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321" r:id="rId9"/>
    <p:sldId id="322" r:id="rId10"/>
    <p:sldId id="323" r:id="rId11"/>
    <p:sldId id="324" r:id="rId12"/>
    <p:sldId id="325" r:id="rId13"/>
    <p:sldId id="286" r:id="rId14"/>
    <p:sldId id="326" r:id="rId15"/>
    <p:sldId id="327" r:id="rId16"/>
    <p:sldId id="328" r:id="rId17"/>
    <p:sldId id="329" r:id="rId18"/>
    <p:sldId id="330" r:id="rId19"/>
    <p:sldId id="331" r:id="rId20"/>
    <p:sldId id="307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08" r:id="rId31"/>
    <p:sldId id="270" r:id="rId32"/>
    <p:sldId id="261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18" d="100"/>
          <a:sy n="118" d="100"/>
        </p:scale>
        <p:origin x="2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多线程与多进程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编程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2 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 smtClean="0"/>
              <a:t>模块（续）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Thread</a:t>
            </a:r>
            <a:r>
              <a:rPr lang="zh-CN" altLang="en-US" sz="1600" dirty="0">
                <a:latin typeface="+mn-ea"/>
              </a:rPr>
              <a:t>对象内置方法举例。程序示例图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此示例程序表示求解</a:t>
            </a:r>
            <a:r>
              <a:rPr lang="en-US" altLang="zh-CN" sz="1400" dirty="0">
                <a:latin typeface="+mn-ea"/>
              </a:rPr>
              <a:t>1 + 2 + 3 + … + 300.</a:t>
            </a:r>
            <a:r>
              <a:rPr lang="zh-CN" altLang="en-US" sz="1400" dirty="0">
                <a:latin typeface="+mn-ea"/>
              </a:rPr>
              <a:t>每一个线程求解</a:t>
            </a:r>
            <a:r>
              <a:rPr lang="en-US" altLang="zh-CN" sz="1400" dirty="0">
                <a:latin typeface="+mn-ea"/>
              </a:rPr>
              <a:t>100</a:t>
            </a:r>
            <a:r>
              <a:rPr lang="zh-CN" altLang="en-US" sz="1400" dirty="0">
                <a:latin typeface="+mn-ea"/>
              </a:rPr>
              <a:t>个数的和，并行执行。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D05A8F4-7A09-4CFD-8CEA-03B950D3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212360"/>
            <a:ext cx="3399693" cy="273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3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2 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 smtClean="0"/>
              <a:t>模块（续）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64211" y="1306792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代码实现：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72EF843-C1EF-4EFC-AA4C-D1D7AC1E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21707"/>
            <a:ext cx="4492385" cy="311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43094D3-6CF8-4BC9-B7E0-FED8B57C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07" y="1345114"/>
            <a:ext cx="2885899" cy="133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564061D-D588-48E6-BFEB-C20A44281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05" y="3277059"/>
            <a:ext cx="2745679" cy="132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B3E1472C-698A-4F76-9961-87B81F43319C}"/>
              </a:ext>
            </a:extLst>
          </p:cNvPr>
          <p:cNvSpPr txBox="1"/>
          <p:nvPr/>
        </p:nvSpPr>
        <p:spPr>
          <a:xfrm>
            <a:off x="6273097" y="2849187"/>
            <a:ext cx="2087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某一次执行部分结果：</a:t>
            </a:r>
          </a:p>
        </p:txBody>
      </p:sp>
    </p:spTree>
    <p:extLst>
      <p:ext uri="{BB962C8B-B14F-4D97-AF65-F5344CB8AC3E}">
        <p14:creationId xmlns:p14="http://schemas.microsoft.com/office/powerpoint/2010/main" val="42102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zh-CN" altLang="en-US" dirty="0" smtClean="0"/>
              <a:t>多线程</a:t>
            </a:r>
            <a:r>
              <a:rPr lang="zh-CN" altLang="en-US" dirty="0"/>
              <a:t>同步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多线程同步：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临界资源和临界区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临界资源值的是那些某一个时段只能被一个线程访问的资源。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临界区指的是访问临界资源的那一部分代码。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多线程同步就是通过一些特殊的对象控制临界资源访问，避免线程安全问题。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实现多线程同步有四种方式：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Lock/</a:t>
            </a:r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>
                <a:latin typeface="+mn-ea"/>
              </a:rPr>
              <a:t>对象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Condition</a:t>
            </a:r>
            <a:r>
              <a:rPr lang="zh-CN" altLang="en-US" sz="1200" dirty="0">
                <a:latin typeface="+mn-ea"/>
              </a:rPr>
              <a:t>对象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Queue</a:t>
            </a:r>
            <a:r>
              <a:rPr lang="zh-CN" altLang="en-US" sz="1200" dirty="0">
                <a:latin typeface="+mn-ea"/>
              </a:rPr>
              <a:t>对象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Event</a:t>
            </a:r>
            <a:r>
              <a:rPr lang="zh-CN" altLang="en-US" sz="1200" dirty="0">
                <a:latin typeface="+mn-ea"/>
              </a:rPr>
              <a:t>对象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Lock/</a:t>
            </a:r>
            <a:r>
              <a:rPr lang="en-US" altLang="zh-CN" dirty="0" err="1">
                <a:latin typeface="+mn-ea"/>
              </a:rPr>
              <a:t>RLock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Condition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Event</a:t>
            </a:r>
            <a:r>
              <a:rPr lang="zh-CN" altLang="en-US" dirty="0">
                <a:latin typeface="+mn-ea"/>
              </a:rPr>
              <a:t>对象都在</a:t>
            </a:r>
            <a:r>
              <a:rPr lang="en-US" altLang="zh-CN" dirty="0">
                <a:latin typeface="+mn-ea"/>
              </a:rPr>
              <a:t>threading</a:t>
            </a:r>
            <a:r>
              <a:rPr lang="zh-CN" altLang="en-US" dirty="0">
                <a:latin typeface="+mn-ea"/>
              </a:rPr>
              <a:t>模块下。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例如：</a:t>
            </a:r>
            <a:r>
              <a:rPr lang="en-US" altLang="zh-CN" sz="1200" dirty="0">
                <a:latin typeface="+mn-ea"/>
              </a:rPr>
              <a:t>from threading import Lock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Queue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queue</a:t>
            </a:r>
            <a:r>
              <a:rPr lang="zh-CN" altLang="en-US" dirty="0">
                <a:latin typeface="+mn-ea"/>
              </a:rPr>
              <a:t>模块下。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例如：</a:t>
            </a:r>
            <a:r>
              <a:rPr lang="en-US" altLang="zh-CN" sz="1200" dirty="0">
                <a:latin typeface="+mn-ea"/>
              </a:rPr>
              <a:t>from queue import Queue</a:t>
            </a:r>
          </a:p>
          <a:p>
            <a:endParaRPr lang="en-US" altLang="zh-CN" sz="12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多线程同步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多线程</a:t>
            </a:r>
            <a:r>
              <a:rPr lang="zh-CN" altLang="en-US" dirty="0" smtClean="0"/>
              <a:t>同步（续）：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Lock/</a:t>
            </a:r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 smtClean="0">
                <a:latin typeface="+mn-ea"/>
              </a:rPr>
              <a:t>对象：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Lock</a:t>
            </a:r>
            <a:r>
              <a:rPr lang="zh-CN" altLang="en-US" sz="1200" dirty="0">
                <a:latin typeface="+mn-ea"/>
              </a:rPr>
              <a:t>对象中的</a:t>
            </a:r>
            <a:r>
              <a:rPr lang="en-US" altLang="zh-CN" sz="1200" dirty="0" err="1">
                <a:latin typeface="+mn-ea"/>
              </a:rPr>
              <a:t>Lock.acquire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函数调用实现获得锁，</a:t>
            </a:r>
            <a:r>
              <a:rPr lang="en-US" altLang="zh-CN" sz="1200" dirty="0" err="1">
                <a:latin typeface="+mn-ea"/>
              </a:rPr>
              <a:t>Lock.release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方法释放锁。其间代码为临界区。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Lock</a:t>
            </a:r>
            <a:r>
              <a:rPr lang="zh-CN" altLang="en-US" sz="1200" dirty="0">
                <a:latin typeface="+mn-ea"/>
              </a:rPr>
              <a:t>对象和</a:t>
            </a:r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>
                <a:latin typeface="+mn-ea"/>
              </a:rPr>
              <a:t>对象相似，但是它们之间有一些区别。</a:t>
            </a:r>
          </a:p>
          <a:p>
            <a:pPr lvl="1"/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>
                <a:latin typeface="+mn-ea"/>
              </a:rPr>
              <a:t>被称为可重入锁。在</a:t>
            </a:r>
            <a:r>
              <a:rPr lang="en-US" altLang="zh-CN" sz="1200" dirty="0">
                <a:latin typeface="+mn-ea"/>
              </a:rPr>
              <a:t>Lock</a:t>
            </a:r>
            <a:r>
              <a:rPr lang="zh-CN" altLang="en-US" sz="1200" dirty="0">
                <a:latin typeface="+mn-ea"/>
              </a:rPr>
              <a:t>对象使用中，如果某线程获得到了锁对象，在释放锁之前，任何线程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latin typeface="+mn-ea"/>
              </a:rPr>
              <a:t>包括自己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尝试再次请求锁都会导致死锁。而</a:t>
            </a:r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>
                <a:latin typeface="+mn-ea"/>
              </a:rPr>
              <a:t>对象可以多次请求锁对象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latin typeface="+mn-ea"/>
              </a:rPr>
              <a:t>同一线程中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。</a:t>
            </a:r>
          </a:p>
          <a:p>
            <a:pPr lvl="1"/>
            <a:r>
              <a:rPr lang="en-US" altLang="zh-CN" sz="1200" dirty="0" err="1">
                <a:latin typeface="+mn-ea"/>
              </a:rPr>
              <a:t>RLock</a:t>
            </a:r>
            <a:r>
              <a:rPr lang="zh-CN" altLang="en-US" sz="1200" dirty="0">
                <a:latin typeface="+mn-ea"/>
              </a:rPr>
              <a:t>中出了记录了锁的</a:t>
            </a:r>
            <a:r>
              <a:rPr lang="en-US" altLang="zh-CN" sz="1200" dirty="0">
                <a:latin typeface="+mn-ea"/>
              </a:rPr>
              <a:t>lock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unlock</a:t>
            </a:r>
            <a:r>
              <a:rPr lang="zh-CN" altLang="en-US" sz="1200" dirty="0">
                <a:latin typeface="+mn-ea"/>
              </a:rPr>
              <a:t>状态之外，还记录了锁的拥有者，及其递归层数。需要注意的是，</a:t>
            </a:r>
            <a:r>
              <a:rPr lang="en-US" altLang="zh-CN" sz="1200" dirty="0" err="1">
                <a:latin typeface="+mn-ea"/>
              </a:rPr>
              <a:t>RLock.acquire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 err="1">
                <a:latin typeface="+mn-ea"/>
              </a:rPr>
              <a:t>Rlock.release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必须成对出现。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Condition</a:t>
            </a:r>
            <a:r>
              <a:rPr lang="zh-CN" altLang="en-US" sz="1200" dirty="0" smtClean="0">
                <a:latin typeface="+mn-ea"/>
              </a:rPr>
              <a:t>对象：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这种机制是指在满足了特定的条件之后，线程才能访问相关代码。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Condition</a:t>
            </a:r>
            <a:r>
              <a:rPr lang="zh-CN" altLang="en-US" sz="1200" dirty="0">
                <a:latin typeface="+mn-ea"/>
              </a:rPr>
              <a:t>对象和</a:t>
            </a:r>
            <a:r>
              <a:rPr lang="en-US" altLang="zh-CN" sz="1200" dirty="0">
                <a:latin typeface="+mn-ea"/>
              </a:rPr>
              <a:t>Lock</a:t>
            </a:r>
            <a:r>
              <a:rPr lang="zh-CN" altLang="en-US" sz="1200" dirty="0">
                <a:latin typeface="+mn-ea"/>
              </a:rPr>
              <a:t>对象一样，也有</a:t>
            </a:r>
            <a:r>
              <a:rPr lang="en-US" altLang="zh-CN" sz="1200" dirty="0">
                <a:latin typeface="+mn-ea"/>
              </a:rPr>
              <a:t>acquire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release</a:t>
            </a:r>
            <a:r>
              <a:rPr lang="zh-CN" altLang="en-US" sz="1200" dirty="0">
                <a:latin typeface="+mn-ea"/>
              </a:rPr>
              <a:t>方法。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此外，</a:t>
            </a:r>
            <a:r>
              <a:rPr lang="en-US" altLang="zh-CN" sz="1200" dirty="0">
                <a:latin typeface="+mn-ea"/>
              </a:rPr>
              <a:t>Condition</a:t>
            </a:r>
            <a:r>
              <a:rPr lang="zh-CN" altLang="en-US" sz="1200" dirty="0">
                <a:latin typeface="+mn-ea"/>
              </a:rPr>
              <a:t>对象还有</a:t>
            </a:r>
            <a:r>
              <a:rPr lang="en-US" altLang="zh-CN" sz="1200" dirty="0">
                <a:latin typeface="+mn-ea"/>
              </a:rPr>
              <a:t>wait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notify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 err="1">
                <a:latin typeface="+mn-ea"/>
              </a:rPr>
              <a:t>notifyAll</a:t>
            </a:r>
            <a:r>
              <a:rPr lang="zh-CN" altLang="en-US" sz="1200" dirty="0">
                <a:latin typeface="+mn-ea"/>
              </a:rPr>
              <a:t>方法。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使用同一个</a:t>
            </a:r>
            <a:r>
              <a:rPr lang="en-US" altLang="zh-CN" sz="1200" dirty="0">
                <a:latin typeface="+mn-ea"/>
              </a:rPr>
              <a:t>Condition</a:t>
            </a:r>
            <a:r>
              <a:rPr lang="zh-CN" altLang="en-US" sz="1200" dirty="0">
                <a:latin typeface="+mn-ea"/>
              </a:rPr>
              <a:t>对象，</a:t>
            </a:r>
            <a:r>
              <a:rPr lang="en-US" altLang="zh-CN" sz="1200" dirty="0" err="1">
                <a:latin typeface="+mn-ea"/>
              </a:rPr>
              <a:t>Condition.wait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方法会阻塞当前线程，等待另一个线程调用</a:t>
            </a:r>
            <a:r>
              <a:rPr lang="en-US" altLang="zh-CN" sz="1200" dirty="0" err="1">
                <a:latin typeface="+mn-ea"/>
              </a:rPr>
              <a:t>Condition.notify</a:t>
            </a:r>
            <a:r>
              <a:rPr lang="zh-CN" altLang="en-US" sz="1200" dirty="0">
                <a:latin typeface="+mn-ea"/>
              </a:rPr>
              <a:t>或者</a:t>
            </a:r>
            <a:r>
              <a:rPr lang="en-US" altLang="zh-CN" sz="1200" dirty="0" err="1">
                <a:latin typeface="+mn-ea"/>
              </a:rPr>
              <a:t>Condition.notifyAll</a:t>
            </a:r>
            <a:r>
              <a:rPr lang="zh-CN" altLang="en-US" sz="1200" dirty="0">
                <a:latin typeface="+mn-ea"/>
              </a:rPr>
              <a:t>方法来唤醒。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wait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notify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 err="1">
                <a:latin typeface="+mn-ea"/>
              </a:rPr>
              <a:t>notifyAll</a:t>
            </a:r>
            <a:r>
              <a:rPr lang="zh-CN" altLang="en-US" sz="1200" dirty="0">
                <a:latin typeface="+mn-ea"/>
              </a:rPr>
              <a:t>方法都必须放在临界区内。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多线程同步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多线程</a:t>
            </a:r>
            <a:r>
              <a:rPr lang="zh-CN" altLang="en-US" dirty="0" smtClean="0"/>
              <a:t>同步（续）：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 smtClean="0">
                <a:latin typeface="+mn-ea"/>
              </a:rPr>
              <a:t>对象：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Queue</a:t>
            </a:r>
            <a:r>
              <a:rPr lang="zh-CN" altLang="en-US" sz="1400" dirty="0">
                <a:latin typeface="+mn-ea"/>
              </a:rPr>
              <a:t>是一个同步队列。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创建</a:t>
            </a:r>
            <a:r>
              <a:rPr lang="en-US" altLang="zh-CN" sz="1400" dirty="0">
                <a:latin typeface="+mn-ea"/>
              </a:rPr>
              <a:t>Queue</a:t>
            </a:r>
            <a:r>
              <a:rPr lang="zh-CN" altLang="en-US" sz="1400" dirty="0">
                <a:latin typeface="+mn-ea"/>
              </a:rPr>
              <a:t>对象：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q = Queue(</a:t>
            </a:r>
            <a:r>
              <a:rPr lang="en-US" altLang="zh-CN" sz="1200" dirty="0" err="1">
                <a:latin typeface="+mn-ea"/>
              </a:rPr>
              <a:t>maxsize</a:t>
            </a:r>
            <a:r>
              <a:rPr lang="en-US" altLang="zh-CN" sz="1200" dirty="0">
                <a:latin typeface="+mn-ea"/>
              </a:rPr>
              <a:t>=0)</a:t>
            </a:r>
            <a:r>
              <a:rPr lang="zh-CN" altLang="en-US" sz="1200" dirty="0">
                <a:latin typeface="+mn-ea"/>
              </a:rPr>
              <a:t>。可以在创建队列的时候指定队列最大容量。如果不指定或者指定</a:t>
            </a:r>
            <a:r>
              <a:rPr lang="en-US" altLang="zh-CN" sz="1200" dirty="0" err="1">
                <a:latin typeface="+mn-ea"/>
              </a:rPr>
              <a:t>maxsize</a:t>
            </a:r>
            <a:r>
              <a:rPr lang="en-US" altLang="zh-CN" sz="1200" dirty="0">
                <a:latin typeface="+mn-ea"/>
              </a:rPr>
              <a:t> &lt;= 0</a:t>
            </a:r>
            <a:r>
              <a:rPr lang="zh-CN" altLang="en-US" sz="1200" dirty="0">
                <a:latin typeface="+mn-ea"/>
              </a:rPr>
              <a:t>，那么队列容量将不受限制。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Queue</a:t>
            </a:r>
            <a:r>
              <a:rPr lang="zh-CN" altLang="en-US" sz="1400" dirty="0">
                <a:latin typeface="+mn-ea"/>
              </a:rPr>
              <a:t>常用方法：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200" dirty="0" err="1">
                <a:latin typeface="+mn-ea"/>
              </a:rPr>
              <a:t>Queue.put</a:t>
            </a:r>
            <a:r>
              <a:rPr lang="en-US" altLang="zh-CN" sz="1200" dirty="0">
                <a:latin typeface="+mn-ea"/>
              </a:rPr>
              <a:t>(item, block=True, timeout=None)</a:t>
            </a:r>
            <a:r>
              <a:rPr lang="zh-CN" altLang="en-US" sz="1200" dirty="0">
                <a:latin typeface="+mn-ea"/>
              </a:rPr>
              <a:t>。</a:t>
            </a:r>
            <a:r>
              <a:rPr lang="en-US" altLang="zh-CN" sz="1200" dirty="0">
                <a:latin typeface="+mn-ea"/>
              </a:rPr>
              <a:t>item</a:t>
            </a:r>
            <a:r>
              <a:rPr lang="zh-CN" altLang="en-US" sz="1200" dirty="0">
                <a:latin typeface="+mn-ea"/>
              </a:rPr>
              <a:t>为入队元素，</a:t>
            </a:r>
            <a:r>
              <a:rPr lang="en-US" altLang="zh-CN" sz="1200" dirty="0">
                <a:latin typeface="+mn-ea"/>
              </a:rPr>
              <a:t>block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True</a:t>
            </a:r>
            <a:r>
              <a:rPr lang="zh-CN" altLang="en-US" sz="1200" dirty="0">
                <a:latin typeface="+mn-ea"/>
              </a:rPr>
              <a:t>表示当队列已满的，继续加入元素将导致队列阻塞，如果</a:t>
            </a:r>
            <a:r>
              <a:rPr lang="en-US" altLang="zh-CN" sz="1200" dirty="0">
                <a:latin typeface="+mn-ea"/>
              </a:rPr>
              <a:t>block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False</a:t>
            </a:r>
            <a:r>
              <a:rPr lang="zh-CN" altLang="en-US" sz="1200" dirty="0">
                <a:latin typeface="+mn-ea"/>
              </a:rPr>
              <a:t>，继续添加元素会导致异常。</a:t>
            </a:r>
            <a:r>
              <a:rPr lang="en-US" altLang="zh-CN" sz="1200" dirty="0">
                <a:latin typeface="+mn-ea"/>
              </a:rPr>
              <a:t>Timeout</a:t>
            </a:r>
            <a:r>
              <a:rPr lang="zh-CN" altLang="en-US" sz="1200" dirty="0">
                <a:latin typeface="+mn-ea"/>
              </a:rPr>
              <a:t>表示阻塞等待时间，超过等待时间如果继续阻塞则抛出异常。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 err="1">
                <a:latin typeface="+mn-ea"/>
              </a:rPr>
              <a:t>Queue.get</a:t>
            </a:r>
            <a:r>
              <a:rPr lang="en-US" altLang="zh-CN" sz="1200" dirty="0">
                <a:latin typeface="+mn-ea"/>
              </a:rPr>
              <a:t>(block=True, timeout=None)</a:t>
            </a:r>
            <a:r>
              <a:rPr lang="zh-CN" altLang="en-US" sz="1200" dirty="0">
                <a:latin typeface="+mn-ea"/>
              </a:rPr>
              <a:t>与</a:t>
            </a:r>
            <a:r>
              <a:rPr lang="en-US" altLang="zh-CN" sz="1200" dirty="0">
                <a:latin typeface="+mn-ea"/>
              </a:rPr>
              <a:t>put</a:t>
            </a:r>
            <a:r>
              <a:rPr lang="zh-CN" altLang="en-US" sz="1200" dirty="0">
                <a:latin typeface="+mn-ea"/>
              </a:rPr>
              <a:t>方法相对，表示从队列中取出元素，默认</a:t>
            </a:r>
            <a:r>
              <a:rPr lang="en-US" altLang="zh-CN" sz="1200" dirty="0">
                <a:latin typeface="+mn-ea"/>
              </a:rPr>
              <a:t>block=True</a:t>
            </a:r>
            <a:r>
              <a:rPr lang="zh-CN" altLang="en-US" sz="1200" dirty="0">
                <a:latin typeface="+mn-ea"/>
              </a:rPr>
              <a:t>，表示如果队列为空，继续取元素将导致阻塞。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 err="1">
                <a:latin typeface="+mn-ea"/>
              </a:rPr>
              <a:t>Queue.task_done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方法可以向队列发送一个信号，表示队列任务已经完成。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9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多线程同步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多线程</a:t>
            </a:r>
            <a:r>
              <a:rPr lang="zh-CN" altLang="en-US" dirty="0" smtClean="0"/>
              <a:t>同步（续）：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r>
              <a:rPr lang="en-US" altLang="zh-CN" sz="1600" dirty="0">
                <a:latin typeface="+mn-ea"/>
              </a:rPr>
              <a:t>Event</a:t>
            </a:r>
            <a:r>
              <a:rPr lang="zh-CN" altLang="en-US" sz="1600" dirty="0" smtClean="0">
                <a:latin typeface="+mn-ea"/>
              </a:rPr>
              <a:t>对象：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Event</a:t>
            </a:r>
            <a:r>
              <a:rPr lang="zh-CN" altLang="en-US" sz="1400" dirty="0">
                <a:latin typeface="+mn-ea"/>
              </a:rPr>
              <a:t>对象用于线程间的通信。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Event</a:t>
            </a:r>
            <a:r>
              <a:rPr lang="zh-CN" altLang="en-US" sz="1400" dirty="0">
                <a:latin typeface="+mn-ea"/>
              </a:rPr>
              <a:t>是一种线程键设置的信号标识，如果信号标志为假，线程阻塞等待，直到其他线程将信号设置为真。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Event</a:t>
            </a:r>
            <a:r>
              <a:rPr lang="zh-CN" altLang="en-US" sz="1400" dirty="0">
                <a:latin typeface="+mn-ea"/>
              </a:rPr>
              <a:t>对象常见的内置方法有</a:t>
            </a:r>
            <a:r>
              <a:rPr lang="en-US" altLang="zh-CN" sz="1400" dirty="0">
                <a:latin typeface="+mn-ea"/>
              </a:rPr>
              <a:t>set()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isSet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clear()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wait()</a:t>
            </a:r>
            <a:r>
              <a:rPr lang="zh-CN" altLang="en-US" sz="1400" dirty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set()</a:t>
            </a:r>
            <a:r>
              <a:rPr lang="zh-CN" altLang="en-US" sz="1400" dirty="0">
                <a:latin typeface="+mn-ea"/>
              </a:rPr>
              <a:t>用于设置信号，当调用</a:t>
            </a:r>
            <a:r>
              <a:rPr lang="en-US" altLang="zh-CN" sz="1400" dirty="0">
                <a:latin typeface="+mn-ea"/>
              </a:rPr>
              <a:t>set()</a:t>
            </a:r>
            <a:r>
              <a:rPr lang="zh-CN" altLang="en-US" sz="1400" dirty="0">
                <a:latin typeface="+mn-ea"/>
              </a:rPr>
              <a:t>方法之后，信号标志为真。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isSet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方法用来判断内部信号标志状态。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clear()</a:t>
            </a:r>
            <a:r>
              <a:rPr lang="zh-CN" altLang="en-US" sz="1400" dirty="0">
                <a:latin typeface="+mn-ea"/>
              </a:rPr>
              <a:t>方法用于清除内部信号标志，调用方法之后，信号标志为假。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wait(timeout)</a:t>
            </a:r>
            <a:r>
              <a:rPr lang="zh-CN" altLang="en-US" sz="1400" dirty="0">
                <a:latin typeface="+mn-ea"/>
              </a:rPr>
              <a:t>方法调用之后，如果信号为假则线程阻塞等待，知道信号为真时返回。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4</a:t>
            </a:r>
            <a:r>
              <a:rPr lang="zh-CN" altLang="en-US" dirty="0" smtClean="0"/>
              <a:t>多线程示例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模拟售票同步问题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问题提出：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200" dirty="0">
                <a:latin typeface="+mn-ea"/>
              </a:rPr>
              <a:t>总共有</a:t>
            </a:r>
            <a:r>
              <a:rPr lang="en-US" altLang="zh-CN" sz="1200" dirty="0">
                <a:latin typeface="+mn-ea"/>
              </a:rPr>
              <a:t>n</a:t>
            </a:r>
            <a:r>
              <a:rPr lang="zh-CN" altLang="en-US" sz="1200" dirty="0">
                <a:latin typeface="+mn-ea"/>
              </a:rPr>
              <a:t>张火车票，有多个窗口同时进行售票。要保证每个窗口的票数信息都是同步的。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问题分析：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卖票的过程基本可以分为以下三步：</a:t>
            </a:r>
          </a:p>
          <a:p>
            <a:pPr marL="457200" lvl="1" indent="0">
              <a:buNone/>
            </a:pPr>
            <a:r>
              <a:rPr lang="zh-CN" altLang="en-US" sz="1200" dirty="0">
                <a:latin typeface="+mn-ea"/>
              </a:rPr>
              <a:t>    </a:t>
            </a:r>
            <a:r>
              <a:rPr lang="en-US" altLang="zh-CN" sz="1200" dirty="0">
                <a:latin typeface="+mn-ea"/>
              </a:rPr>
              <a:t>1. </a:t>
            </a:r>
            <a:r>
              <a:rPr lang="zh-CN" altLang="en-US" sz="1200" dirty="0">
                <a:latin typeface="+mn-ea"/>
              </a:rPr>
              <a:t>检查到有票</a:t>
            </a:r>
          </a:p>
          <a:p>
            <a:pPr marL="457200" lvl="1" indent="0">
              <a:buNone/>
            </a:pPr>
            <a:r>
              <a:rPr lang="zh-CN" altLang="en-US" sz="1200" dirty="0">
                <a:latin typeface="+mn-ea"/>
              </a:rPr>
              <a:t>    </a:t>
            </a:r>
            <a:r>
              <a:rPr lang="en-US" altLang="zh-CN" sz="1200" dirty="0">
                <a:latin typeface="+mn-ea"/>
              </a:rPr>
              <a:t>2. </a:t>
            </a:r>
            <a:r>
              <a:rPr lang="zh-CN" altLang="en-US" sz="1200" dirty="0">
                <a:latin typeface="+mn-ea"/>
              </a:rPr>
              <a:t>售出一张票</a:t>
            </a:r>
          </a:p>
          <a:p>
            <a:pPr marL="457200" lvl="1" indent="0">
              <a:buNone/>
            </a:pPr>
            <a:r>
              <a:rPr lang="zh-CN" altLang="en-US" sz="1200" dirty="0">
                <a:latin typeface="+mn-ea"/>
              </a:rPr>
              <a:t>    </a:t>
            </a:r>
            <a:r>
              <a:rPr lang="en-US" altLang="zh-CN" sz="1200" dirty="0">
                <a:latin typeface="+mn-ea"/>
              </a:rPr>
              <a:t>3. </a:t>
            </a:r>
            <a:r>
              <a:rPr lang="zh-CN" altLang="en-US" sz="1200" dirty="0">
                <a:latin typeface="+mn-ea"/>
              </a:rPr>
              <a:t>更新系统票数总数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没有同步措施：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假如窗口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和窗口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几乎同时看到系统中还剩下一张票了，于是两个窗口都满足步骤一，于是都会执行步骤二。最终导致的结果是：一张票，但是被两个窗口都减去了一，于是最终会发现库存是一个负数。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增加了同步措施：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当窗口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发现有票的时候，立即禁止其余窗口执行步骤一。只有当窗口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执行完三个售票步骤，才解除禁止。如此一来，每一个时段窗口都会完成一个完整的售票工作。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zh-CN" altLang="en-US" dirty="0"/>
              <a:t>多线程示例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模拟售票同步</a:t>
            </a:r>
            <a:r>
              <a:rPr lang="zh-CN" altLang="en-US" dirty="0" smtClean="0"/>
              <a:t>问题（续）：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4979" y="1275606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线程体代码实现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lvl="1"/>
            <a:r>
              <a:rPr lang="zh-CN" altLang="en-US" sz="1000" dirty="0">
                <a:latin typeface="+mn-ea"/>
              </a:rPr>
              <a:t>实现同步锁，首先获得锁对象</a:t>
            </a:r>
            <a:r>
              <a:rPr lang="en-US" altLang="zh-CN" sz="1000" dirty="0">
                <a:latin typeface="+mn-ea"/>
              </a:rPr>
              <a:t>Lock</a:t>
            </a:r>
            <a:r>
              <a:rPr lang="zh-CN" altLang="en-US" sz="1000" dirty="0">
                <a:latin typeface="+mn-ea"/>
              </a:rPr>
              <a:t>，这个对象来自</a:t>
            </a:r>
            <a:r>
              <a:rPr lang="en-US" altLang="zh-CN" sz="1000" dirty="0">
                <a:latin typeface="+mn-ea"/>
              </a:rPr>
              <a:t>threading</a:t>
            </a:r>
            <a:r>
              <a:rPr lang="zh-CN" altLang="en-US" sz="1000" dirty="0">
                <a:latin typeface="+mn-ea"/>
              </a:rPr>
              <a:t>模块中：</a:t>
            </a:r>
            <a:endParaRPr lang="en-US" altLang="zh-CN" sz="1000" dirty="0">
              <a:latin typeface="+mn-ea"/>
            </a:endParaRPr>
          </a:p>
          <a:p>
            <a:pPr lvl="2"/>
            <a:r>
              <a:rPr lang="en-US" altLang="zh-CN" sz="1000" dirty="0">
                <a:latin typeface="+mn-ea"/>
              </a:rPr>
              <a:t>from threading import Lock</a:t>
            </a:r>
          </a:p>
          <a:p>
            <a:pPr lvl="2"/>
            <a:r>
              <a:rPr lang="en-US" altLang="zh-CN" sz="1000" dirty="0">
                <a:latin typeface="+mn-ea"/>
              </a:rPr>
              <a:t>lock = Lock()</a:t>
            </a:r>
          </a:p>
          <a:p>
            <a:pPr lvl="1"/>
            <a:r>
              <a:rPr lang="zh-CN" altLang="en-US" sz="1000" dirty="0">
                <a:latin typeface="+mn-ea"/>
              </a:rPr>
              <a:t>锁对象</a:t>
            </a:r>
            <a:r>
              <a:rPr lang="en-US" altLang="zh-CN" sz="1000" dirty="0">
                <a:latin typeface="+mn-ea"/>
              </a:rPr>
              <a:t>Lock</a:t>
            </a:r>
            <a:r>
              <a:rPr lang="zh-CN" altLang="en-US" sz="1000" dirty="0">
                <a:latin typeface="+mn-ea"/>
              </a:rPr>
              <a:t>为所有对象共享，因此定义成类属性。</a:t>
            </a:r>
            <a:endParaRPr lang="en-US" altLang="zh-CN" sz="1000" dirty="0">
              <a:latin typeface="+mn-ea"/>
            </a:endParaRPr>
          </a:p>
          <a:p>
            <a:pPr lvl="1"/>
            <a:r>
              <a:rPr lang="zh-CN" altLang="en-US" sz="1000" dirty="0">
                <a:latin typeface="+mn-ea"/>
              </a:rPr>
              <a:t>对象中</a:t>
            </a:r>
            <a:r>
              <a:rPr lang="en-US" altLang="zh-CN" sz="1000" dirty="0" err="1">
                <a:latin typeface="+mn-ea"/>
              </a:rPr>
              <a:t>lock.acquire</a:t>
            </a:r>
            <a:r>
              <a:rPr lang="en-US" altLang="zh-CN" sz="1000" dirty="0">
                <a:latin typeface="+mn-ea"/>
              </a:rPr>
              <a:t>()</a:t>
            </a:r>
            <a:r>
              <a:rPr lang="zh-CN" altLang="en-US" sz="1000" dirty="0">
                <a:latin typeface="+mn-ea"/>
              </a:rPr>
              <a:t>方法获得锁，</a:t>
            </a:r>
            <a:r>
              <a:rPr lang="en-US" altLang="zh-CN" sz="1000" dirty="0" err="1">
                <a:latin typeface="+mn-ea"/>
              </a:rPr>
              <a:t>lock.release</a:t>
            </a:r>
            <a:r>
              <a:rPr lang="en-US" altLang="zh-CN" sz="1000" dirty="0">
                <a:latin typeface="+mn-ea"/>
              </a:rPr>
              <a:t>()</a:t>
            </a:r>
            <a:r>
              <a:rPr lang="zh-CN" altLang="en-US" sz="1000" dirty="0">
                <a:latin typeface="+mn-ea"/>
              </a:rPr>
              <a:t>释放锁。在其之间的代码某一时段只可能有一个线程在执行。</a:t>
            </a:r>
            <a:endParaRPr lang="en-US" altLang="zh-CN" sz="1000" dirty="0">
              <a:latin typeface="+mn-ea"/>
            </a:endParaRPr>
          </a:p>
          <a:p>
            <a:endParaRPr lang="en-US" altLang="zh-CN" sz="1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745887C-16B3-4508-8994-94F37B70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35646"/>
            <a:ext cx="5091428" cy="21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zh-CN" altLang="en-US" dirty="0"/>
              <a:t>多线程示例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模拟售票同步</a:t>
            </a:r>
            <a:r>
              <a:rPr lang="zh-CN" altLang="en-US" dirty="0" smtClean="0"/>
              <a:t>问题（续）：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4979" y="1275606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启动线程售票，并展示结果：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lvl="1"/>
            <a:r>
              <a:rPr lang="zh-CN" altLang="en-US" sz="1000" dirty="0">
                <a:latin typeface="+mn-ea"/>
              </a:rPr>
              <a:t>加入了同步锁机制之后，就不会出现总票数为负数的情况</a:t>
            </a:r>
            <a:r>
              <a:rPr lang="zh-CN" altLang="en-US" sz="1000" dirty="0" smtClean="0">
                <a:latin typeface="+mn-ea"/>
              </a:rPr>
              <a:t>了</a:t>
            </a:r>
            <a:endParaRPr lang="en-US" altLang="zh-CN" sz="10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C2039E6-559A-46E0-B20C-0EB48A3A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68" y="1768932"/>
            <a:ext cx="6013390" cy="21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进程：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什么是</a:t>
            </a:r>
            <a:r>
              <a:rPr lang="zh-CN" altLang="en-US" sz="1600" dirty="0" smtClean="0">
                <a:latin typeface="+mn-ea"/>
              </a:rPr>
              <a:t>进程：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程序是指令和数据的有序集合，是一个静态的概念，只有处理器调度它时才成为一个活动的实体，称为进程。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进程是动态产生，动态消亡的。进程由进程控制块、程序段、数据段组成。进程控制块（</a:t>
            </a:r>
            <a:r>
              <a:rPr lang="en-US" altLang="zh-CN" sz="1400" dirty="0">
                <a:latin typeface="+mn-ea"/>
              </a:rPr>
              <a:t>Process Control Block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PCB</a:t>
            </a:r>
            <a:r>
              <a:rPr lang="zh-CN" altLang="en-US" sz="1400" dirty="0">
                <a:latin typeface="+mn-ea"/>
              </a:rPr>
              <a:t>）是操作系统中主要表示进程状态等信息的一种数据结构，是系统感知进程存在的唯一标识。</a:t>
            </a:r>
            <a:endParaRPr lang="en-US" altLang="zh-CN" sz="1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进程状态切换图：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41F8F68-940D-4307-AB07-07F56D08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003798"/>
            <a:ext cx="2875487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/>
              <a:t>多线程与多进程</a:t>
            </a:r>
            <a:r>
              <a:rPr lang="zh-CN" altLang="en-US" sz="1800" dirty="0" smtClean="0"/>
              <a:t>编程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en-US" altLang="zh-CN" sz="1800" dirty="0"/>
              <a:t>Threading</a:t>
            </a:r>
            <a:r>
              <a:rPr lang="zh-CN" altLang="en-US" sz="1800" dirty="0"/>
              <a:t>模块</a:t>
            </a:r>
            <a:r>
              <a:rPr lang="zh-CN" altLang="zh-CN" sz="1800" dirty="0" smtClean="0"/>
              <a:t>、</a:t>
            </a:r>
            <a:r>
              <a:rPr lang="en-US" altLang="zh-CN" sz="1800" dirty="0"/>
              <a:t> Lock/</a:t>
            </a:r>
            <a:r>
              <a:rPr lang="en-US" altLang="zh-CN" sz="1800" dirty="0" err="1"/>
              <a:t>Rlock</a:t>
            </a:r>
            <a:r>
              <a:rPr lang="zh-CN" altLang="en-US" sz="1800" dirty="0"/>
              <a:t>对象，</a:t>
            </a:r>
            <a:r>
              <a:rPr lang="en-US" altLang="zh-CN" sz="1800" dirty="0"/>
              <a:t>Condition</a:t>
            </a:r>
            <a:r>
              <a:rPr lang="zh-CN" altLang="en-US" sz="1800" dirty="0"/>
              <a:t>对象，</a:t>
            </a:r>
            <a:r>
              <a:rPr lang="en-US" altLang="zh-CN" sz="1800" dirty="0"/>
              <a:t>queue</a:t>
            </a:r>
            <a:r>
              <a:rPr lang="zh-CN" altLang="en-US" sz="1800" dirty="0"/>
              <a:t>对象，</a:t>
            </a:r>
            <a:r>
              <a:rPr lang="en-US" altLang="zh-CN" sz="1800" dirty="0"/>
              <a:t>Event</a:t>
            </a:r>
            <a:r>
              <a:rPr lang="zh-CN" altLang="en-US" sz="1800" dirty="0"/>
              <a:t>对象</a:t>
            </a:r>
            <a:r>
              <a:rPr lang="zh-CN" altLang="en-US" sz="1800" dirty="0" smtClean="0"/>
              <a:t>以及</a:t>
            </a:r>
            <a:r>
              <a:rPr lang="zh-CN" altLang="en-US" sz="1800" dirty="0"/>
              <a:t>多进程编程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（</a:t>
            </a:r>
            <a:r>
              <a:rPr lang="zh-CN" altLang="zh-CN" sz="1800" dirty="0"/>
              <a:t>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</a:t>
            </a:r>
            <a:r>
              <a:rPr lang="zh-CN" altLang="zh-CN" sz="1800" dirty="0"/>
              <a:t>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</a:t>
            </a:r>
            <a:r>
              <a:rPr lang="zh-CN" altLang="zh-CN" sz="1800" dirty="0" smtClean="0"/>
              <a:t>目标：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Threading</a:t>
            </a:r>
            <a:r>
              <a:rPr lang="zh-CN" altLang="en-US" sz="1800" dirty="0" smtClean="0"/>
              <a:t>模块。</a:t>
            </a:r>
            <a:r>
              <a:rPr lang="en-US" altLang="zh-CN" sz="1800" dirty="0" smtClean="0"/>
              <a:t>Thread</a:t>
            </a:r>
            <a:r>
              <a:rPr lang="zh-CN" altLang="en-US" sz="1800" dirty="0" smtClean="0"/>
              <a:t>对象、线程同步。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Lock/</a:t>
            </a:r>
            <a:r>
              <a:rPr lang="en-US" altLang="zh-CN" sz="1800" dirty="0" err="1" smtClean="0"/>
              <a:t>Rlock</a:t>
            </a:r>
            <a:r>
              <a:rPr lang="zh-CN" altLang="en-US" sz="1800" dirty="0"/>
              <a:t>对象，</a:t>
            </a:r>
            <a:r>
              <a:rPr lang="en-US" altLang="zh-CN" sz="1800" dirty="0"/>
              <a:t>Condition</a:t>
            </a:r>
            <a:r>
              <a:rPr lang="zh-CN" altLang="en-US" sz="1800" dirty="0"/>
              <a:t>对象，</a:t>
            </a:r>
            <a:r>
              <a:rPr lang="en-US" altLang="zh-CN" sz="1800" dirty="0"/>
              <a:t>queue</a:t>
            </a:r>
            <a:r>
              <a:rPr lang="zh-CN" altLang="en-US" sz="1800" dirty="0"/>
              <a:t>对象，</a:t>
            </a:r>
            <a:r>
              <a:rPr lang="en-US" altLang="zh-CN" sz="1800" dirty="0"/>
              <a:t>Event</a:t>
            </a:r>
            <a:r>
              <a:rPr lang="zh-CN" altLang="en-US" sz="1800" dirty="0"/>
              <a:t>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多</a:t>
            </a:r>
            <a:r>
              <a:rPr lang="zh-CN" altLang="en-US" sz="1800" dirty="0"/>
              <a:t>进程编程。创建进程，进程间数据交换、同步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GIL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中的</a:t>
            </a:r>
            <a:r>
              <a:rPr lang="en-US" altLang="zh-CN" sz="1600" dirty="0">
                <a:latin typeface="+mn-ea"/>
              </a:rPr>
              <a:t>GIL</a:t>
            </a:r>
            <a:r>
              <a:rPr lang="zh-CN" altLang="en-US" sz="1600" dirty="0">
                <a:latin typeface="+mn-ea"/>
              </a:rPr>
              <a:t>概念：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每一个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解释器产生的</a:t>
            </a:r>
            <a:r>
              <a:rPr lang="en-US" altLang="zh-CN" sz="1400" dirty="0">
                <a:latin typeface="+mn-ea"/>
              </a:rPr>
              <a:t>interpreter</a:t>
            </a:r>
            <a:r>
              <a:rPr lang="zh-CN" altLang="en-US" sz="1400" dirty="0">
                <a:latin typeface="+mn-ea"/>
              </a:rPr>
              <a:t>进程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只能同时仅有一个线程来执行</a:t>
            </a:r>
            <a:r>
              <a:rPr lang="en-US" altLang="zh-CN" sz="1400" dirty="0">
                <a:latin typeface="+mn-ea"/>
              </a:rPr>
              <a:t>, </a:t>
            </a:r>
            <a:r>
              <a:rPr lang="zh-CN" altLang="en-US" sz="1400" dirty="0">
                <a:latin typeface="+mn-ea"/>
              </a:rPr>
              <a:t>获得相关的锁</a:t>
            </a:r>
            <a:r>
              <a:rPr lang="en-US" altLang="zh-CN" sz="1400" dirty="0">
                <a:latin typeface="+mn-ea"/>
              </a:rPr>
              <a:t>, </a:t>
            </a:r>
            <a:r>
              <a:rPr lang="zh-CN" altLang="en-US" sz="1400" dirty="0">
                <a:latin typeface="+mn-ea"/>
              </a:rPr>
              <a:t>存取相关的资源</a:t>
            </a:r>
            <a:r>
              <a:rPr lang="en-US" altLang="zh-CN" sz="1400" dirty="0">
                <a:latin typeface="+mn-ea"/>
              </a:rPr>
              <a:t>.</a:t>
            </a:r>
            <a:r>
              <a:rPr lang="zh-CN" altLang="en-US" sz="1400" dirty="0">
                <a:latin typeface="+mn-ea"/>
              </a:rPr>
              <a:t>那么很容易就会发现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如果一个</a:t>
            </a:r>
            <a:r>
              <a:rPr lang="en-US" altLang="zh-CN" sz="1400" dirty="0">
                <a:latin typeface="+mn-ea"/>
              </a:rPr>
              <a:t>interpreter</a:t>
            </a:r>
            <a:r>
              <a:rPr lang="zh-CN" altLang="en-US" sz="1400" dirty="0">
                <a:latin typeface="+mn-ea"/>
              </a:rPr>
              <a:t>进程只能有一个线程来执行</a:t>
            </a:r>
            <a:r>
              <a:rPr lang="en-US" altLang="zh-CN" sz="1400" dirty="0">
                <a:latin typeface="+mn-ea"/>
              </a:rPr>
              <a:t>, </a:t>
            </a:r>
            <a:r>
              <a:rPr lang="zh-CN" altLang="en-US" sz="1400" dirty="0">
                <a:latin typeface="+mn-ea"/>
              </a:rPr>
              <a:t>多线程的并发则成为不可能</a:t>
            </a:r>
            <a:r>
              <a:rPr lang="en-US" altLang="zh-CN" sz="1400" dirty="0">
                <a:latin typeface="+mn-ea"/>
              </a:rPr>
              <a:t>, </a:t>
            </a:r>
            <a:r>
              <a:rPr lang="zh-CN" altLang="en-US" sz="1400" dirty="0">
                <a:latin typeface="+mn-ea"/>
              </a:rPr>
              <a:t>即使这几个线程之间不存在资源的竞争</a:t>
            </a:r>
            <a:r>
              <a:rPr lang="en-US" altLang="zh-CN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由于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中这种</a:t>
            </a:r>
            <a:r>
              <a:rPr lang="en-US" altLang="zh-CN" sz="1600" dirty="0">
                <a:latin typeface="+mn-ea"/>
              </a:rPr>
              <a:t>GIL</a:t>
            </a:r>
            <a:r>
              <a:rPr lang="zh-CN" altLang="en-US" sz="1600" dirty="0">
                <a:latin typeface="+mn-ea"/>
              </a:rPr>
              <a:t>机制，导致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并不能实现真正的多线程并行处理。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的多线程使用一个</a:t>
            </a:r>
            <a:r>
              <a:rPr lang="en-US" altLang="zh-CN" sz="1600" dirty="0" err="1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核心，</a:t>
            </a:r>
            <a:r>
              <a:rPr lang="en-US" altLang="zh-CN" sz="1600" dirty="0" err="1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资源在多个线程之间高速切换，没有充分利用好多核</a:t>
            </a:r>
            <a:r>
              <a:rPr lang="en-US" altLang="zh-CN" sz="1600" dirty="0" err="1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资源。因此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多线程适合做</a:t>
            </a:r>
            <a:r>
              <a:rPr lang="en-US" altLang="zh-CN" sz="1600" dirty="0">
                <a:latin typeface="+mn-ea"/>
              </a:rPr>
              <a:t>IO</a:t>
            </a:r>
            <a:r>
              <a:rPr lang="zh-CN" altLang="en-US" sz="1600" dirty="0">
                <a:latin typeface="+mn-ea"/>
              </a:rPr>
              <a:t>密集型任务。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的多进程技术，避开了</a:t>
            </a:r>
            <a:r>
              <a:rPr lang="en-US" altLang="zh-CN" sz="1600" dirty="0">
                <a:latin typeface="+mn-ea"/>
              </a:rPr>
              <a:t>GIL,</a:t>
            </a:r>
            <a:r>
              <a:rPr lang="zh-CN" altLang="en-US" sz="1600" dirty="0">
                <a:latin typeface="+mn-ea"/>
              </a:rPr>
              <a:t>可以使得多个任务真正的并行执行，提高程序效率。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相比于线程，进程的开销肯定会大很多。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多进程编程：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多进程支持：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dirty="0">
                <a:latin typeface="+mn-ea"/>
              </a:rPr>
              <a:t>multiprocessing</a:t>
            </a:r>
            <a:r>
              <a:rPr lang="zh-CN" altLang="en-US" sz="1400" dirty="0">
                <a:latin typeface="+mn-ea"/>
              </a:rPr>
              <a:t>包下提供了多进程编程接口。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Multiprocessing.Process</a:t>
            </a:r>
            <a:r>
              <a:rPr lang="zh-CN" altLang="en-US" sz="1400" dirty="0">
                <a:latin typeface="+mn-ea"/>
              </a:rPr>
              <a:t>对象是对进程的抽象。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和多线程创建方式类似，多进程创建也可以通过函数方式或者是类的方式创建。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Process</a:t>
            </a:r>
            <a:r>
              <a:rPr lang="zh-CN" altLang="en-US" sz="1400" dirty="0">
                <a:latin typeface="+mn-ea"/>
              </a:rPr>
              <a:t>对象中也有</a:t>
            </a:r>
            <a:r>
              <a:rPr lang="en-US" altLang="zh-CN" sz="1400" dirty="0">
                <a:latin typeface="+mn-ea"/>
              </a:rPr>
              <a:t>start()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join()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is_alive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等常用方法，</a:t>
            </a:r>
            <a:r>
              <a:rPr lang="en-US" altLang="zh-CN" sz="1400" dirty="0">
                <a:latin typeface="+mn-ea"/>
              </a:rPr>
              <a:t>name</a:t>
            </a:r>
            <a:r>
              <a:rPr lang="zh-CN" altLang="en-US" sz="1400" dirty="0">
                <a:latin typeface="+mn-ea"/>
              </a:rPr>
              <a:t>属性。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进程启动入口必须在</a:t>
            </a:r>
            <a:r>
              <a:rPr lang="en-US" altLang="zh-CN" sz="1400" dirty="0">
                <a:latin typeface="+mn-ea"/>
              </a:rPr>
              <a:t>__main__</a:t>
            </a:r>
            <a:r>
              <a:rPr lang="zh-CN" altLang="en-US" sz="1400" dirty="0">
                <a:latin typeface="+mn-ea"/>
              </a:rPr>
              <a:t>方法中。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子进程和父进程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子进程和父进程：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子进程终结时会通知父进程并清空自己所占据的内存，在内核里留下退出信息</a:t>
            </a:r>
            <a:r>
              <a:rPr lang="en-US" altLang="zh-CN" sz="1400" dirty="0">
                <a:latin typeface="+mn-ea"/>
              </a:rPr>
              <a:t>(exit code</a:t>
            </a:r>
            <a:r>
              <a:rPr lang="zh-CN" altLang="en-US" sz="1400" dirty="0">
                <a:latin typeface="+mn-ea"/>
              </a:rPr>
              <a:t>，如果顺利运行，为</a:t>
            </a:r>
            <a:r>
              <a:rPr lang="en-US" altLang="zh-CN" sz="1400" dirty="0">
                <a:latin typeface="+mn-ea"/>
              </a:rPr>
              <a:t>0</a:t>
            </a:r>
            <a:r>
              <a:rPr lang="zh-CN" altLang="en-US" sz="1400" dirty="0">
                <a:latin typeface="+mn-ea"/>
              </a:rPr>
              <a:t>；如果有错误或异常状况，为大于零的整数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lvl="1"/>
            <a:r>
              <a:rPr lang="zh-CN" altLang="en-US" sz="1400" dirty="0">
                <a:latin typeface="+mn-ea"/>
              </a:rPr>
              <a:t>父进程得知子进程终结后，需要对子进程使用</a:t>
            </a:r>
            <a:r>
              <a:rPr lang="en-US" altLang="zh-CN" sz="1400" dirty="0">
                <a:latin typeface="+mn-ea"/>
              </a:rPr>
              <a:t>wait</a:t>
            </a:r>
            <a:r>
              <a:rPr lang="zh-CN" altLang="en-US" sz="1400" dirty="0">
                <a:latin typeface="+mn-ea"/>
              </a:rPr>
              <a:t>系统调用，</a:t>
            </a:r>
            <a:r>
              <a:rPr lang="en-US" altLang="zh-CN" sz="1400" dirty="0">
                <a:latin typeface="+mn-ea"/>
              </a:rPr>
              <a:t>wait</a:t>
            </a:r>
            <a:r>
              <a:rPr lang="zh-CN" altLang="en-US" sz="1400" dirty="0">
                <a:latin typeface="+mn-ea"/>
              </a:rPr>
              <a:t>函数会从内核中取出子进程的退出信息，并清空该信息在内核中占据的空间。 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如果父进程早于子进程终结，子进程变成孤儿进程，孤儿进程会被过继给</a:t>
            </a:r>
            <a:r>
              <a:rPr lang="en-US" altLang="zh-CN" sz="1400" dirty="0" err="1">
                <a:latin typeface="+mn-ea"/>
              </a:rPr>
              <a:t>init</a:t>
            </a:r>
            <a:r>
              <a:rPr lang="zh-CN" altLang="en-US" sz="1400" dirty="0">
                <a:latin typeface="+mn-ea"/>
              </a:rPr>
              <a:t>进程，</a:t>
            </a:r>
            <a:r>
              <a:rPr lang="en-US" altLang="zh-CN" sz="1400" dirty="0" err="1">
                <a:latin typeface="+mn-ea"/>
              </a:rPr>
              <a:t>init</a:t>
            </a:r>
            <a:r>
              <a:rPr lang="zh-CN" altLang="en-US" sz="1400" dirty="0">
                <a:latin typeface="+mn-ea"/>
              </a:rPr>
              <a:t>进程就成了该子进程的父进程，由</a:t>
            </a:r>
            <a:r>
              <a:rPr lang="en-US" altLang="zh-CN" sz="1400" dirty="0" err="1">
                <a:latin typeface="+mn-ea"/>
              </a:rPr>
              <a:t>init</a:t>
            </a:r>
            <a:r>
              <a:rPr lang="zh-CN" altLang="en-US" sz="1400" dirty="0">
                <a:latin typeface="+mn-ea"/>
              </a:rPr>
              <a:t>进程负责该子进程终结时调用</a:t>
            </a:r>
            <a:r>
              <a:rPr lang="en-US" altLang="zh-CN" sz="1400" dirty="0">
                <a:latin typeface="+mn-ea"/>
              </a:rPr>
              <a:t>wait</a:t>
            </a:r>
            <a:r>
              <a:rPr lang="zh-CN" altLang="en-US" sz="1400" dirty="0">
                <a:latin typeface="+mn-ea"/>
              </a:rPr>
              <a:t>函数。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如果父进程不对子进程调用</a:t>
            </a:r>
            <a:r>
              <a:rPr lang="en-US" altLang="zh-CN" sz="1400" dirty="0">
                <a:latin typeface="+mn-ea"/>
              </a:rPr>
              <a:t>wait</a:t>
            </a:r>
            <a:r>
              <a:rPr lang="zh-CN" altLang="en-US" sz="1400" dirty="0">
                <a:latin typeface="+mn-ea"/>
              </a:rPr>
              <a:t>函数，子进程成为僵尸进程。僵尸进程积累时，会消耗大量内存空间。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多进程两种创建方式对比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76A2BEB-BF72-48D6-957B-49F03AE5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93" y="1379736"/>
            <a:ext cx="3312368" cy="3244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B310107-EC96-431B-ACA4-A604F9E8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89" y="1379736"/>
            <a:ext cx="3250214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B28A417-D88B-45C4-BAB3-AA9F0D119025}"/>
              </a:ext>
            </a:extLst>
          </p:cNvPr>
          <p:cNvSpPr txBox="1"/>
          <p:nvPr/>
        </p:nvSpPr>
        <p:spPr>
          <a:xfrm>
            <a:off x="5778722" y="3978020"/>
            <a:ext cx="293458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200" dirty="0"/>
              <a:t>从第一种方式的执行结果可以看出，由于进程之间内存是独立的，因此并不能想线程那样定义一个类属性就可以共享变量。</a:t>
            </a:r>
          </a:p>
        </p:txBody>
      </p:sp>
    </p:spTree>
    <p:extLst>
      <p:ext uri="{BB962C8B-B14F-4D97-AF65-F5344CB8AC3E}">
        <p14:creationId xmlns:p14="http://schemas.microsoft.com/office/powerpoint/2010/main" val="2854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进程间数据交换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进程间数据交换可以通过四种方式实现：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队列</a:t>
            </a:r>
            <a:r>
              <a:rPr lang="en-US" altLang="zh-CN" sz="1400" dirty="0">
                <a:latin typeface="+mn-ea"/>
              </a:rPr>
              <a:t>(Queue)</a:t>
            </a:r>
            <a:r>
              <a:rPr lang="zh-CN" altLang="en-US" sz="1400" dirty="0">
                <a:latin typeface="+mn-ea"/>
              </a:rPr>
              <a:t>对象。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管道</a:t>
            </a:r>
            <a:r>
              <a:rPr lang="en-US" altLang="zh-CN" sz="1400" dirty="0">
                <a:latin typeface="+mn-ea"/>
              </a:rPr>
              <a:t>(Pipe)</a:t>
            </a:r>
            <a:r>
              <a:rPr lang="zh-CN" altLang="en-US" sz="1400" dirty="0">
                <a:latin typeface="+mn-ea"/>
              </a:rPr>
              <a:t>对象。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共享内存。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服务进程来实现。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进程间数据</a:t>
            </a:r>
            <a:r>
              <a:rPr lang="zh-CN" altLang="en-US" dirty="0" smtClean="0"/>
              <a:t>交换（续）：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>
                <a:latin typeface="+mn-ea"/>
              </a:rPr>
              <a:t>multiprocessing</a:t>
            </a:r>
            <a:r>
              <a:rPr lang="zh-CN" altLang="en-US" sz="1600" dirty="0">
                <a:latin typeface="+mn-ea"/>
              </a:rPr>
              <a:t>模块下的一个类，</a:t>
            </a:r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>
                <a:latin typeface="+mn-ea"/>
              </a:rPr>
              <a:t>对象是线程安全、进程安全的。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例如通过</a:t>
            </a:r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>
                <a:latin typeface="+mn-ea"/>
              </a:rPr>
              <a:t>对象，将子进程</a:t>
            </a:r>
            <a:r>
              <a:rPr lang="en-US" altLang="zh-CN" sz="1600" dirty="0">
                <a:latin typeface="+mn-ea"/>
              </a:rPr>
              <a:t>my-process-01</a:t>
            </a:r>
            <a:r>
              <a:rPr lang="zh-CN" altLang="en-US" sz="1600" dirty="0">
                <a:latin typeface="+mn-ea"/>
              </a:rPr>
              <a:t>的计算结果传递到主进程中：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55510E7-7571-4969-98E6-EB8F4619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75" y="2571750"/>
            <a:ext cx="588952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8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进程间数据</a:t>
            </a:r>
            <a:r>
              <a:rPr lang="zh-CN" altLang="en-US" dirty="0" smtClean="0"/>
              <a:t>交换（续）：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Pipe</a:t>
            </a:r>
            <a:r>
              <a:rPr lang="zh-CN" altLang="en-US" dirty="0">
                <a:latin typeface="+mn-ea"/>
              </a:rPr>
              <a:t>类也是在</a:t>
            </a:r>
            <a:r>
              <a:rPr lang="en-US" altLang="zh-CN" dirty="0">
                <a:latin typeface="+mn-ea"/>
              </a:rPr>
              <a:t>multiprocessing</a:t>
            </a:r>
            <a:r>
              <a:rPr lang="zh-CN" altLang="en-US" dirty="0">
                <a:latin typeface="+mn-ea"/>
              </a:rPr>
              <a:t>模块中定义，</a:t>
            </a:r>
            <a:r>
              <a:rPr lang="en-US" altLang="zh-CN" dirty="0">
                <a:latin typeface="+mn-ea"/>
              </a:rPr>
              <a:t>Pipe</a:t>
            </a:r>
            <a:r>
              <a:rPr lang="zh-CN" altLang="en-US" dirty="0">
                <a:latin typeface="+mn-ea"/>
              </a:rPr>
              <a:t>对象返回一个元组，分别代表着管道的两端。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管道默认是全双工，两端都支持</a:t>
            </a:r>
            <a:r>
              <a:rPr lang="en-US" altLang="zh-CN" dirty="0">
                <a:latin typeface="+mn-ea"/>
              </a:rPr>
              <a:t>send(..)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recv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当两个进程分别操作管道两端时不会出现冲突。两个进程同时操作管道同一端可能出现冲突。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示例中，从管道的一端传入计算结果，从另一端接收结果：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EA14592-E821-4AD2-99DD-13B77DA6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859782"/>
            <a:ext cx="529287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738273"/>
            <a:ext cx="6912768" cy="460648"/>
          </a:xfrm>
        </p:spPr>
        <p:txBody>
          <a:bodyPr/>
          <a:lstStyle/>
          <a:p>
            <a:r>
              <a:rPr lang="zh-CN" altLang="en-US" dirty="0"/>
              <a:t>进程间数据</a:t>
            </a:r>
            <a:r>
              <a:rPr lang="zh-CN" altLang="en-US" dirty="0" smtClean="0"/>
              <a:t>交换（续）：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169925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数据交换还可以通过共享内存的方式实现。在</a:t>
            </a:r>
            <a:r>
              <a:rPr lang="en-US" altLang="zh-CN" dirty="0">
                <a:latin typeface="+mn-ea"/>
              </a:rPr>
              <a:t>multiprocessing</a:t>
            </a:r>
            <a:r>
              <a:rPr lang="zh-CN" altLang="en-US" dirty="0">
                <a:latin typeface="+mn-ea"/>
              </a:rPr>
              <a:t>模块中有</a:t>
            </a:r>
            <a:r>
              <a:rPr lang="en-US" altLang="zh-CN" dirty="0">
                <a:latin typeface="+mn-ea"/>
              </a:rPr>
              <a:t>Value</a:t>
            </a:r>
            <a:r>
              <a:rPr lang="zh-CN" altLang="en-US" dirty="0">
                <a:latin typeface="+mn-ea"/>
              </a:rPr>
              <a:t>对象和</a:t>
            </a:r>
            <a:r>
              <a:rPr lang="en-US" altLang="zh-CN" dirty="0">
                <a:latin typeface="+mn-ea"/>
              </a:rPr>
              <a:t>Array</a:t>
            </a:r>
            <a:r>
              <a:rPr lang="zh-CN" altLang="en-US" dirty="0">
                <a:latin typeface="+mn-ea"/>
              </a:rPr>
              <a:t>对象可以实现共享内存。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9795192-B9A2-4C3D-800A-FDFC4238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10" y="1937194"/>
            <a:ext cx="4660824" cy="3083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937453F-ACD4-45BB-BE5F-8E1D4561A218}"/>
              </a:ext>
            </a:extLst>
          </p:cNvPr>
          <p:cNvSpPr txBox="1"/>
          <p:nvPr/>
        </p:nvSpPr>
        <p:spPr>
          <a:xfrm>
            <a:off x="6449292" y="1963133"/>
            <a:ext cx="24431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200" dirty="0">
                <a:latin typeface="+mn-ea"/>
              </a:rPr>
              <a:t>Value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Array</a:t>
            </a:r>
            <a:r>
              <a:rPr lang="zh-CN" altLang="en-US" sz="1200" dirty="0">
                <a:latin typeface="+mn-ea"/>
              </a:rPr>
              <a:t>第一个参数是类型标识，如下：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DC46920-2CE1-4AB6-B7CC-35D60B3D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82" y="2710257"/>
            <a:ext cx="2607728" cy="994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2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 smtClean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进程间数据</a:t>
            </a:r>
            <a:r>
              <a:rPr lang="zh-CN" altLang="en-US" dirty="0" smtClean="0"/>
              <a:t>交换（续）：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服务进程：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multiprocessing.Manager</a:t>
            </a:r>
            <a:r>
              <a:rPr lang="zh-CN" altLang="en-US" sz="1400" dirty="0">
                <a:latin typeface="+mn-ea"/>
              </a:rPr>
              <a:t>对象像是一个保存状态的代理，其他进程通过与代理的接口通信取得状态信息，服务进程支持更多的数据类型，使用起来比共享内存更灵活。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Manager</a:t>
            </a:r>
            <a:r>
              <a:rPr lang="zh-CN" altLang="en-US" sz="1400" dirty="0">
                <a:latin typeface="+mn-ea"/>
              </a:rPr>
              <a:t>对象中有字典</a:t>
            </a:r>
            <a:r>
              <a:rPr lang="en-US" altLang="zh-CN" sz="1400" dirty="0" err="1">
                <a:latin typeface="+mn-ea"/>
              </a:rPr>
              <a:t>dict</a:t>
            </a:r>
            <a:r>
              <a:rPr lang="zh-CN" altLang="en-US" sz="1400" dirty="0">
                <a:latin typeface="+mn-ea"/>
              </a:rPr>
              <a:t>、列表</a:t>
            </a:r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结构，可以更方便传递数值。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例如：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6E77B7B-7F3F-41E1-8E3D-4113F0EA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643758"/>
            <a:ext cx="3827874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4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zh-CN" altLang="en-US" dirty="0"/>
              <a:t>多进程编程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多进程同步：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多进程同步的操作和多线程同步方式基本一致。控制同步操作的对象都在</a:t>
            </a:r>
            <a:r>
              <a:rPr lang="en-US" altLang="zh-CN" sz="1600" dirty="0" err="1">
                <a:latin typeface="+mn-ea"/>
              </a:rPr>
              <a:t>multiprocess</a:t>
            </a:r>
            <a:r>
              <a:rPr lang="zh-CN" altLang="en-US" sz="1600" dirty="0">
                <a:latin typeface="+mn-ea"/>
              </a:rPr>
              <a:t>模块下。如：</a:t>
            </a:r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Lock/</a:t>
            </a:r>
            <a:r>
              <a:rPr lang="en-US" altLang="zh-CN" sz="1600" dirty="0" err="1">
                <a:latin typeface="+mn-ea"/>
              </a:rPr>
              <a:t>Rlock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Condition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Event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Semaphore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以</a:t>
            </a:r>
            <a:r>
              <a:rPr lang="en-US" altLang="zh-CN" sz="1600" dirty="0">
                <a:latin typeface="+mn-ea"/>
              </a:rPr>
              <a:t>Lock</a:t>
            </a:r>
            <a:r>
              <a:rPr lang="zh-CN" altLang="en-US" sz="1600" dirty="0">
                <a:latin typeface="+mn-ea"/>
              </a:rPr>
              <a:t>为例：</a:t>
            </a:r>
            <a:endParaRPr lang="en-US" altLang="zh-CN" sz="1600" dirty="0">
              <a:latin typeface="+mn-ea"/>
            </a:endParaRPr>
          </a:p>
          <a:p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9CEFE09-A549-485F-BA07-DE611AEE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139702"/>
            <a:ext cx="3826747" cy="288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多进程编程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threading 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多线程同步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多线程示例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多线程编程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多进程编程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hreading 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线程同步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线程示例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多线程编程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.1</a:t>
            </a:r>
            <a:r>
              <a:rPr lang="zh-CN" altLang="en-US" dirty="0"/>
              <a:t>多</a:t>
            </a:r>
            <a:r>
              <a:rPr lang="zh-CN" altLang="en-US" dirty="0" smtClean="0"/>
              <a:t>线程编程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多线程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多线程主要存在于多任务操作系统中。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多线程是一种广泛编程和执行模型，允许一个进程上下文中存在多个线程。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同一个进程间的线程共享资源，但又可以独立执行。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多线程编程为开发人员提供了一个有用的并发抽象模型，使得多线程设计变得容易。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多线程不太适合做</a:t>
            </a:r>
            <a:r>
              <a:rPr lang="en-US" altLang="zh-CN" sz="1600" dirty="0" err="1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密集型运算，更适合做</a:t>
            </a:r>
            <a:r>
              <a:rPr lang="en-US" altLang="zh-CN" sz="1600" dirty="0">
                <a:latin typeface="+mn-ea"/>
              </a:rPr>
              <a:t>IO</a:t>
            </a:r>
            <a:r>
              <a:rPr lang="zh-CN" altLang="en-US" sz="1600" dirty="0">
                <a:latin typeface="+mn-ea"/>
              </a:rPr>
              <a:t>密集型。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.1</a:t>
            </a:r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zh-CN" altLang="en-US" dirty="0"/>
              <a:t>编程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多线程优点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使用线程可以把占据长时间的程序中的任务放到后台去处理。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用户界面可以更加吸引人，这样比如用户点击了一个按钮去触发某些事件的处理，可以弹出一个进度条来显示处理的进度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程序的运行速度可能加快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在一些等待的任务实现上如用户输入、文件读写和网络收发数据等，线程就比较有用了。在这种情况下我们可以释放一些珍贵的资源如内存占用等等。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ko-KR" dirty="0" smtClean="0"/>
              <a:t>.</a:t>
            </a:r>
            <a:r>
              <a:rPr lang="en-US" altLang="zh-CN" dirty="0" smtClean="0"/>
              <a:t>2 </a:t>
            </a:r>
            <a:r>
              <a:rPr lang="en-US" altLang="zh-CN" dirty="0"/>
              <a:t>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/>
              <a:t>模块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threading</a:t>
            </a:r>
            <a:r>
              <a:rPr lang="zh-CN" altLang="en-US" sz="1600" dirty="0">
                <a:latin typeface="+mn-ea"/>
              </a:rPr>
              <a:t>模块在</a:t>
            </a:r>
            <a:r>
              <a:rPr lang="en-US" altLang="zh-CN" sz="1600" dirty="0">
                <a:latin typeface="+mn-ea"/>
              </a:rPr>
              <a:t>Python 1.5.2</a:t>
            </a:r>
            <a:r>
              <a:rPr lang="zh-CN" altLang="en-US" sz="1600" dirty="0">
                <a:latin typeface="+mn-ea"/>
              </a:rPr>
              <a:t>版本首次引入。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threading</a:t>
            </a:r>
            <a:r>
              <a:rPr lang="zh-CN" altLang="en-US" sz="1600" dirty="0">
                <a:latin typeface="+mn-ea"/>
              </a:rPr>
              <a:t>模块使得线程使用起来更加容易。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threading</a:t>
            </a:r>
            <a:r>
              <a:rPr lang="zh-CN" altLang="en-US" sz="1600" dirty="0">
                <a:latin typeface="+mn-ea"/>
              </a:rPr>
              <a:t>模块创建线程有两种方式：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使用函数方式创建。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使用类的方式创建。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2 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 smtClean="0"/>
              <a:t>模块（续）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使用函数方式创建：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使用</a:t>
            </a:r>
            <a:r>
              <a:rPr lang="en-US" altLang="zh-CN" sz="1200" dirty="0">
                <a:latin typeface="+mn-ea"/>
              </a:rPr>
              <a:t>from threading import Thread</a:t>
            </a:r>
            <a:r>
              <a:rPr lang="zh-CN" altLang="en-US" sz="1200" dirty="0">
                <a:latin typeface="+mn-ea"/>
              </a:rPr>
              <a:t>导入</a:t>
            </a:r>
            <a:r>
              <a:rPr lang="en-US" altLang="zh-CN" sz="1200" dirty="0">
                <a:latin typeface="+mn-ea"/>
              </a:rPr>
              <a:t>threading</a:t>
            </a:r>
            <a:r>
              <a:rPr lang="zh-CN" altLang="en-US" sz="1200" dirty="0">
                <a:latin typeface="+mn-ea"/>
              </a:rPr>
              <a:t>模块中的</a:t>
            </a:r>
            <a:r>
              <a:rPr lang="en-US" altLang="zh-CN" sz="1200" dirty="0">
                <a:latin typeface="+mn-ea"/>
              </a:rPr>
              <a:t>Thread</a:t>
            </a:r>
            <a:r>
              <a:rPr lang="zh-CN" altLang="en-US" sz="1200" dirty="0">
                <a:latin typeface="+mn-ea"/>
              </a:rPr>
              <a:t>对象。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定义函数作为线程体。创建</a:t>
            </a:r>
            <a:r>
              <a:rPr lang="en-US" altLang="zh-CN" sz="1200" dirty="0">
                <a:latin typeface="+mn-ea"/>
              </a:rPr>
              <a:t>Tread()</a:t>
            </a:r>
            <a:r>
              <a:rPr lang="zh-CN" altLang="en-US" sz="1200" dirty="0">
                <a:latin typeface="+mn-ea"/>
              </a:rPr>
              <a:t>实例对象。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使用</a:t>
            </a:r>
            <a:r>
              <a:rPr lang="en-US" altLang="zh-CN" sz="1200" dirty="0" err="1">
                <a:latin typeface="+mn-ea"/>
              </a:rPr>
              <a:t>Thread.start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方法启动相应的线程。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线程的执行结果具有不可预见性，可能多次执行结果不一致。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="" xmlns:a16="http://schemas.microsoft.com/office/drawing/2014/main" id="{6EF50DA2-5938-4A39-84BC-4D93EDAC1AB9}"/>
              </a:ext>
            </a:extLst>
          </p:cNvPr>
          <p:cNvSpPr/>
          <p:nvPr/>
        </p:nvSpPr>
        <p:spPr>
          <a:xfrm>
            <a:off x="3843202" y="1563638"/>
            <a:ext cx="4442887" cy="22560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from threading import Thread</a:t>
            </a:r>
          </a:p>
          <a:p>
            <a:r>
              <a:rPr lang="en-US" altLang="zh-CN" sz="1200" dirty="0">
                <a:latin typeface="+mn-ea"/>
              </a:rPr>
              <a:t>import time</a:t>
            </a:r>
          </a:p>
          <a:p>
            <a:r>
              <a:rPr lang="en-US" altLang="zh-CN" sz="1200" dirty="0">
                <a:latin typeface="+mn-ea"/>
              </a:rPr>
              <a:t>def show(name):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time.sleep</a:t>
            </a:r>
            <a:r>
              <a:rPr lang="en-US" altLang="zh-CN" sz="1200" dirty="0">
                <a:latin typeface="+mn-ea"/>
              </a:rPr>
              <a:t>(1)</a:t>
            </a:r>
          </a:p>
          <a:p>
            <a:r>
              <a:rPr lang="en-US" altLang="zh-CN" sz="1200" dirty="0">
                <a:latin typeface="+mn-ea"/>
              </a:rPr>
              <a:t>    print("hello %s\n" % name)</a:t>
            </a:r>
          </a:p>
          <a:p>
            <a:r>
              <a:rPr lang="en-US" altLang="zh-CN" sz="1200" dirty="0">
                <a:latin typeface="+mn-ea"/>
              </a:rPr>
              <a:t>t1 = Thread(target=show, 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en-US" altLang="zh-CN" sz="1200" dirty="0">
                <a:latin typeface="+mn-ea"/>
              </a:rPr>
              <a:t>=("tom", ))</a:t>
            </a:r>
          </a:p>
          <a:p>
            <a:r>
              <a:rPr lang="en-US" altLang="zh-CN" sz="1200" dirty="0">
                <a:latin typeface="+mn-ea"/>
              </a:rPr>
              <a:t>t2 = Thread(target=show, 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en-US" altLang="zh-CN" sz="1200" dirty="0">
                <a:latin typeface="+mn-ea"/>
              </a:rPr>
              <a:t>=("jerry", ))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t1.start()                             </a:t>
            </a:r>
            <a:r>
              <a:rPr lang="zh-CN" altLang="en-US" sz="1200" dirty="0">
                <a:latin typeface="+mn-ea"/>
              </a:rPr>
              <a:t>某一次执行结果：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t2.start()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print("main thread")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B65F1B6-2A91-4B1F-90F5-A488B7B6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15" y="3291830"/>
            <a:ext cx="850810" cy="5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2 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 smtClean="0"/>
              <a:t>模块（续）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47341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使用类的方式创建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需要继承</a:t>
            </a:r>
            <a:r>
              <a:rPr lang="en-US" altLang="zh-CN" sz="1200" dirty="0">
                <a:latin typeface="+mn-ea"/>
              </a:rPr>
              <a:t>Thread</a:t>
            </a:r>
            <a:r>
              <a:rPr lang="zh-CN" altLang="en-US" sz="1200" dirty="0">
                <a:latin typeface="+mn-ea"/>
              </a:rPr>
              <a:t>类，并且实现</a:t>
            </a:r>
            <a:r>
              <a:rPr lang="en-US" altLang="zh-CN" sz="1200" dirty="0">
                <a:latin typeface="+mn-ea"/>
              </a:rPr>
              <a:t>run(self)</a:t>
            </a:r>
            <a:r>
              <a:rPr lang="zh-CN" altLang="en-US" sz="1200" dirty="0">
                <a:latin typeface="+mn-ea"/>
              </a:rPr>
              <a:t>方法，这个方法便是线程执行体。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如果自定义构造函数，那么构造函数必须要调用父类</a:t>
            </a:r>
            <a:r>
              <a:rPr lang="en-US" altLang="zh-CN" sz="1200" dirty="0">
                <a:latin typeface="+mn-ea"/>
              </a:rPr>
              <a:t>__</a:t>
            </a:r>
            <a:r>
              <a:rPr lang="en-US" altLang="zh-CN" sz="1200" dirty="0" err="1">
                <a:latin typeface="+mn-ea"/>
              </a:rPr>
              <a:t>init</a:t>
            </a:r>
            <a:r>
              <a:rPr lang="en-US" altLang="zh-CN" sz="1200" dirty="0">
                <a:latin typeface="+mn-ea"/>
              </a:rPr>
              <a:t>__()</a:t>
            </a:r>
            <a:r>
              <a:rPr lang="zh-CN" altLang="en-US" sz="1200" dirty="0">
                <a:latin typeface="+mn-ea"/>
              </a:rPr>
              <a:t>方法。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从结果可以看到，多线程之间交替执行，多次执行结果可能不同。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="" xmlns:a16="http://schemas.microsoft.com/office/drawing/2014/main" id="{6EF50DA2-5938-4A39-84BC-4D93EDAC1AB9}"/>
              </a:ext>
            </a:extLst>
          </p:cNvPr>
          <p:cNvSpPr/>
          <p:nvPr/>
        </p:nvSpPr>
        <p:spPr>
          <a:xfrm>
            <a:off x="2475886" y="1715801"/>
            <a:ext cx="3600400" cy="239458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+mn-ea"/>
              </a:rPr>
              <a:t>from threading import Thread</a:t>
            </a:r>
          </a:p>
          <a:p>
            <a:r>
              <a:rPr lang="en-US" altLang="zh-CN" sz="1000" dirty="0">
                <a:latin typeface="+mn-ea"/>
              </a:rPr>
              <a:t>import time</a:t>
            </a:r>
          </a:p>
          <a:p>
            <a:r>
              <a:rPr lang="en-US" altLang="zh-CN" sz="1000" dirty="0">
                <a:latin typeface="+mn-ea"/>
              </a:rPr>
              <a:t>class </a:t>
            </a:r>
            <a:r>
              <a:rPr lang="en-US" altLang="zh-CN" sz="1000" dirty="0" err="1">
                <a:latin typeface="+mn-ea"/>
              </a:rPr>
              <a:t>MyThread</a:t>
            </a:r>
            <a:r>
              <a:rPr lang="en-US" altLang="zh-CN" sz="1000" dirty="0">
                <a:latin typeface="+mn-ea"/>
              </a:rPr>
              <a:t>(Thread):</a:t>
            </a:r>
          </a:p>
          <a:p>
            <a:r>
              <a:rPr lang="en-US" altLang="zh-CN" sz="1000" dirty="0">
                <a:latin typeface="+mn-ea"/>
              </a:rPr>
              <a:t>    def __</a:t>
            </a:r>
            <a:r>
              <a:rPr lang="en-US" altLang="zh-CN" sz="1000" dirty="0" err="1">
                <a:latin typeface="+mn-ea"/>
              </a:rPr>
              <a:t>init</a:t>
            </a:r>
            <a:r>
              <a:rPr lang="en-US" altLang="zh-CN" sz="1000" dirty="0">
                <a:latin typeface="+mn-ea"/>
              </a:rPr>
              <a:t>__(self, name):</a:t>
            </a:r>
          </a:p>
          <a:p>
            <a:r>
              <a:rPr lang="en-US" altLang="zh-CN" sz="1000" dirty="0">
                <a:latin typeface="+mn-ea"/>
              </a:rPr>
              <a:t>        super().__</a:t>
            </a:r>
            <a:r>
              <a:rPr lang="en-US" altLang="zh-CN" sz="1000" dirty="0" err="1">
                <a:latin typeface="+mn-ea"/>
              </a:rPr>
              <a:t>init</a:t>
            </a:r>
            <a:r>
              <a:rPr lang="en-US" altLang="zh-CN" sz="1000" dirty="0">
                <a:latin typeface="+mn-ea"/>
              </a:rPr>
              <a:t>__()</a:t>
            </a:r>
          </a:p>
          <a:p>
            <a:r>
              <a:rPr lang="en-US" altLang="zh-CN" sz="1000" dirty="0">
                <a:latin typeface="+mn-ea"/>
              </a:rPr>
              <a:t>        self.name = name </a:t>
            </a:r>
          </a:p>
          <a:p>
            <a:r>
              <a:rPr lang="en-US" altLang="zh-CN" sz="1000" dirty="0">
                <a:latin typeface="+mn-ea"/>
              </a:rPr>
              <a:t>    def run(self):</a:t>
            </a:r>
          </a:p>
          <a:p>
            <a:r>
              <a:rPr lang="en-US" altLang="zh-CN" sz="1000" dirty="0">
                <a:latin typeface="+mn-ea"/>
              </a:rPr>
              <a:t>        for </a:t>
            </a:r>
            <a:r>
              <a:rPr lang="en-US" altLang="zh-CN" sz="1000" dirty="0" err="1">
                <a:latin typeface="+mn-ea"/>
              </a:rPr>
              <a:t>i</a:t>
            </a:r>
            <a:r>
              <a:rPr lang="en-US" altLang="zh-CN" sz="1000" dirty="0">
                <a:latin typeface="+mn-ea"/>
              </a:rPr>
              <a:t> in range(5):</a:t>
            </a:r>
          </a:p>
          <a:p>
            <a:r>
              <a:rPr lang="en-US" altLang="zh-CN" sz="1000" dirty="0">
                <a:latin typeface="+mn-ea"/>
              </a:rPr>
              <a:t>            </a:t>
            </a:r>
            <a:r>
              <a:rPr lang="en-US" altLang="zh-CN" sz="1000" dirty="0" err="1">
                <a:latin typeface="+mn-ea"/>
              </a:rPr>
              <a:t>time.sleep</a:t>
            </a:r>
            <a:r>
              <a:rPr lang="en-US" altLang="zh-CN" sz="1000" dirty="0">
                <a:latin typeface="+mn-ea"/>
              </a:rPr>
              <a:t>(0.1)</a:t>
            </a:r>
          </a:p>
          <a:p>
            <a:r>
              <a:rPr lang="en-US" altLang="zh-CN" sz="1000" dirty="0">
                <a:latin typeface="+mn-ea"/>
              </a:rPr>
              <a:t>            print("%s is talking...\n" % self.name)</a:t>
            </a:r>
          </a:p>
          <a:p>
            <a:r>
              <a:rPr lang="en-US" altLang="zh-CN" sz="1000" dirty="0">
                <a:latin typeface="+mn-ea"/>
              </a:rPr>
              <a:t>mt1 = </a:t>
            </a:r>
            <a:r>
              <a:rPr lang="en-US" altLang="zh-CN" sz="1000" dirty="0" err="1">
                <a:latin typeface="+mn-ea"/>
              </a:rPr>
              <a:t>MyThread</a:t>
            </a:r>
            <a:r>
              <a:rPr lang="en-US" altLang="zh-CN" sz="1000" dirty="0">
                <a:latin typeface="+mn-ea"/>
              </a:rPr>
              <a:t>("tom")</a:t>
            </a:r>
          </a:p>
          <a:p>
            <a:r>
              <a:rPr lang="en-US" altLang="zh-CN" sz="1000" dirty="0">
                <a:latin typeface="+mn-ea"/>
              </a:rPr>
              <a:t>mt2 = </a:t>
            </a:r>
            <a:r>
              <a:rPr lang="en-US" altLang="zh-CN" sz="1000" dirty="0" err="1">
                <a:latin typeface="+mn-ea"/>
              </a:rPr>
              <a:t>MyThread</a:t>
            </a:r>
            <a:r>
              <a:rPr lang="en-US" altLang="zh-CN" sz="1000" dirty="0">
                <a:latin typeface="+mn-ea"/>
              </a:rPr>
              <a:t>("jerry")</a:t>
            </a:r>
          </a:p>
          <a:p>
            <a:r>
              <a:rPr lang="en-US" altLang="zh-CN" sz="1000" dirty="0">
                <a:latin typeface="+mn-ea"/>
              </a:rPr>
              <a:t>mt1.start()</a:t>
            </a:r>
          </a:p>
          <a:p>
            <a:r>
              <a:rPr lang="en-US" altLang="zh-CN" sz="1000" dirty="0">
                <a:latin typeface="+mn-ea"/>
              </a:rPr>
              <a:t>mt2.start()</a:t>
            </a:r>
            <a:endParaRPr lang="zh-CN" altLang="en-US" sz="10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ED3354F4-EB48-46D0-AC26-2B975A57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31" y="1345114"/>
            <a:ext cx="1526619" cy="2810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7D6BC99-EE12-436B-A103-BC3C1913AE4E}"/>
              </a:ext>
            </a:extLst>
          </p:cNvPr>
          <p:cNvSpPr txBox="1"/>
          <p:nvPr/>
        </p:nvSpPr>
        <p:spPr>
          <a:xfrm>
            <a:off x="6731836" y="942314"/>
            <a:ext cx="18726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执行结果样例：</a:t>
            </a:r>
          </a:p>
        </p:txBody>
      </p:sp>
    </p:spTree>
    <p:extLst>
      <p:ext uri="{BB962C8B-B14F-4D97-AF65-F5344CB8AC3E}">
        <p14:creationId xmlns:p14="http://schemas.microsoft.com/office/powerpoint/2010/main" val="32477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ko-KR" dirty="0"/>
              <a:t>.</a:t>
            </a:r>
            <a:r>
              <a:rPr lang="en-US" altLang="zh-CN" dirty="0"/>
              <a:t>2 threading</a:t>
            </a:r>
            <a:r>
              <a:rPr lang="zh-CN" altLang="en-US" dirty="0"/>
              <a:t>模块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threading</a:t>
            </a:r>
            <a:r>
              <a:rPr lang="zh-CN" altLang="en-US" dirty="0" smtClean="0"/>
              <a:t>模块（续）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Thread</a:t>
            </a:r>
            <a:r>
              <a:rPr lang="zh-CN" altLang="en-US" sz="1600" dirty="0">
                <a:latin typeface="+mn-ea"/>
              </a:rPr>
              <a:t>对象中内置方法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Thread.getName</a:t>
            </a:r>
            <a:r>
              <a:rPr lang="en-US" altLang="zh-CN" sz="1400" dirty="0">
                <a:latin typeface="+mn-ea"/>
              </a:rPr>
              <a:t>()  # </a:t>
            </a:r>
            <a:r>
              <a:rPr lang="zh-CN" altLang="en-US" sz="1400" dirty="0">
                <a:latin typeface="+mn-ea"/>
              </a:rPr>
              <a:t>获取线程名称。</a:t>
            </a:r>
            <a:r>
              <a:rPr lang="en-US" altLang="zh-CN" sz="1400" dirty="0">
                <a:latin typeface="+mn-ea"/>
              </a:rPr>
              <a:t>Thread</a:t>
            </a:r>
            <a:r>
              <a:rPr lang="zh-CN" altLang="en-US" sz="1400" dirty="0">
                <a:latin typeface="+mn-ea"/>
              </a:rPr>
              <a:t>里面有属性</a:t>
            </a:r>
            <a:r>
              <a:rPr lang="en-US" altLang="zh-CN" sz="1400" dirty="0">
                <a:latin typeface="+mn-ea"/>
              </a:rPr>
              <a:t>name, </a:t>
            </a:r>
            <a:r>
              <a:rPr lang="zh-CN" altLang="en-US" sz="1400" dirty="0">
                <a:latin typeface="+mn-ea"/>
              </a:rPr>
              <a:t>表示线程名称。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Thread.setName</a:t>
            </a:r>
            <a:r>
              <a:rPr lang="en-US" altLang="zh-CN" sz="1400" dirty="0">
                <a:latin typeface="+mn-ea"/>
              </a:rPr>
              <a:t>(name)  # </a:t>
            </a:r>
            <a:r>
              <a:rPr lang="zh-CN" altLang="en-US" sz="1400" dirty="0">
                <a:latin typeface="+mn-ea"/>
              </a:rPr>
              <a:t>设置线程名称。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Thread.is_alive</a:t>
            </a:r>
            <a:r>
              <a:rPr lang="en-US" altLang="zh-CN" sz="1400" dirty="0">
                <a:latin typeface="+mn-ea"/>
              </a:rPr>
              <a:t>()  # </a:t>
            </a:r>
            <a:r>
              <a:rPr lang="zh-CN" altLang="en-US" sz="1400" dirty="0">
                <a:latin typeface="+mn-ea"/>
              </a:rPr>
              <a:t>判断线程是否还是运行状态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Thread.isDaemon</a:t>
            </a:r>
            <a:r>
              <a:rPr lang="en-US" altLang="zh-CN" sz="1400" dirty="0">
                <a:latin typeface="+mn-ea"/>
              </a:rPr>
              <a:t>()  # </a:t>
            </a:r>
            <a:r>
              <a:rPr lang="zh-CN" altLang="en-US" sz="1400" dirty="0">
                <a:latin typeface="+mn-ea"/>
              </a:rPr>
              <a:t>线程是否是守护线程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Thread.setDaemon</a:t>
            </a:r>
            <a:r>
              <a:rPr lang="en-US" altLang="zh-CN" sz="1400" dirty="0">
                <a:latin typeface="+mn-ea"/>
              </a:rPr>
              <a:t>(daemon)  # </a:t>
            </a:r>
            <a:r>
              <a:rPr lang="zh-CN" altLang="en-US" sz="1400" dirty="0">
                <a:latin typeface="+mn-ea"/>
              </a:rPr>
              <a:t>设置线程是否为守护线程。如果是守护线程，则表示为其父线程提供服务型的工作，如果父线程死亡，则守护线程立即结束。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 err="1">
                <a:latin typeface="+mn-ea"/>
              </a:rPr>
              <a:t>Thread.join</a:t>
            </a:r>
            <a:r>
              <a:rPr lang="en-US" altLang="zh-CN" sz="1400" dirty="0">
                <a:latin typeface="+mn-ea"/>
              </a:rPr>
              <a:t>(timeout)   # </a:t>
            </a:r>
            <a:r>
              <a:rPr lang="zh-CN" altLang="en-US" sz="1400" dirty="0">
                <a:latin typeface="+mn-ea"/>
              </a:rPr>
              <a:t>设置当前线程优先级。表示只有当前线程执行完毕，父线程才能继续执行。</a:t>
            </a:r>
            <a:r>
              <a:rPr lang="en-US" altLang="zh-CN" sz="1400" dirty="0">
                <a:latin typeface="+mn-ea"/>
              </a:rPr>
              <a:t>timeout</a:t>
            </a:r>
            <a:r>
              <a:rPr lang="zh-CN" altLang="en-US" sz="1400" dirty="0">
                <a:latin typeface="+mn-ea"/>
              </a:rPr>
              <a:t>表示父线程允许等待的时间，如果超过</a:t>
            </a:r>
            <a:r>
              <a:rPr lang="en-US" altLang="zh-CN" sz="1400" dirty="0">
                <a:latin typeface="+mn-ea"/>
              </a:rPr>
              <a:t>timeout</a:t>
            </a:r>
            <a:r>
              <a:rPr lang="zh-CN" altLang="en-US" sz="1400" dirty="0">
                <a:latin typeface="+mn-ea"/>
              </a:rPr>
              <a:t>，父线程便会重新与子线程争夺资源，而不必继续等待子线程完成。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0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487</TotalTime>
  <Words>2779</Words>
  <Application>Microsoft Office PowerPoint</Application>
  <PresentationFormat>全屏显示(16:9)</PresentationFormat>
  <Paragraphs>294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9.1多线程编程</vt:lpstr>
      <vt:lpstr>9.1多线程编程</vt:lpstr>
      <vt:lpstr>9.2 threading模块</vt:lpstr>
      <vt:lpstr>9.2 threading模块</vt:lpstr>
      <vt:lpstr>9.2 threading模块</vt:lpstr>
      <vt:lpstr>9.2 threading模块</vt:lpstr>
      <vt:lpstr>9.2 threading模块</vt:lpstr>
      <vt:lpstr>9.2 threading模块</vt:lpstr>
      <vt:lpstr>9.3多线程同步</vt:lpstr>
      <vt:lpstr>9.3多线程同步</vt:lpstr>
      <vt:lpstr>9.3多线程同步</vt:lpstr>
      <vt:lpstr>9.3多线程同步</vt:lpstr>
      <vt:lpstr>9.4多线程示例</vt:lpstr>
      <vt:lpstr>9.4多线程示例</vt:lpstr>
      <vt:lpstr>9.4多线程示例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9.5 多进程编程</vt:lpstr>
      <vt:lpstr>9.6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69</cp:revision>
  <dcterms:created xsi:type="dcterms:W3CDTF">2016-08-01T05:33:37Z</dcterms:created>
  <dcterms:modified xsi:type="dcterms:W3CDTF">2017-12-03T09:35:16Z</dcterms:modified>
</cp:coreProperties>
</file>