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5" r:id="rId7"/>
    <p:sldId id="266" r:id="rId8"/>
    <p:sldId id="267" r:id="rId9"/>
    <p:sldId id="271" r:id="rId10"/>
    <p:sldId id="268" r:id="rId11"/>
    <p:sldId id="262" r:id="rId12"/>
    <p:sldId id="269" r:id="rId13"/>
    <p:sldId id="270"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Chat application</a:t>
            </a:r>
          </a:p>
        </p:txBody>
      </p:sp>
      <p:sp>
        <p:nvSpPr>
          <p:cNvPr id="3" name="Subtitle 2"/>
          <p:cNvSpPr>
            <a:spLocks noGrp="1"/>
          </p:cNvSpPr>
          <p:nvPr>
            <p:ph type="subTitle" idx="1"/>
          </p:nvPr>
        </p:nvSpPr>
        <p:spPr/>
        <p:txBody>
          <a:bodyPr/>
          <a:lstStyle/>
          <a:p>
            <a:r>
              <a:rPr lang="en-US" dirty="0"/>
              <a:t>By object oriented programming using java</a:t>
            </a:r>
          </a:p>
          <a:p>
            <a:endParaRPr lang="en-US"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72837-E573-2A4E-9CB7-E689C2E8B819}"/>
              </a:ext>
            </a:extLst>
          </p:cNvPr>
          <p:cNvSpPr txBox="1"/>
          <p:nvPr/>
        </p:nvSpPr>
        <p:spPr>
          <a:xfrm>
            <a:off x="955675" y="2153154"/>
            <a:ext cx="6102350" cy="1612621"/>
          </a:xfrm>
          <a:prstGeom prst="rect">
            <a:avLst/>
          </a:prstGeom>
          <a:noFill/>
        </p:spPr>
        <p:txBody>
          <a:bodyPr wrap="square">
            <a:spAutoFit/>
          </a:bodyPr>
          <a:lstStyle/>
          <a:p>
            <a:pPr marR="2009140">
              <a:lnSpc>
                <a:spcPct val="150000"/>
              </a:lnSpc>
            </a:pPr>
            <a:r>
              <a:rPr lang="en-US" sz="2800" b="1"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More Option: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009140" lvl="0" indent="-342900">
              <a:lnSpc>
                <a:spcPct val="150000"/>
              </a:lnSpc>
              <a:spcAft>
                <a:spcPts val="0"/>
              </a:spcAft>
              <a:buFont typeface="Wingdings" panose="05000000000000000000" pitchFamily="2" charset="2"/>
              <a:buChar char=""/>
            </a:pPr>
            <a:r>
              <a:rPr lang="en-US" sz="20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sign out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009140" lvl="0" indent="-342900">
              <a:lnSpc>
                <a:spcPct val="150000"/>
              </a:lnSpc>
              <a:spcAft>
                <a:spcPts val="0"/>
              </a:spcAft>
              <a:buFont typeface="Wingdings" panose="05000000000000000000" pitchFamily="2" charset="2"/>
              <a:buChar char=""/>
            </a:pPr>
            <a:r>
              <a:rPr lang="en-US" sz="20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clear chat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E4B50D-9051-EA67-D14E-6F4373B47ED6}"/>
              </a:ext>
            </a:extLst>
          </p:cNvPr>
          <p:cNvPicPr>
            <a:picLocks noChangeAspect="1"/>
          </p:cNvPicPr>
          <p:nvPr/>
        </p:nvPicPr>
        <p:blipFill rotWithShape="1">
          <a:blip r:embed="rId2">
            <a:extLst>
              <a:ext uri="{28A0092B-C50C-407E-A947-70E740481C1C}">
                <a14:useLocalDpi xmlns:a14="http://schemas.microsoft.com/office/drawing/2010/main" val="0"/>
              </a:ext>
            </a:extLst>
          </a:blip>
          <a:srcRect l="304" t="361" r="64434" b="59794"/>
          <a:stretch/>
        </p:blipFill>
        <p:spPr bwMode="auto">
          <a:xfrm>
            <a:off x="5264150" y="1260475"/>
            <a:ext cx="6102350" cy="3877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546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7E90-ED14-212C-1C95-F371758D908A}"/>
              </a:ext>
            </a:extLst>
          </p:cNvPr>
          <p:cNvSpPr>
            <a:spLocks noGrp="1"/>
          </p:cNvSpPr>
          <p:nvPr>
            <p:ph type="title" idx="4294967295"/>
          </p:nvPr>
        </p:nvSpPr>
        <p:spPr>
          <a:xfrm>
            <a:off x="1293812" y="0"/>
            <a:ext cx="9604375" cy="1049338"/>
          </a:xfrm>
        </p:spPr>
        <p:txBody>
          <a:bodyPr/>
          <a:lstStyle/>
          <a:p>
            <a:pPr algn="ctr"/>
            <a:r>
              <a:rPr lang="en-US" dirty="0"/>
              <a:t>Test Cases:</a:t>
            </a:r>
            <a:endParaRPr lang="en-IN" dirty="0"/>
          </a:p>
        </p:txBody>
      </p:sp>
      <p:graphicFrame>
        <p:nvGraphicFramePr>
          <p:cNvPr id="5" name="Table 4">
            <a:extLst>
              <a:ext uri="{FF2B5EF4-FFF2-40B4-BE49-F238E27FC236}">
                <a16:creationId xmlns:a16="http://schemas.microsoft.com/office/drawing/2014/main" id="{BB7D7DDF-6B2D-1185-7B71-9BE7152CE162}"/>
              </a:ext>
            </a:extLst>
          </p:cNvPr>
          <p:cNvGraphicFramePr>
            <a:graphicFrameLocks noGrp="1"/>
          </p:cNvGraphicFramePr>
          <p:nvPr>
            <p:extLst>
              <p:ext uri="{D42A27DB-BD31-4B8C-83A1-F6EECF244321}">
                <p14:modId xmlns:p14="http://schemas.microsoft.com/office/powerpoint/2010/main" val="2703350016"/>
              </p:ext>
            </p:extLst>
          </p:nvPr>
        </p:nvGraphicFramePr>
        <p:xfrm>
          <a:off x="898524" y="538480"/>
          <a:ext cx="10561956" cy="5575077"/>
        </p:xfrm>
        <a:graphic>
          <a:graphicData uri="http://schemas.openxmlformats.org/drawingml/2006/table">
            <a:tbl>
              <a:tblPr firstRow="1" firstCol="1" bandRow="1">
                <a:tableStyleId>{5C22544A-7EE6-4342-B048-85BDC9FD1C3A}</a:tableStyleId>
              </a:tblPr>
              <a:tblGrid>
                <a:gridCol w="2640489">
                  <a:extLst>
                    <a:ext uri="{9D8B030D-6E8A-4147-A177-3AD203B41FA5}">
                      <a16:colId xmlns:a16="http://schemas.microsoft.com/office/drawing/2014/main" val="1606207715"/>
                    </a:ext>
                  </a:extLst>
                </a:gridCol>
                <a:gridCol w="2640489">
                  <a:extLst>
                    <a:ext uri="{9D8B030D-6E8A-4147-A177-3AD203B41FA5}">
                      <a16:colId xmlns:a16="http://schemas.microsoft.com/office/drawing/2014/main" val="3598696131"/>
                    </a:ext>
                  </a:extLst>
                </a:gridCol>
                <a:gridCol w="2640489">
                  <a:extLst>
                    <a:ext uri="{9D8B030D-6E8A-4147-A177-3AD203B41FA5}">
                      <a16:colId xmlns:a16="http://schemas.microsoft.com/office/drawing/2014/main" val="2791762340"/>
                    </a:ext>
                  </a:extLst>
                </a:gridCol>
                <a:gridCol w="2640489">
                  <a:extLst>
                    <a:ext uri="{9D8B030D-6E8A-4147-A177-3AD203B41FA5}">
                      <a16:colId xmlns:a16="http://schemas.microsoft.com/office/drawing/2014/main" val="4136112321"/>
                    </a:ext>
                  </a:extLst>
                </a:gridCol>
              </a:tblGrid>
              <a:tr h="311067">
                <a:tc>
                  <a:txBody>
                    <a:bodyPr/>
                    <a:lstStyle/>
                    <a:p>
                      <a:pPr algn="ctr">
                        <a:lnSpc>
                          <a:spcPct val="150000"/>
                        </a:lnSpc>
                      </a:pPr>
                      <a:r>
                        <a:rPr lang="en-IN" sz="1200">
                          <a:effectLst/>
                        </a:rPr>
                        <a:t>Category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gn="ctr">
                        <a:lnSpc>
                          <a:spcPct val="150000"/>
                        </a:lnSpc>
                      </a:pPr>
                      <a:r>
                        <a:rPr lang="en-IN" sz="1200">
                          <a:effectLst/>
                        </a:rPr>
                        <a:t>Test Case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gn="ctr">
                        <a:lnSpc>
                          <a:spcPct val="150000"/>
                        </a:lnSpc>
                      </a:pPr>
                      <a:r>
                        <a:rPr lang="en-IN" sz="1200">
                          <a:effectLst/>
                        </a:rPr>
                        <a:t>Description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gn="ctr">
                        <a:lnSpc>
                          <a:spcPct val="150000"/>
                        </a:lnSpc>
                      </a:pPr>
                      <a:r>
                        <a:rPr lang="en-IN" sz="1200" dirty="0">
                          <a:effectLst/>
                        </a:rPr>
                        <a:t>Expected Result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2764879127"/>
                  </a:ext>
                </a:extLst>
              </a:tr>
              <a:tr h="832900">
                <a:tc>
                  <a:txBody>
                    <a:bodyPr/>
                    <a:lstStyle/>
                    <a:p>
                      <a:pPr>
                        <a:lnSpc>
                          <a:spcPct val="150000"/>
                        </a:lnSpc>
                      </a:pPr>
                      <a:r>
                        <a:rPr lang="en-IN" sz="1200">
                          <a:effectLst/>
                        </a:rPr>
                        <a:t>Authentication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Valid Credentials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Enter valid username and password, and click the "Login" button.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User is authenticated and the chat options are displayed.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745322432"/>
                  </a:ext>
                </a:extLst>
              </a:tr>
              <a:tr h="1007519">
                <a:tc>
                  <a:txBody>
                    <a:bodyPr/>
                    <a:lstStyle/>
                    <a:p>
                      <a:pPr>
                        <a:lnSpc>
                          <a:spcPct val="150000"/>
                        </a:lnSpc>
                      </a:pPr>
                      <a:r>
                        <a:rPr lang="en-IN" sz="1200">
                          <a:effectLst/>
                        </a:rPr>
                        <a:t>Authentication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Invalid Username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Enter an invalid username and a valid password, and click the "Login" button.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Application displays an error message.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3623486985"/>
                  </a:ext>
                </a:extLst>
              </a:tr>
              <a:tr h="1007519">
                <a:tc>
                  <a:txBody>
                    <a:bodyPr/>
                    <a:lstStyle/>
                    <a:p>
                      <a:pPr>
                        <a:lnSpc>
                          <a:spcPct val="150000"/>
                        </a:lnSpc>
                      </a:pPr>
                      <a:r>
                        <a:rPr lang="en-IN" sz="1200" dirty="0">
                          <a:effectLst/>
                        </a:rPr>
                        <a:t>Authentication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Invalid Password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Enter a valid username and an invalid password, and click the "Login" button.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Application displays an error message.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3060198896"/>
                  </a:ext>
                </a:extLst>
              </a:tr>
              <a:tr h="1007519">
                <a:tc>
                  <a:txBody>
                    <a:bodyPr/>
                    <a:lstStyle/>
                    <a:p>
                      <a:pPr>
                        <a:lnSpc>
                          <a:spcPct val="150000"/>
                        </a:lnSpc>
                      </a:pPr>
                      <a:r>
                        <a:rPr lang="en-IN" sz="1200">
                          <a:effectLst/>
                        </a:rPr>
                        <a:t>User Management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Add User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Click the "Sign Up" button, enter a new username and </a:t>
                      </a:r>
                      <a:r>
                        <a:rPr lang="en-IN" sz="1200" dirty="0" err="1">
                          <a:effectLst/>
                        </a:rPr>
                        <a:t>passAword</a:t>
                      </a:r>
                      <a:r>
                        <a:rPr lang="en-IN" sz="1200" dirty="0">
                          <a:effectLst/>
                        </a:rPr>
                        <a:t>, and click the "Submit" button.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New user is added to the UserAccountManager.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3247959568"/>
                  </a:ext>
                </a:extLst>
              </a:tr>
              <a:tr h="1408553">
                <a:tc>
                  <a:txBody>
                    <a:bodyPr/>
                    <a:lstStyle/>
                    <a:p>
                      <a:pPr>
                        <a:lnSpc>
                          <a:spcPct val="150000"/>
                        </a:lnSpc>
                      </a:pPr>
                      <a:r>
                        <a:rPr lang="en-IN" sz="1200">
                          <a:effectLst/>
                        </a:rPr>
                        <a:t>User Management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a:effectLst/>
                        </a:rPr>
                        <a:t>Edit Password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Click the "Change Password" button, enter the current username, old password, and new password, and click the "Submit" button.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tc>
                  <a:txBody>
                    <a:bodyPr/>
                    <a:lstStyle/>
                    <a:p>
                      <a:pPr>
                        <a:lnSpc>
                          <a:spcPct val="150000"/>
                        </a:lnSpc>
                      </a:pPr>
                      <a:r>
                        <a:rPr lang="en-IN" sz="1200" dirty="0">
                          <a:effectLst/>
                        </a:rPr>
                        <a:t>Password is updated in the </a:t>
                      </a:r>
                      <a:r>
                        <a:rPr lang="en-IN" sz="1200" dirty="0" err="1">
                          <a:effectLst/>
                        </a:rPr>
                        <a:t>UserAccountManager</a:t>
                      </a:r>
                      <a:r>
                        <a:rPr lang="en-IN" sz="12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247" marR="47247" marT="0" marB="0"/>
                </a:tc>
                <a:extLst>
                  <a:ext uri="{0D108BD9-81ED-4DB2-BD59-A6C34878D82A}">
                    <a16:rowId xmlns:a16="http://schemas.microsoft.com/office/drawing/2014/main" val="1299550365"/>
                  </a:ext>
                </a:extLst>
              </a:tr>
            </a:tbl>
          </a:graphicData>
        </a:graphic>
      </p:graphicFrame>
    </p:spTree>
    <p:extLst>
      <p:ext uri="{BB962C8B-B14F-4D97-AF65-F5344CB8AC3E}">
        <p14:creationId xmlns:p14="http://schemas.microsoft.com/office/powerpoint/2010/main" val="301120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211B89-5458-3497-09B3-E2620C1613EA}"/>
              </a:ext>
            </a:extLst>
          </p:cNvPr>
          <p:cNvGraphicFramePr>
            <a:graphicFrameLocks noGrp="1"/>
          </p:cNvGraphicFramePr>
          <p:nvPr>
            <p:extLst>
              <p:ext uri="{D42A27DB-BD31-4B8C-83A1-F6EECF244321}">
                <p14:modId xmlns:p14="http://schemas.microsoft.com/office/powerpoint/2010/main" val="1745584873"/>
              </p:ext>
            </p:extLst>
          </p:nvPr>
        </p:nvGraphicFramePr>
        <p:xfrm>
          <a:off x="1114424" y="1964104"/>
          <a:ext cx="9963152" cy="4189790"/>
        </p:xfrm>
        <a:graphic>
          <a:graphicData uri="http://schemas.openxmlformats.org/drawingml/2006/table">
            <a:tbl>
              <a:tblPr firstRow="1" firstCol="1" bandRow="1">
                <a:tableStyleId>{5C22544A-7EE6-4342-B048-85BDC9FD1C3A}</a:tableStyleId>
              </a:tblPr>
              <a:tblGrid>
                <a:gridCol w="2490788">
                  <a:extLst>
                    <a:ext uri="{9D8B030D-6E8A-4147-A177-3AD203B41FA5}">
                      <a16:colId xmlns:a16="http://schemas.microsoft.com/office/drawing/2014/main" val="3088333771"/>
                    </a:ext>
                  </a:extLst>
                </a:gridCol>
                <a:gridCol w="2490788">
                  <a:extLst>
                    <a:ext uri="{9D8B030D-6E8A-4147-A177-3AD203B41FA5}">
                      <a16:colId xmlns:a16="http://schemas.microsoft.com/office/drawing/2014/main" val="1123826005"/>
                    </a:ext>
                  </a:extLst>
                </a:gridCol>
                <a:gridCol w="2490788">
                  <a:extLst>
                    <a:ext uri="{9D8B030D-6E8A-4147-A177-3AD203B41FA5}">
                      <a16:colId xmlns:a16="http://schemas.microsoft.com/office/drawing/2014/main" val="2604437020"/>
                    </a:ext>
                  </a:extLst>
                </a:gridCol>
                <a:gridCol w="2490788">
                  <a:extLst>
                    <a:ext uri="{9D8B030D-6E8A-4147-A177-3AD203B41FA5}">
                      <a16:colId xmlns:a16="http://schemas.microsoft.com/office/drawing/2014/main" val="3455600674"/>
                    </a:ext>
                  </a:extLst>
                </a:gridCol>
              </a:tblGrid>
              <a:tr h="2024376">
                <a:tc>
                  <a:txBody>
                    <a:bodyPr/>
                    <a:lstStyle/>
                    <a:p>
                      <a:pPr>
                        <a:lnSpc>
                          <a:spcPct val="150000"/>
                        </a:lnSpc>
                      </a:pPr>
                      <a:endParaRPr lang="en-IN" sz="1200" dirty="0">
                        <a:effectLst/>
                      </a:endParaRPr>
                    </a:p>
                    <a:p>
                      <a:pPr>
                        <a:lnSpc>
                          <a:spcPct val="150000"/>
                        </a:lnSpc>
                      </a:pPr>
                      <a:r>
                        <a:rPr lang="en-IN" sz="1200" dirty="0">
                          <a:effectLst/>
                        </a:rPr>
                        <a:t>Chat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a:effectLst/>
                        </a:rPr>
                        <a:t>Personal Chat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Click the "Personal Chat" button, verify that a personal chat window is opened, send a message from one user to the other, and verify that the message is displayed in both users' chat windows.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Personal chat window opens, message is sent, and message is displayed in both users' chat windows.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extLst>
                  <a:ext uri="{0D108BD9-81ED-4DB2-BD59-A6C34878D82A}">
                    <a16:rowId xmlns:a16="http://schemas.microsoft.com/office/drawing/2014/main" val="651613875"/>
                  </a:ext>
                </a:extLst>
              </a:tr>
              <a:tr h="2065480">
                <a:tc>
                  <a:txBody>
                    <a:bodyPr/>
                    <a:lstStyle/>
                    <a:p>
                      <a:pPr>
                        <a:lnSpc>
                          <a:spcPct val="150000"/>
                        </a:lnSpc>
                      </a:pPr>
                      <a:r>
                        <a:rPr lang="en-IN" sz="1200" dirty="0">
                          <a:effectLst/>
                        </a:rPr>
                        <a:t>Chat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a:effectLst/>
                        </a:rPr>
                        <a:t>Group Chat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Click the "Group Chat" button, enter the number of friends and click "Submit", verify that a group chat window is opened with the specified number of friends, send a message in the group chat, and verify that the message is displayed in all group members' chat windows.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Group chat window opens, group members are added, message is sent, and message is displayed in all group members' chat windows.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extLst>
                  <a:ext uri="{0D108BD9-81ED-4DB2-BD59-A6C34878D82A}">
                    <a16:rowId xmlns:a16="http://schemas.microsoft.com/office/drawing/2014/main" val="462526409"/>
                  </a:ext>
                </a:extLst>
              </a:tr>
            </a:tbl>
          </a:graphicData>
        </a:graphic>
      </p:graphicFrame>
      <p:sp>
        <p:nvSpPr>
          <p:cNvPr id="3" name="Rectangle 1">
            <a:extLst>
              <a:ext uri="{FF2B5EF4-FFF2-40B4-BE49-F238E27FC236}">
                <a16:creationId xmlns:a16="http://schemas.microsoft.com/office/drawing/2014/main" id="{D8FA5550-A4B7-FE36-0167-BCFAC7E2F6C0}"/>
              </a:ext>
            </a:extLst>
          </p:cNvPr>
          <p:cNvSpPr>
            <a:spLocks noChangeArrowheads="1"/>
          </p:cNvSpPr>
          <p:nvPr/>
        </p:nvSpPr>
        <p:spPr bwMode="auto">
          <a:xfrm>
            <a:off x="-1225187" y="1808030"/>
            <a:ext cx="16735062" cy="66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5111180A-9655-8F33-FDCD-FE5C5D6309D7}"/>
              </a:ext>
            </a:extLst>
          </p:cNvPr>
          <p:cNvGraphicFramePr>
            <a:graphicFrameLocks noGrp="1"/>
          </p:cNvGraphicFramePr>
          <p:nvPr>
            <p:extLst>
              <p:ext uri="{D42A27DB-BD31-4B8C-83A1-F6EECF244321}">
                <p14:modId xmlns:p14="http://schemas.microsoft.com/office/powerpoint/2010/main" val="184735524"/>
              </p:ext>
            </p:extLst>
          </p:nvPr>
        </p:nvGraphicFramePr>
        <p:xfrm>
          <a:off x="1114424" y="31629"/>
          <a:ext cx="9963152" cy="1932474"/>
        </p:xfrm>
        <a:graphic>
          <a:graphicData uri="http://schemas.openxmlformats.org/drawingml/2006/table">
            <a:tbl>
              <a:tblPr firstRow="1" firstCol="1" bandRow="1"/>
              <a:tblGrid>
                <a:gridCol w="2490788">
                  <a:extLst>
                    <a:ext uri="{9D8B030D-6E8A-4147-A177-3AD203B41FA5}">
                      <a16:colId xmlns:a16="http://schemas.microsoft.com/office/drawing/2014/main" val="511947052"/>
                    </a:ext>
                  </a:extLst>
                </a:gridCol>
                <a:gridCol w="2490788">
                  <a:extLst>
                    <a:ext uri="{9D8B030D-6E8A-4147-A177-3AD203B41FA5}">
                      <a16:colId xmlns:a16="http://schemas.microsoft.com/office/drawing/2014/main" val="4195065301"/>
                    </a:ext>
                  </a:extLst>
                </a:gridCol>
                <a:gridCol w="2490788">
                  <a:extLst>
                    <a:ext uri="{9D8B030D-6E8A-4147-A177-3AD203B41FA5}">
                      <a16:colId xmlns:a16="http://schemas.microsoft.com/office/drawing/2014/main" val="646321251"/>
                    </a:ext>
                  </a:extLst>
                </a:gridCol>
                <a:gridCol w="2490788">
                  <a:extLst>
                    <a:ext uri="{9D8B030D-6E8A-4147-A177-3AD203B41FA5}">
                      <a16:colId xmlns:a16="http://schemas.microsoft.com/office/drawing/2014/main" val="3828814935"/>
                    </a:ext>
                  </a:extLst>
                </a:gridCol>
              </a:tblGrid>
              <a:tr h="762118">
                <a:tc>
                  <a:txBody>
                    <a:bodyPr/>
                    <a:lstStyle/>
                    <a:p>
                      <a:pPr marL="0" algn="l" rtl="0" eaLnBrk="1" fontAlgn="t" latinLnBrk="0" hangingPunct="1">
                        <a:lnSpc>
                          <a:spcPct val="150000"/>
                        </a:lnSpc>
                        <a:spcBef>
                          <a:spcPts val="0"/>
                        </a:spcBef>
                        <a:spcAft>
                          <a:spcPts val="0"/>
                        </a:spcAft>
                      </a:pPr>
                      <a:r>
                        <a:rPr lang="en-IN" sz="1200" b="1" i="0" u="none" strike="noStrike" kern="1200">
                          <a:solidFill>
                            <a:srgbClr val="FFFFFF"/>
                          </a:solidFill>
                          <a:effectLst/>
                          <a:latin typeface="Gill Sans MT" panose="020B0502020104020203" pitchFamily="34" charset="0"/>
                        </a:rPr>
                        <a:t>Chat</a:t>
                      </a:r>
                      <a:endParaRPr lang="en-IN"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71E42"/>
                    </a:solidFill>
                  </a:tcPr>
                </a:tc>
                <a:tc>
                  <a:txBody>
                    <a:bodyPr/>
                    <a:lstStyle/>
                    <a:p>
                      <a:pPr marL="0" algn="l" rtl="0" eaLnBrk="1" fontAlgn="t" latinLnBrk="0" hangingPunct="1">
                        <a:lnSpc>
                          <a:spcPct val="150000"/>
                        </a:lnSpc>
                        <a:spcBef>
                          <a:spcPts val="0"/>
                        </a:spcBef>
                        <a:spcAft>
                          <a:spcPts val="0"/>
                        </a:spcAft>
                      </a:pPr>
                      <a:r>
                        <a:rPr lang="en-IN" sz="1200" b="1" i="0" u="none" strike="noStrike" kern="1200">
                          <a:solidFill>
                            <a:srgbClr val="FFFFFF"/>
                          </a:solidFill>
                          <a:effectLst/>
                          <a:latin typeface="Gill Sans MT" panose="020B0502020104020203" pitchFamily="34" charset="0"/>
                        </a:rPr>
                        <a:t>Clear Chat</a:t>
                      </a:r>
                      <a:endParaRPr lang="en-IN"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71E42"/>
                    </a:solidFill>
                  </a:tcPr>
                </a:tc>
                <a:tc>
                  <a:txBody>
                    <a:bodyPr/>
                    <a:lstStyle/>
                    <a:p>
                      <a:pPr marL="0" algn="l" rtl="0" eaLnBrk="1" fontAlgn="t" latinLnBrk="0" hangingPunct="1">
                        <a:lnSpc>
                          <a:spcPct val="150000"/>
                        </a:lnSpc>
                        <a:spcBef>
                          <a:spcPts val="0"/>
                        </a:spcBef>
                        <a:spcAft>
                          <a:spcPts val="0"/>
                        </a:spcAft>
                      </a:pPr>
                      <a:r>
                        <a:rPr lang="en-US" sz="1200" b="1" i="0" u="none" strike="noStrike" kern="1200">
                          <a:solidFill>
                            <a:srgbClr val="FFFFFF"/>
                          </a:solidFill>
                          <a:effectLst/>
                          <a:latin typeface="Gill Sans MT" panose="020B0502020104020203" pitchFamily="34" charset="0"/>
                        </a:rPr>
                        <a:t>Click the "Clear Chat" option in the chat window, and verify that the chat window is cleared.</a:t>
                      </a:r>
                      <a:endParaRPr lang="en-US"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71E42"/>
                    </a:solidFill>
                  </a:tcPr>
                </a:tc>
                <a:tc>
                  <a:txBody>
                    <a:bodyPr/>
                    <a:lstStyle/>
                    <a:p>
                      <a:pPr marL="0" algn="l" rtl="0" eaLnBrk="1" fontAlgn="t" latinLnBrk="0" hangingPunct="1">
                        <a:lnSpc>
                          <a:spcPct val="150000"/>
                        </a:lnSpc>
                        <a:spcBef>
                          <a:spcPts val="0"/>
                        </a:spcBef>
                        <a:spcAft>
                          <a:spcPts val="0"/>
                        </a:spcAft>
                      </a:pPr>
                      <a:r>
                        <a:rPr lang="en-IN" sz="1200" b="1" i="0" u="none" strike="noStrike" kern="1200">
                          <a:solidFill>
                            <a:srgbClr val="FFFFFF"/>
                          </a:solidFill>
                          <a:effectLst/>
                          <a:latin typeface="Gill Sans MT" panose="020B0502020104020203" pitchFamily="34" charset="0"/>
                        </a:rPr>
                        <a:t>Chat window is cleared.</a:t>
                      </a:r>
                      <a:endParaRPr lang="en-IN"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71E42"/>
                    </a:solidFill>
                  </a:tcPr>
                </a:tc>
                <a:extLst>
                  <a:ext uri="{0D108BD9-81ED-4DB2-BD59-A6C34878D82A}">
                    <a16:rowId xmlns:a16="http://schemas.microsoft.com/office/drawing/2014/main" val="3323865900"/>
                  </a:ext>
                </a:extLst>
              </a:tr>
              <a:tr h="1014283">
                <a:tc>
                  <a:txBody>
                    <a:bodyPr/>
                    <a:lstStyle/>
                    <a:p>
                      <a:pPr marL="0" algn="l" rtl="0" eaLnBrk="1" fontAlgn="t" latinLnBrk="0" hangingPunct="1">
                        <a:lnSpc>
                          <a:spcPct val="150000"/>
                        </a:lnSpc>
                        <a:spcBef>
                          <a:spcPts val="0"/>
                        </a:spcBef>
                        <a:spcAft>
                          <a:spcPts val="0"/>
                        </a:spcAft>
                      </a:pPr>
                      <a:r>
                        <a:rPr lang="en-IN" sz="1200" b="1" i="0" u="none" strike="noStrike" kern="1200">
                          <a:solidFill>
                            <a:srgbClr val="FFFFFF"/>
                          </a:solidFill>
                          <a:effectLst/>
                          <a:latin typeface="Gill Sans MT" panose="020B0502020104020203" pitchFamily="34" charset="0"/>
                        </a:rPr>
                        <a:t>Chat</a:t>
                      </a:r>
                      <a:endParaRPr lang="en-IN"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1E42"/>
                    </a:solidFill>
                  </a:tcPr>
                </a:tc>
                <a:tc>
                  <a:txBody>
                    <a:bodyPr/>
                    <a:lstStyle/>
                    <a:p>
                      <a:pPr marL="0" algn="l" rtl="0" eaLnBrk="1" fontAlgn="t" latinLnBrk="0" hangingPunct="1">
                        <a:lnSpc>
                          <a:spcPct val="150000"/>
                        </a:lnSpc>
                        <a:spcBef>
                          <a:spcPts val="0"/>
                        </a:spcBef>
                        <a:spcAft>
                          <a:spcPts val="0"/>
                        </a:spcAft>
                      </a:pPr>
                      <a:r>
                        <a:rPr lang="en-IN" sz="1200" b="0" i="0" u="none" strike="noStrike" kern="1200">
                          <a:solidFill>
                            <a:srgbClr val="000000"/>
                          </a:solidFill>
                          <a:effectLst/>
                          <a:latin typeface="Gill Sans MT" panose="020B0502020104020203" pitchFamily="34" charset="0"/>
                        </a:rPr>
                        <a:t>Sign Out</a:t>
                      </a:r>
                      <a:endParaRPr lang="en-IN"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CCCF"/>
                    </a:solidFill>
                  </a:tcPr>
                </a:tc>
                <a:tc>
                  <a:txBody>
                    <a:bodyPr/>
                    <a:lstStyle/>
                    <a:p>
                      <a:pPr marL="0" algn="l" rtl="0" eaLnBrk="1" fontAlgn="t" latinLnBrk="0" hangingPunct="1">
                        <a:lnSpc>
                          <a:spcPct val="150000"/>
                        </a:lnSpc>
                        <a:spcBef>
                          <a:spcPts val="0"/>
                        </a:spcBef>
                        <a:spcAft>
                          <a:spcPts val="0"/>
                        </a:spcAft>
                      </a:pPr>
                      <a:r>
                        <a:rPr lang="en-US" sz="1200" b="0" i="0" u="none" strike="noStrike" kern="1200">
                          <a:solidFill>
                            <a:srgbClr val="000000"/>
                          </a:solidFill>
                          <a:effectLst/>
                          <a:latin typeface="Gill Sans MT" panose="020B0502020104020203" pitchFamily="34" charset="0"/>
                        </a:rPr>
                        <a:t>Click the "Sign Out" option in the chat window, and verify that the user is signed out, and the login page is displayed.</a:t>
                      </a:r>
                      <a:endParaRPr lang="en-US" sz="1700" b="0" i="0" u="none" strike="noStrike">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CCCF"/>
                    </a:solidFill>
                  </a:tcPr>
                </a:tc>
                <a:tc>
                  <a:txBody>
                    <a:bodyPr/>
                    <a:lstStyle/>
                    <a:p>
                      <a:pPr marL="0" algn="l" rtl="0" eaLnBrk="1" fontAlgn="t" latinLnBrk="0" hangingPunct="1">
                        <a:lnSpc>
                          <a:spcPct val="150000"/>
                        </a:lnSpc>
                        <a:spcBef>
                          <a:spcPts val="0"/>
                        </a:spcBef>
                        <a:spcAft>
                          <a:spcPts val="0"/>
                        </a:spcAft>
                      </a:pPr>
                      <a:r>
                        <a:rPr lang="en-US" sz="1200" b="0" i="0" u="none" strike="noStrike" kern="1200" dirty="0">
                          <a:solidFill>
                            <a:srgbClr val="000000"/>
                          </a:solidFill>
                          <a:effectLst/>
                          <a:latin typeface="Gill Sans MT" panose="020B0502020104020203" pitchFamily="34" charset="0"/>
                        </a:rPr>
                        <a:t>User is signed out, and the login page is displayed.</a:t>
                      </a:r>
                      <a:endParaRPr lang="en-US" sz="1700" b="0" i="0" u="none" strike="noStrike" dirty="0">
                        <a:effectLst/>
                        <a:latin typeface="Arial" panose="020B0604020202020204" pitchFamily="34" charset="0"/>
                      </a:endParaRPr>
                    </a:p>
                  </a:txBody>
                  <a:tcPr marL="40375" marR="40375" marT="611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CCCF"/>
                    </a:solidFill>
                  </a:tcPr>
                </a:tc>
                <a:extLst>
                  <a:ext uri="{0D108BD9-81ED-4DB2-BD59-A6C34878D82A}">
                    <a16:rowId xmlns:a16="http://schemas.microsoft.com/office/drawing/2014/main" val="379862869"/>
                  </a:ext>
                </a:extLst>
              </a:tr>
            </a:tbl>
          </a:graphicData>
        </a:graphic>
      </p:graphicFrame>
    </p:spTree>
    <p:extLst>
      <p:ext uri="{BB962C8B-B14F-4D97-AF65-F5344CB8AC3E}">
        <p14:creationId xmlns:p14="http://schemas.microsoft.com/office/powerpoint/2010/main" val="310934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1AE220-014D-14D4-A18A-C5A6074EDF25}"/>
              </a:ext>
            </a:extLst>
          </p:cNvPr>
          <p:cNvGraphicFramePr>
            <a:graphicFrameLocks noGrp="1"/>
          </p:cNvGraphicFramePr>
          <p:nvPr>
            <p:extLst>
              <p:ext uri="{D42A27DB-BD31-4B8C-83A1-F6EECF244321}">
                <p14:modId xmlns:p14="http://schemas.microsoft.com/office/powerpoint/2010/main" val="1898828308"/>
              </p:ext>
            </p:extLst>
          </p:nvPr>
        </p:nvGraphicFramePr>
        <p:xfrm>
          <a:off x="744536" y="0"/>
          <a:ext cx="10702928" cy="3555214"/>
        </p:xfrm>
        <a:graphic>
          <a:graphicData uri="http://schemas.openxmlformats.org/drawingml/2006/table">
            <a:tbl>
              <a:tblPr firstRow="1" firstCol="1" bandRow="1">
                <a:tableStyleId>{5C22544A-7EE6-4342-B048-85BDC9FD1C3A}</a:tableStyleId>
              </a:tblPr>
              <a:tblGrid>
                <a:gridCol w="2675732">
                  <a:extLst>
                    <a:ext uri="{9D8B030D-6E8A-4147-A177-3AD203B41FA5}">
                      <a16:colId xmlns:a16="http://schemas.microsoft.com/office/drawing/2014/main" val="3695108336"/>
                    </a:ext>
                  </a:extLst>
                </a:gridCol>
                <a:gridCol w="2675732">
                  <a:extLst>
                    <a:ext uri="{9D8B030D-6E8A-4147-A177-3AD203B41FA5}">
                      <a16:colId xmlns:a16="http://schemas.microsoft.com/office/drawing/2014/main" val="156748075"/>
                    </a:ext>
                  </a:extLst>
                </a:gridCol>
                <a:gridCol w="2675732">
                  <a:extLst>
                    <a:ext uri="{9D8B030D-6E8A-4147-A177-3AD203B41FA5}">
                      <a16:colId xmlns:a16="http://schemas.microsoft.com/office/drawing/2014/main" val="2647533830"/>
                    </a:ext>
                  </a:extLst>
                </a:gridCol>
                <a:gridCol w="2675732">
                  <a:extLst>
                    <a:ext uri="{9D8B030D-6E8A-4147-A177-3AD203B41FA5}">
                      <a16:colId xmlns:a16="http://schemas.microsoft.com/office/drawing/2014/main" val="2371473471"/>
                    </a:ext>
                  </a:extLst>
                </a:gridCol>
              </a:tblGrid>
              <a:tr h="1515677">
                <a:tc>
                  <a:txBody>
                    <a:bodyPr/>
                    <a:lstStyle/>
                    <a:p>
                      <a:pPr>
                        <a:lnSpc>
                          <a:spcPct val="150000"/>
                        </a:lnSpc>
                      </a:pPr>
                      <a:r>
                        <a:rPr lang="en-IN" sz="1200" dirty="0">
                          <a:effectLst/>
                        </a:rPr>
                        <a:t>Chat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Clear Chat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a:effectLst/>
                        </a:rPr>
                        <a:t>Click the "Clear Chat" option in the chat window, and verify that the chat window is cleared.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a:effectLst/>
                        </a:rPr>
                        <a:t>Chat window is cleared.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extLst>
                  <a:ext uri="{0D108BD9-81ED-4DB2-BD59-A6C34878D82A}">
                    <a16:rowId xmlns:a16="http://schemas.microsoft.com/office/drawing/2014/main" val="1321443142"/>
                  </a:ext>
                </a:extLst>
              </a:tr>
              <a:tr h="2039537">
                <a:tc>
                  <a:txBody>
                    <a:bodyPr/>
                    <a:lstStyle/>
                    <a:p>
                      <a:pPr>
                        <a:lnSpc>
                          <a:spcPct val="150000"/>
                        </a:lnSpc>
                      </a:pPr>
                      <a:r>
                        <a:rPr lang="en-IN" sz="1200">
                          <a:effectLst/>
                        </a:rPr>
                        <a:t>Chat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Sign Out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Click the "Sign Out" option in the chat window, and verify that the user is signed out, and the login page is displayed.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tc>
                  <a:txBody>
                    <a:bodyPr/>
                    <a:lstStyle/>
                    <a:p>
                      <a:pPr>
                        <a:lnSpc>
                          <a:spcPct val="150000"/>
                        </a:lnSpc>
                      </a:pPr>
                      <a:r>
                        <a:rPr lang="en-IN" sz="1200" dirty="0">
                          <a:effectLst/>
                        </a:rPr>
                        <a:t>User is signed out, and the login page is displayed.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919" marR="41919" marT="0" marB="0"/>
                </a:tc>
                <a:extLst>
                  <a:ext uri="{0D108BD9-81ED-4DB2-BD59-A6C34878D82A}">
                    <a16:rowId xmlns:a16="http://schemas.microsoft.com/office/drawing/2014/main" val="2886826210"/>
                  </a:ext>
                </a:extLst>
              </a:tr>
            </a:tbl>
          </a:graphicData>
        </a:graphic>
      </p:graphicFrame>
    </p:spTree>
    <p:extLst>
      <p:ext uri="{BB962C8B-B14F-4D97-AF65-F5344CB8AC3E}">
        <p14:creationId xmlns:p14="http://schemas.microsoft.com/office/powerpoint/2010/main" val="360308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BDFB-2C73-3E46-2097-50E32E725A2B}"/>
              </a:ext>
            </a:extLst>
          </p:cNvPr>
          <p:cNvSpPr>
            <a:spLocks noGrp="1"/>
          </p:cNvSpPr>
          <p:nvPr>
            <p:ph type="title" idx="4294967295"/>
          </p:nvPr>
        </p:nvSpPr>
        <p:spPr>
          <a:xfrm>
            <a:off x="1165225" y="496888"/>
            <a:ext cx="9604375" cy="1049337"/>
          </a:xfrm>
        </p:spPr>
        <p:txBody>
          <a:bodyPr/>
          <a:lstStyle/>
          <a:p>
            <a:pPr algn="ctr"/>
            <a:r>
              <a:rPr lang="en-US" dirty="0"/>
              <a:t>Test Result:</a:t>
            </a:r>
            <a:endParaRPr lang="en-IN" dirty="0"/>
          </a:p>
        </p:txBody>
      </p:sp>
      <p:sp>
        <p:nvSpPr>
          <p:cNvPr id="3" name="Content Placeholder 2">
            <a:extLst>
              <a:ext uri="{FF2B5EF4-FFF2-40B4-BE49-F238E27FC236}">
                <a16:creationId xmlns:a16="http://schemas.microsoft.com/office/drawing/2014/main" id="{6EDAFE0E-3CD4-FA78-FB17-A31F31673ED8}"/>
              </a:ext>
            </a:extLst>
          </p:cNvPr>
          <p:cNvSpPr>
            <a:spLocks noGrp="1"/>
          </p:cNvSpPr>
          <p:nvPr>
            <p:ph idx="4294967295"/>
          </p:nvPr>
        </p:nvSpPr>
        <p:spPr>
          <a:xfrm>
            <a:off x="971550" y="1363662"/>
            <a:ext cx="10807700" cy="4130675"/>
          </a:xfrm>
        </p:spPr>
        <p:txBody>
          <a:bodyPr>
            <a:noAutofit/>
          </a:bodyPr>
          <a:lstStyle/>
          <a:p>
            <a:pPr marL="63500" algn="just">
              <a:lnSpc>
                <a:spcPct val="150000"/>
              </a:lnSpc>
            </a:pPr>
            <a:r>
              <a:rPr lang="en-US" sz="1800" u="none" strike="noStrike" dirty="0">
                <a:effectLst/>
                <a:latin typeface="Times New Roman" panose="02020603050405020304" pitchFamily="18" charset="0"/>
                <a:ea typeface="Times New Roman" panose="02020603050405020304" pitchFamily="18" charset="0"/>
              </a:rPr>
              <a:t>The project consists of two main Java classes: </a:t>
            </a:r>
            <a:r>
              <a:rPr lang="en-US" sz="1800" u="none" strike="noStrike" dirty="0" err="1">
                <a:effectLst/>
                <a:latin typeface="Times New Roman" panose="02020603050405020304" pitchFamily="18" charset="0"/>
                <a:ea typeface="Times New Roman" panose="02020603050405020304" pitchFamily="18" charset="0"/>
              </a:rPr>
              <a:t>ChatApplication</a:t>
            </a:r>
            <a:r>
              <a:rPr lang="en-US" sz="1800" u="none" strike="noStrike" dirty="0">
                <a:effectLst/>
                <a:latin typeface="Times New Roman" panose="02020603050405020304" pitchFamily="18" charset="0"/>
                <a:ea typeface="Times New Roman" panose="02020603050405020304" pitchFamily="18" charset="0"/>
              </a:rPr>
              <a:t> and </a:t>
            </a:r>
            <a:r>
              <a:rPr lang="en-US" sz="1800" u="none" strike="noStrike" dirty="0" err="1">
                <a:effectLst/>
                <a:latin typeface="Times New Roman" panose="02020603050405020304" pitchFamily="18" charset="0"/>
                <a:ea typeface="Times New Roman" panose="02020603050405020304" pitchFamily="18" charset="0"/>
              </a:rPr>
              <a:t>UserAccountManager</a:t>
            </a:r>
            <a:r>
              <a:rPr lang="en-US" sz="1800" u="none" strike="noStrike" dirty="0">
                <a:effectLst/>
                <a:latin typeface="Times New Roman" panose="02020603050405020304" pitchFamily="18" charset="0"/>
                <a:ea typeface="Times New Roman" panose="02020603050405020304" pitchFamily="18" charset="0"/>
              </a:rPr>
              <a:t>, which work together to create a simple chat application with user account management. The </a:t>
            </a:r>
            <a:r>
              <a:rPr lang="en-US" sz="1800" u="none" strike="noStrike" dirty="0" err="1">
                <a:effectLst/>
                <a:latin typeface="Times New Roman" panose="02020603050405020304" pitchFamily="18" charset="0"/>
                <a:ea typeface="Times New Roman" panose="02020603050405020304" pitchFamily="18" charset="0"/>
              </a:rPr>
              <a:t>ChatApplication</a:t>
            </a:r>
            <a:r>
              <a:rPr lang="en-US" sz="1800" u="none" strike="noStrike" dirty="0">
                <a:effectLst/>
                <a:latin typeface="Times New Roman" panose="02020603050405020304" pitchFamily="18" charset="0"/>
                <a:ea typeface="Times New Roman" panose="02020603050405020304" pitchFamily="18" charset="0"/>
              </a:rPr>
              <a:t> class is responsible for the user interface and chat functionality, while the </a:t>
            </a:r>
            <a:r>
              <a:rPr lang="en-US" sz="1800" u="none" strike="noStrike" dirty="0" err="1">
                <a:effectLst/>
                <a:latin typeface="Times New Roman" panose="02020603050405020304" pitchFamily="18" charset="0"/>
                <a:ea typeface="Times New Roman" panose="02020603050405020304" pitchFamily="18" charset="0"/>
              </a:rPr>
              <a:t>UserAccountManager</a:t>
            </a:r>
            <a:r>
              <a:rPr lang="en-US" sz="1800" u="none" strike="noStrike" dirty="0">
                <a:effectLst/>
                <a:latin typeface="Times New Roman" panose="02020603050405020304" pitchFamily="18" charset="0"/>
                <a:ea typeface="Times New Roman" panose="02020603050405020304" pitchFamily="18" charset="0"/>
              </a:rPr>
              <a:t> class handles user authentication and account management.</a:t>
            </a:r>
            <a:endParaRPr lang="en-IN" sz="1800" u="sng" dirty="0">
              <a:effectLst/>
              <a:latin typeface="Times New Roman" panose="02020603050405020304" pitchFamily="18" charset="0"/>
              <a:ea typeface="Times New Roman" panose="02020603050405020304" pitchFamily="18" charset="0"/>
            </a:endParaRPr>
          </a:p>
          <a:p>
            <a:pPr marL="63500" algn="just">
              <a:lnSpc>
                <a:spcPct val="150000"/>
              </a:lnSpc>
            </a:pPr>
            <a:r>
              <a:rPr lang="en-US" sz="1800" u="none" strike="noStrike" dirty="0">
                <a:effectLst/>
                <a:latin typeface="Times New Roman" panose="02020603050405020304" pitchFamily="18" charset="0"/>
                <a:ea typeface="Times New Roman" panose="02020603050405020304" pitchFamily="18" charset="0"/>
              </a:rPr>
              <a:t>The </a:t>
            </a:r>
            <a:r>
              <a:rPr lang="en-US" sz="1800" u="none" strike="noStrike" dirty="0" err="1">
                <a:effectLst/>
                <a:latin typeface="Times New Roman" panose="02020603050405020304" pitchFamily="18" charset="0"/>
                <a:ea typeface="Times New Roman" panose="02020603050405020304" pitchFamily="18" charset="0"/>
              </a:rPr>
              <a:t>ChatApplication</a:t>
            </a:r>
            <a:r>
              <a:rPr lang="en-US" sz="1800" u="none" strike="noStrike" dirty="0">
                <a:effectLst/>
                <a:latin typeface="Times New Roman" panose="02020603050405020304" pitchFamily="18" charset="0"/>
                <a:ea typeface="Times New Roman" panose="02020603050405020304" pitchFamily="18" charset="0"/>
              </a:rPr>
              <a:t> class features a GUI for user login and chat options. Users can log in, access personal and group chat windows, send and receive messages, and sign out. It provides a user-friendly interface with profile pictures and a clean design.</a:t>
            </a:r>
            <a:endParaRPr lang="en-IN" sz="1800" u="sng" dirty="0">
              <a:effectLst/>
              <a:latin typeface="Times New Roman" panose="02020603050405020304" pitchFamily="18" charset="0"/>
              <a:ea typeface="Times New Roman" panose="02020603050405020304" pitchFamily="18" charset="0"/>
            </a:endParaRPr>
          </a:p>
          <a:p>
            <a:pPr marL="63500" algn="just">
              <a:lnSpc>
                <a:spcPct val="150000"/>
              </a:lnSpc>
            </a:pPr>
            <a:r>
              <a:rPr lang="en-US" sz="1800" u="none" strike="noStrike" dirty="0">
                <a:effectLst/>
                <a:latin typeface="Times New Roman" panose="02020603050405020304" pitchFamily="18" charset="0"/>
                <a:ea typeface="Times New Roman" panose="02020603050405020304" pitchFamily="18" charset="0"/>
              </a:rPr>
              <a:t>The </a:t>
            </a:r>
            <a:r>
              <a:rPr lang="en-US" sz="1800" u="none" strike="noStrike" dirty="0" err="1">
                <a:effectLst/>
                <a:latin typeface="Times New Roman" panose="02020603050405020304" pitchFamily="18" charset="0"/>
                <a:ea typeface="Times New Roman" panose="02020603050405020304" pitchFamily="18" charset="0"/>
              </a:rPr>
              <a:t>UserAccountManager</a:t>
            </a:r>
            <a:r>
              <a:rPr lang="en-US" sz="1800" u="none" strike="noStrike" dirty="0">
                <a:effectLst/>
                <a:latin typeface="Times New Roman" panose="02020603050405020304" pitchFamily="18" charset="0"/>
                <a:ea typeface="Times New Roman" panose="02020603050405020304" pitchFamily="18" charset="0"/>
              </a:rPr>
              <a:t> class stores user accounts with usernames and hashed passwords. It supports user authentication, adding new users, updating passwords, and deleting user accounts. For demonstration purposes, it contains default user accounts.</a:t>
            </a:r>
            <a:endParaRPr lang="en-IN" sz="1800" u="sng"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81543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B08E-31C8-D072-8664-4BEAE223EE18}"/>
              </a:ext>
            </a:extLst>
          </p:cNvPr>
          <p:cNvSpPr>
            <a:spLocks noGrp="1"/>
          </p:cNvSpPr>
          <p:nvPr>
            <p:ph type="title"/>
          </p:nvPr>
        </p:nvSpPr>
        <p:spPr>
          <a:xfrm>
            <a:off x="1451578" y="1088999"/>
            <a:ext cx="9603275" cy="1049235"/>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76B9FFE7-2176-E9B7-2387-7975D27D5181}"/>
              </a:ext>
            </a:extLst>
          </p:cNvPr>
          <p:cNvSpPr>
            <a:spLocks noGrp="1"/>
          </p:cNvSpPr>
          <p:nvPr>
            <p:ph idx="1"/>
          </p:nvPr>
        </p:nvSpPr>
        <p:spPr/>
        <p:txBody>
          <a:bodyPr>
            <a:noAutofit/>
          </a:bodyPr>
          <a:lstStyle/>
          <a:p>
            <a:pPr marL="0" indent="0" algn="just">
              <a:lnSpc>
                <a:spcPct val="150000"/>
              </a:lnSpc>
              <a:buNone/>
            </a:pPr>
            <a:r>
              <a:rPr lang="en-US" sz="1800" b="0" dirty="0">
                <a:effectLst/>
                <a:latin typeface="Times New Roman" panose="02020603050405020304" pitchFamily="18" charset="0"/>
                <a:ea typeface="Times New Roman" panose="02020603050405020304" pitchFamily="18" charset="0"/>
              </a:rPr>
              <a:t>             There is always a room for improvements in any apps. Right now we are just dealing with text communication. There are several android apps which serve similar purpose as this project, but these apps were rather difficult to use and provide confusing interfaces. This project hopes to develop a chat service Android app with high quality user interface In future we can extend to include features such </a:t>
            </a:r>
            <a:r>
              <a:rPr lang="en-US" sz="1800" b="0" dirty="0" err="1">
                <a:effectLst/>
                <a:latin typeface="Times New Roman" panose="02020603050405020304" pitchFamily="18" charset="0"/>
                <a:ea typeface="Times New Roman" panose="02020603050405020304" pitchFamily="18" charset="0"/>
              </a:rPr>
              <a:t>as:File</a:t>
            </a:r>
            <a:r>
              <a:rPr lang="en-US" sz="1800" b="0" dirty="0">
                <a:effectLst/>
                <a:latin typeface="Times New Roman" panose="02020603050405020304" pitchFamily="18" charset="0"/>
                <a:ea typeface="Times New Roman" panose="02020603050405020304" pitchFamily="18" charset="0"/>
              </a:rPr>
              <a:t> Transfer, Voice Message, Video Message, Audio Call, Video Call, Group Call</a:t>
            </a:r>
            <a:endParaRPr lang="en-IN" sz="1800" b="1" dirty="0">
              <a:effectLst/>
              <a:latin typeface="Arial" panose="020B0604020202020204" pitchFamily="34" charset="0"/>
              <a:ea typeface="Times New Roman" panose="02020603050405020304" pitchFamily="18" charset="0"/>
            </a:endParaRPr>
          </a:p>
          <a:p>
            <a:pPr marL="0" indent="0" algn="just">
              <a:lnSpc>
                <a:spcPct val="150000"/>
              </a:lnSpc>
              <a:buNone/>
            </a:pPr>
            <a:endParaRPr lang="en-IN" b="1"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4841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228A-D3A5-0A6C-71E5-6463B2F8CB3B}"/>
              </a:ext>
            </a:extLst>
          </p:cNvPr>
          <p:cNvSpPr>
            <a:spLocks noGrp="1"/>
          </p:cNvSpPr>
          <p:nvPr>
            <p:ph type="title"/>
          </p:nvPr>
        </p:nvSpPr>
        <p:spPr/>
        <p:txBody>
          <a:bodyPr/>
          <a:lstStyle/>
          <a:p>
            <a:pPr algn="ctr"/>
            <a:r>
              <a:rPr lang="en-US" dirty="0"/>
              <a:t>Table of contents</a:t>
            </a:r>
            <a:endParaRPr lang="en-IN" dirty="0"/>
          </a:p>
        </p:txBody>
      </p:sp>
      <p:sp>
        <p:nvSpPr>
          <p:cNvPr id="3" name="Content Placeholder 2">
            <a:extLst>
              <a:ext uri="{FF2B5EF4-FFF2-40B4-BE49-F238E27FC236}">
                <a16:creationId xmlns:a16="http://schemas.microsoft.com/office/drawing/2014/main" id="{8B912D0B-F350-FB71-F1A2-DD69F3BFCCB5}"/>
              </a:ext>
            </a:extLst>
          </p:cNvPr>
          <p:cNvSpPr>
            <a:spLocks noGrp="1"/>
          </p:cNvSpPr>
          <p:nvPr>
            <p:ph idx="1"/>
          </p:nvPr>
        </p:nvSpPr>
        <p:spPr>
          <a:xfrm>
            <a:off x="1451579" y="2015732"/>
            <a:ext cx="10410221" cy="4037749"/>
          </a:xfrm>
        </p:spPr>
        <p:txBody>
          <a:bodyPr>
            <a:normAutofit/>
          </a:bodyPr>
          <a:lstStyle/>
          <a:p>
            <a:pPr>
              <a:buFont typeface="Wingdings" panose="05000000000000000000" pitchFamily="2" charset="2"/>
              <a:buChar char="§"/>
            </a:pPr>
            <a:r>
              <a:rPr lang="en-US" sz="2200" dirty="0"/>
              <a:t>Objective</a:t>
            </a:r>
          </a:p>
          <a:p>
            <a:pPr>
              <a:buFont typeface="Wingdings" panose="05000000000000000000" pitchFamily="2" charset="2"/>
              <a:buChar char="§"/>
            </a:pPr>
            <a:r>
              <a:rPr lang="en-US" sz="2200" dirty="0"/>
              <a:t>Elements used in the project</a:t>
            </a:r>
          </a:p>
          <a:p>
            <a:pPr>
              <a:buFont typeface="Wingdings" panose="05000000000000000000" pitchFamily="2" charset="2"/>
              <a:buChar char="§"/>
            </a:pPr>
            <a:r>
              <a:rPr lang="en-US" sz="2200" dirty="0"/>
              <a:t>Screens, Test cases, and Test Results</a:t>
            </a:r>
          </a:p>
          <a:p>
            <a:pPr>
              <a:buFont typeface="Wingdings" panose="05000000000000000000" pitchFamily="2" charset="2"/>
              <a:buChar char="§"/>
            </a:pPr>
            <a:r>
              <a:rPr lang="en-US" sz="2200" dirty="0"/>
              <a:t>Conclusion</a:t>
            </a:r>
            <a:endParaRPr lang="en-IN" sz="2200" dirty="0"/>
          </a:p>
        </p:txBody>
      </p:sp>
    </p:spTree>
    <p:extLst>
      <p:ext uri="{BB962C8B-B14F-4D97-AF65-F5344CB8AC3E}">
        <p14:creationId xmlns:p14="http://schemas.microsoft.com/office/powerpoint/2010/main" val="262611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97CA-5584-B87B-78DC-024E0DB328FD}"/>
              </a:ext>
            </a:extLst>
          </p:cNvPr>
          <p:cNvSpPr>
            <a:spLocks noGrp="1"/>
          </p:cNvSpPr>
          <p:nvPr>
            <p:ph type="title"/>
          </p:nvPr>
        </p:nvSpPr>
        <p:spPr>
          <a:xfrm>
            <a:off x="868418" y="985520"/>
            <a:ext cx="9947940" cy="1536915"/>
          </a:xfrm>
        </p:spPr>
        <p:txBody>
          <a:bodyPr/>
          <a:lstStyle/>
          <a:p>
            <a:pPr algn="ctr"/>
            <a:r>
              <a:rPr lang="en-US" dirty="0"/>
              <a:t>Objective</a:t>
            </a:r>
            <a:br>
              <a:rPr lang="en-US" dirty="0"/>
            </a:br>
            <a:endParaRPr lang="en-IN" dirty="0"/>
          </a:p>
        </p:txBody>
      </p:sp>
      <p:sp>
        <p:nvSpPr>
          <p:cNvPr id="3" name="Content Placeholder 2">
            <a:extLst>
              <a:ext uri="{FF2B5EF4-FFF2-40B4-BE49-F238E27FC236}">
                <a16:creationId xmlns:a16="http://schemas.microsoft.com/office/drawing/2014/main" id="{62343160-4E76-9EC0-53E3-47B14152B5E7}"/>
              </a:ext>
            </a:extLst>
          </p:cNvPr>
          <p:cNvSpPr>
            <a:spLocks noGrp="1"/>
          </p:cNvSpPr>
          <p:nvPr>
            <p:ph idx="1"/>
          </p:nvPr>
        </p:nvSpPr>
        <p:spPr>
          <a:xfrm>
            <a:off x="629920" y="1917700"/>
            <a:ext cx="11409679" cy="4216400"/>
          </a:xfrm>
        </p:spPr>
        <p:txBody>
          <a:bodyPr>
            <a:normAutofit fontScale="92500" lnSpcReduction="10000"/>
          </a:bodyPr>
          <a:lstStyle/>
          <a:p>
            <a:pPr marL="0" indent="0" algn="just">
              <a:lnSpc>
                <a:spcPct val="150000"/>
              </a:lnSpc>
              <a:buNone/>
            </a:pPr>
            <a:r>
              <a:rPr lang="en-US" sz="1800" u="none" strike="noStrike" dirty="0">
                <a:solidFill>
                  <a:srgbClr val="000000"/>
                </a:solidFill>
                <a:effectLst/>
                <a:latin typeface="Times New Roman" panose="02020603050405020304" pitchFamily="18" charset="0"/>
                <a:ea typeface="Times New Roman" panose="02020603050405020304" pitchFamily="18" charset="0"/>
              </a:rPr>
              <a:t>The project aims to achieve the following key objectives:</a:t>
            </a:r>
            <a:endParaRPr lang="en-IN" sz="1800" u="sng"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u="none" strike="noStrike" dirty="0">
                <a:solidFill>
                  <a:srgbClr val="000000"/>
                </a:solidFill>
                <a:effectLst/>
                <a:latin typeface="Times New Roman" panose="02020603050405020304" pitchFamily="18" charset="0"/>
                <a:ea typeface="Times New Roman" panose="02020603050405020304" pitchFamily="18" charset="0"/>
              </a:rPr>
              <a:t>1. </a:t>
            </a:r>
            <a:r>
              <a:rPr lang="en-US" sz="1800" b="1" u="none" strike="noStrike" dirty="0">
                <a:solidFill>
                  <a:srgbClr val="000000"/>
                </a:solidFill>
                <a:effectLst/>
                <a:latin typeface="Times New Roman" panose="02020603050405020304" pitchFamily="18" charset="0"/>
                <a:ea typeface="Times New Roman" panose="02020603050405020304" pitchFamily="18" charset="0"/>
              </a:rPr>
              <a:t>User Authentication</a:t>
            </a:r>
          </a:p>
          <a:p>
            <a:pPr marL="0" indent="0" algn="just">
              <a:lnSpc>
                <a:spcPct val="150000"/>
              </a:lnSpc>
              <a:buNone/>
            </a:pPr>
            <a:r>
              <a:rPr lang="en-US" sz="1800" u="none" strike="noStrike" dirty="0">
                <a:solidFill>
                  <a:srgbClr val="000000"/>
                </a:solidFill>
                <a:effectLst/>
                <a:latin typeface="Times New Roman" panose="02020603050405020304" pitchFamily="18" charset="0"/>
                <a:ea typeface="Times New Roman" panose="02020603050405020304" pitchFamily="18" charset="0"/>
              </a:rPr>
              <a:t>2. </a:t>
            </a:r>
            <a:r>
              <a:rPr lang="en-US" sz="1800" b="1" u="none" strike="noStrike" dirty="0">
                <a:solidFill>
                  <a:srgbClr val="000000"/>
                </a:solidFill>
                <a:effectLst/>
                <a:latin typeface="Times New Roman" panose="02020603050405020304" pitchFamily="18" charset="0"/>
                <a:ea typeface="Times New Roman" panose="02020603050405020304" pitchFamily="18" charset="0"/>
              </a:rPr>
              <a:t>Personal and Group Chat</a:t>
            </a:r>
            <a:r>
              <a:rPr lang="en-US" sz="1800" u="none" strike="noStrike" dirty="0">
                <a:solidFill>
                  <a:srgbClr val="000000"/>
                </a:solidFill>
                <a:effectLst/>
                <a:latin typeface="Times New Roman" panose="02020603050405020304" pitchFamily="18" charset="0"/>
                <a:ea typeface="Times New Roman" panose="02020603050405020304" pitchFamily="18" charset="0"/>
              </a:rPr>
              <a:t>: </a:t>
            </a:r>
          </a:p>
          <a:p>
            <a:pPr marL="0" indent="0" algn="just">
              <a:lnSpc>
                <a:spcPct val="150000"/>
              </a:lnSpc>
              <a:buNone/>
            </a:pPr>
            <a:r>
              <a:rPr lang="en-US" sz="1800" u="none" strike="noStrike" dirty="0">
                <a:solidFill>
                  <a:srgbClr val="000000"/>
                </a:solidFill>
                <a:effectLst/>
                <a:latin typeface="Times New Roman" panose="02020603050405020304" pitchFamily="18" charset="0"/>
                <a:ea typeface="Times New Roman" panose="02020603050405020304" pitchFamily="18" charset="0"/>
              </a:rPr>
              <a:t>3. </a:t>
            </a:r>
            <a:r>
              <a:rPr lang="en-US" sz="1800" b="1" u="none" strike="noStrike">
                <a:solidFill>
                  <a:srgbClr val="000000"/>
                </a:solidFill>
                <a:effectLst/>
                <a:latin typeface="Times New Roman" panose="02020603050405020304" pitchFamily="18" charset="0"/>
                <a:ea typeface="Times New Roman" panose="02020603050405020304" pitchFamily="18" charset="0"/>
              </a:rPr>
              <a:t>Real Time </a:t>
            </a:r>
            <a:r>
              <a:rPr lang="en-US" sz="1800" b="1" u="none" strike="noStrike" dirty="0">
                <a:solidFill>
                  <a:srgbClr val="000000"/>
                </a:solidFill>
                <a:effectLst/>
                <a:latin typeface="Times New Roman" panose="02020603050405020304" pitchFamily="18" charset="0"/>
                <a:ea typeface="Times New Roman" panose="02020603050405020304" pitchFamily="18" charset="0"/>
              </a:rPr>
              <a:t>Messaging</a:t>
            </a:r>
          </a:p>
          <a:p>
            <a:pPr marL="0" indent="0" algn="just">
              <a:lnSpc>
                <a:spcPct val="150000"/>
              </a:lnSpc>
              <a:buNone/>
            </a:pPr>
            <a:r>
              <a:rPr lang="en-US" sz="2000" u="none" strike="noStrike" dirty="0">
                <a:solidFill>
                  <a:srgbClr val="000000"/>
                </a:solidFill>
                <a:effectLst/>
                <a:latin typeface="Times New Roman" panose="02020603050405020304" pitchFamily="18" charset="0"/>
                <a:ea typeface="Times New Roman" panose="02020603050405020304" pitchFamily="18" charset="0"/>
              </a:rPr>
              <a:t>4. </a:t>
            </a:r>
            <a:r>
              <a:rPr lang="en-US" sz="2000" b="1" u="none" strike="noStrike" dirty="0" err="1">
                <a:solidFill>
                  <a:srgbClr val="000000"/>
                </a:solidFill>
                <a:effectLst/>
                <a:latin typeface="Times New Roman" panose="02020603050405020304" pitchFamily="18" charset="0"/>
                <a:ea typeface="Times New Roman" panose="02020603050405020304" pitchFamily="18" charset="0"/>
              </a:rPr>
              <a:t>UserFriendly</a:t>
            </a:r>
            <a:r>
              <a:rPr lang="en-US" sz="2000" b="1" u="none" strike="noStrike" dirty="0">
                <a:solidFill>
                  <a:srgbClr val="000000"/>
                </a:solidFill>
                <a:effectLst/>
                <a:latin typeface="Times New Roman" panose="02020603050405020304" pitchFamily="18" charset="0"/>
                <a:ea typeface="Times New Roman" panose="02020603050405020304" pitchFamily="18" charset="0"/>
              </a:rPr>
              <a:t> Interface</a:t>
            </a:r>
          </a:p>
          <a:p>
            <a:pPr marL="0" indent="0" algn="just">
              <a:lnSpc>
                <a:spcPct val="150000"/>
              </a:lnSpc>
              <a:buNone/>
            </a:pPr>
            <a:r>
              <a:rPr lang="en-US" sz="2000" u="none" strike="noStrike" dirty="0">
                <a:solidFill>
                  <a:srgbClr val="000000"/>
                </a:solidFill>
                <a:effectLst/>
                <a:latin typeface="Times New Roman" panose="02020603050405020304" pitchFamily="18" charset="0"/>
                <a:ea typeface="Times New Roman" panose="02020603050405020304" pitchFamily="18" charset="0"/>
              </a:rPr>
              <a:t>5. </a:t>
            </a:r>
            <a:r>
              <a:rPr lang="en-US" sz="2000" b="1" u="none" strike="noStrike" dirty="0">
                <a:solidFill>
                  <a:srgbClr val="000000"/>
                </a:solidFill>
                <a:effectLst/>
                <a:latin typeface="Times New Roman" panose="02020603050405020304" pitchFamily="18" charset="0"/>
                <a:ea typeface="Times New Roman" panose="02020603050405020304" pitchFamily="18" charset="0"/>
              </a:rPr>
              <a:t>Customization</a:t>
            </a:r>
          </a:p>
          <a:p>
            <a:pPr marL="0" indent="0" algn="just">
              <a:lnSpc>
                <a:spcPct val="150000"/>
              </a:lnSpc>
              <a:buNone/>
            </a:pPr>
            <a:r>
              <a:rPr lang="en-US" sz="2000" u="none" strike="noStrike" dirty="0">
                <a:solidFill>
                  <a:srgbClr val="000000"/>
                </a:solidFill>
                <a:effectLst/>
                <a:latin typeface="Times New Roman" panose="02020603050405020304" pitchFamily="18" charset="0"/>
                <a:ea typeface="Times New Roman" panose="02020603050405020304" pitchFamily="18" charset="0"/>
              </a:rPr>
              <a:t>6. </a:t>
            </a:r>
            <a:r>
              <a:rPr lang="en-US" sz="2000" b="1" u="none" strike="noStrike" dirty="0">
                <a:solidFill>
                  <a:srgbClr val="000000"/>
                </a:solidFill>
                <a:effectLst/>
                <a:latin typeface="Times New Roman" panose="02020603050405020304" pitchFamily="18" charset="0"/>
                <a:ea typeface="Times New Roman" panose="02020603050405020304" pitchFamily="18" charset="0"/>
              </a:rPr>
              <a:t>Message Management</a:t>
            </a:r>
          </a:p>
          <a:p>
            <a:pPr marL="0" indent="0" algn="just">
              <a:lnSpc>
                <a:spcPct val="150000"/>
              </a:lnSpc>
              <a:buNone/>
            </a:pPr>
            <a:r>
              <a:rPr lang="en-US" sz="2000" u="none" strike="noStrike" dirty="0">
                <a:solidFill>
                  <a:srgbClr val="000000"/>
                </a:solidFill>
                <a:effectLst/>
                <a:latin typeface="Times New Roman" panose="02020603050405020304" pitchFamily="18" charset="0"/>
                <a:ea typeface="Times New Roman" panose="02020603050405020304" pitchFamily="18" charset="0"/>
              </a:rPr>
              <a:t>7. </a:t>
            </a:r>
            <a:r>
              <a:rPr lang="en-US" sz="2000" b="1" u="none" strike="noStrike" dirty="0">
                <a:solidFill>
                  <a:srgbClr val="000000"/>
                </a:solidFill>
                <a:effectLst/>
                <a:latin typeface="Times New Roman" panose="02020603050405020304" pitchFamily="18" charset="0"/>
                <a:ea typeface="Times New Roman" panose="02020603050405020304" pitchFamily="18" charset="0"/>
              </a:rPr>
              <a:t> Convenience</a:t>
            </a:r>
            <a:endParaRPr lang="en-IN" dirty="0"/>
          </a:p>
        </p:txBody>
      </p:sp>
    </p:spTree>
    <p:extLst>
      <p:ext uri="{BB962C8B-B14F-4D97-AF65-F5344CB8AC3E}">
        <p14:creationId xmlns:p14="http://schemas.microsoft.com/office/powerpoint/2010/main" val="346039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27221-0BD1-EAC7-F57B-339248D39177}"/>
              </a:ext>
            </a:extLst>
          </p:cNvPr>
          <p:cNvSpPr>
            <a:spLocks noGrp="1"/>
          </p:cNvSpPr>
          <p:nvPr>
            <p:ph idx="1"/>
          </p:nvPr>
        </p:nvSpPr>
        <p:spPr>
          <a:xfrm>
            <a:off x="1451579" y="1853754"/>
            <a:ext cx="9603275" cy="4199727"/>
          </a:xfrm>
        </p:spPr>
        <p:txBody>
          <a:bodyPr>
            <a:normAutofit/>
          </a:bodyPr>
          <a:lstStyle/>
          <a:p>
            <a:pPr algn="just">
              <a:lnSpc>
                <a:spcPct val="15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4" name="TextBox 3">
            <a:extLst>
              <a:ext uri="{FF2B5EF4-FFF2-40B4-BE49-F238E27FC236}">
                <a16:creationId xmlns:a16="http://schemas.microsoft.com/office/drawing/2014/main" id="{F2D19A35-BC46-4029-82B0-308C4B6BFC07}"/>
              </a:ext>
            </a:extLst>
          </p:cNvPr>
          <p:cNvSpPr txBox="1"/>
          <p:nvPr/>
        </p:nvSpPr>
        <p:spPr>
          <a:xfrm>
            <a:off x="4114800" y="1097280"/>
            <a:ext cx="7467600" cy="584775"/>
          </a:xfrm>
          <a:prstGeom prst="rect">
            <a:avLst/>
          </a:prstGeom>
          <a:noFill/>
        </p:spPr>
        <p:txBody>
          <a:bodyPr wrap="square" rtlCol="0">
            <a:spAutoFit/>
          </a:bodyPr>
          <a:lstStyle/>
          <a:p>
            <a:r>
              <a:rPr lang="en-US" sz="3200" dirty="0"/>
              <a:t>Elements in the Project</a:t>
            </a:r>
            <a:endParaRPr lang="en-IN" sz="3200" dirty="0"/>
          </a:p>
        </p:txBody>
      </p:sp>
      <p:sp>
        <p:nvSpPr>
          <p:cNvPr id="8" name="TextBox 7">
            <a:extLst>
              <a:ext uri="{FF2B5EF4-FFF2-40B4-BE49-F238E27FC236}">
                <a16:creationId xmlns:a16="http://schemas.microsoft.com/office/drawing/2014/main" id="{76A17474-8804-47FE-E3CE-755454E10FF9}"/>
              </a:ext>
            </a:extLst>
          </p:cNvPr>
          <p:cNvSpPr txBox="1"/>
          <p:nvPr/>
        </p:nvSpPr>
        <p:spPr>
          <a:xfrm>
            <a:off x="1603375" y="2469287"/>
            <a:ext cx="6102350" cy="830997"/>
          </a:xfrm>
          <a:prstGeom prst="rect">
            <a:avLst/>
          </a:prstGeom>
          <a:noFill/>
        </p:spPr>
        <p:txBody>
          <a:bodyPr wrap="square">
            <a:spAutoFit/>
          </a:bodyPr>
          <a:lstStyle/>
          <a:p>
            <a:pPr algn="l">
              <a:buFont typeface="Wingdings" panose="05000000000000000000" pitchFamily="2" charset="2"/>
              <a:buChar char="Ø"/>
            </a:pPr>
            <a:r>
              <a:rPr lang="en-IN" sz="2400" b="0" i="0" dirty="0">
                <a:solidFill>
                  <a:srgbClr val="374151"/>
                </a:solidFill>
                <a:effectLst/>
                <a:latin typeface="Söhne"/>
              </a:rPr>
              <a:t>Java Programming Language</a:t>
            </a:r>
          </a:p>
          <a:p>
            <a:pPr algn="l">
              <a:buFont typeface="Wingdings" panose="05000000000000000000" pitchFamily="2" charset="2"/>
              <a:buChar char="Ø"/>
            </a:pPr>
            <a:r>
              <a:rPr lang="en-IN" sz="2400" b="0" i="0" dirty="0">
                <a:solidFill>
                  <a:srgbClr val="374151"/>
                </a:solidFill>
                <a:effectLst/>
                <a:latin typeface="Söhne"/>
              </a:rPr>
              <a:t>Java Swing or JavaFX for GUI</a:t>
            </a:r>
          </a:p>
        </p:txBody>
      </p:sp>
    </p:spTree>
    <p:extLst>
      <p:ext uri="{BB962C8B-B14F-4D97-AF65-F5344CB8AC3E}">
        <p14:creationId xmlns:p14="http://schemas.microsoft.com/office/powerpoint/2010/main" val="322174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520C-C8E4-D970-9DAE-4DAD010C365B}"/>
              </a:ext>
            </a:extLst>
          </p:cNvPr>
          <p:cNvSpPr>
            <a:spLocks noGrp="1"/>
          </p:cNvSpPr>
          <p:nvPr>
            <p:ph type="title" idx="4294967295"/>
          </p:nvPr>
        </p:nvSpPr>
        <p:spPr>
          <a:xfrm>
            <a:off x="1121054" y="344958"/>
            <a:ext cx="9604375" cy="1049337"/>
          </a:xfrm>
        </p:spPr>
        <p:txBody>
          <a:bodyPr/>
          <a:lstStyle/>
          <a:p>
            <a:pPr algn="ctr"/>
            <a:r>
              <a:rPr lang="en-US" dirty="0"/>
              <a:t>Screens:</a:t>
            </a:r>
            <a:endParaRPr lang="en-IN" dirty="0"/>
          </a:p>
        </p:txBody>
      </p:sp>
      <p:pic>
        <p:nvPicPr>
          <p:cNvPr id="2055" name="Picture 26">
            <a:extLst>
              <a:ext uri="{FF2B5EF4-FFF2-40B4-BE49-F238E27FC236}">
                <a16:creationId xmlns:a16="http://schemas.microsoft.com/office/drawing/2014/main" id="{F8F8AF69-0D3A-C234-224A-A3BA9720E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0484" b="10989"/>
          <a:stretch>
            <a:fillRect/>
          </a:stretch>
        </p:blipFill>
        <p:spPr bwMode="auto">
          <a:xfrm>
            <a:off x="16383000" y="317500"/>
            <a:ext cx="3255962" cy="426243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32">
            <a:extLst>
              <a:ext uri="{FF2B5EF4-FFF2-40B4-BE49-F238E27FC236}">
                <a16:creationId xmlns:a16="http://schemas.microsoft.com/office/drawing/2014/main" id="{3C8F9457-CA4A-D039-4A65-596083121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752" b="8665"/>
          <a:stretch>
            <a:fillRect/>
          </a:stretch>
        </p:blipFill>
        <p:spPr bwMode="auto">
          <a:xfrm>
            <a:off x="6988040" y="7137570"/>
            <a:ext cx="6721475" cy="36258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0">
            <a:extLst>
              <a:ext uri="{FF2B5EF4-FFF2-40B4-BE49-F238E27FC236}">
                <a16:creationId xmlns:a16="http://schemas.microsoft.com/office/drawing/2014/main" id="{B5A1D4A9-D589-090E-7301-06E356B04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694" t="34409" r="37988" b="40732"/>
          <a:stretch>
            <a:fillRect/>
          </a:stretch>
        </p:blipFill>
        <p:spPr bwMode="auto">
          <a:xfrm>
            <a:off x="12839700" y="-1028133"/>
            <a:ext cx="262890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4">
            <a:extLst>
              <a:ext uri="{FF2B5EF4-FFF2-40B4-BE49-F238E27FC236}">
                <a16:creationId xmlns:a16="http://schemas.microsoft.com/office/drawing/2014/main" id="{35879E19-9E0A-898B-BB1C-FC10BCD8C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04" t="362" r="64433" b="59795"/>
          <a:stretch>
            <a:fillRect/>
          </a:stretch>
        </p:blipFill>
        <p:spPr bwMode="auto">
          <a:xfrm>
            <a:off x="15721012" y="-2247333"/>
            <a:ext cx="3187700" cy="20256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28">
            <a:extLst>
              <a:ext uri="{FF2B5EF4-FFF2-40B4-BE49-F238E27FC236}">
                <a16:creationId xmlns:a16="http://schemas.microsoft.com/office/drawing/2014/main" id="{2E1D9DD9-D143-3DCF-B382-C199CF0C82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23" t="-397" r="66393" b="10274"/>
          <a:stretch>
            <a:fillRect/>
          </a:stretch>
        </p:blipFill>
        <p:spPr bwMode="auto">
          <a:xfrm>
            <a:off x="14763074" y="5918200"/>
            <a:ext cx="2792413" cy="42402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29">
            <a:extLst>
              <a:ext uri="{FF2B5EF4-FFF2-40B4-BE49-F238E27FC236}">
                <a16:creationId xmlns:a16="http://schemas.microsoft.com/office/drawing/2014/main" id="{03A30574-A81E-57AA-8E87-058B46D60D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35960" b="9026"/>
          <a:stretch>
            <a:fillRect/>
          </a:stretch>
        </p:blipFill>
        <p:spPr bwMode="auto">
          <a:xfrm>
            <a:off x="13106400" y="1175719"/>
            <a:ext cx="5038725" cy="4025900"/>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BD752F35-8202-CF3A-CEF1-ED99F7773C49}"/>
              </a:ext>
            </a:extLst>
          </p:cNvPr>
          <p:cNvSpPr/>
          <p:nvPr/>
        </p:nvSpPr>
        <p:spPr>
          <a:xfrm>
            <a:off x="419100" y="3124454"/>
            <a:ext cx="2073879" cy="101566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52" name="Picture 31">
            <a:extLst>
              <a:ext uri="{FF2B5EF4-FFF2-40B4-BE49-F238E27FC236}">
                <a16:creationId xmlns:a16="http://schemas.microsoft.com/office/drawing/2014/main" id="{8BDE2D60-5BD2-FB4D-609A-C8032A23AF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38606" t="34769" r="38393" b="42534"/>
          <a:stretch>
            <a:fillRect/>
          </a:stretch>
        </p:blipFill>
        <p:spPr bwMode="auto">
          <a:xfrm>
            <a:off x="12138421" y="-2902687"/>
            <a:ext cx="2706688" cy="15017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7">
            <a:extLst>
              <a:ext uri="{FF2B5EF4-FFF2-40B4-BE49-F238E27FC236}">
                <a16:creationId xmlns:a16="http://schemas.microsoft.com/office/drawing/2014/main" id="{93A5A44E-B088-F354-2CB1-4A180DAA810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2" r="63136" b="9926"/>
          <a:stretch>
            <a:fillRect/>
          </a:stretch>
        </p:blipFill>
        <p:spPr bwMode="auto">
          <a:xfrm>
            <a:off x="2683479" y="1371600"/>
            <a:ext cx="3428746" cy="47322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
            <a:extLst>
              <a:ext uri="{FF2B5EF4-FFF2-40B4-BE49-F238E27FC236}">
                <a16:creationId xmlns:a16="http://schemas.microsoft.com/office/drawing/2014/main" id="{7A07A1A8-5638-8591-66B4-922209E56FAD}"/>
              </a:ext>
            </a:extLst>
          </p:cNvPr>
          <p:cNvSpPr>
            <a:spLocks noChangeArrowheads="1"/>
          </p:cNvSpPr>
          <p:nvPr/>
        </p:nvSpPr>
        <p:spPr bwMode="auto">
          <a:xfrm>
            <a:off x="457200" y="3124566"/>
            <a:ext cx="189346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Login window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Rectangle 14">
            <a:extLst>
              <a:ext uri="{FF2B5EF4-FFF2-40B4-BE49-F238E27FC236}">
                <a16:creationId xmlns:a16="http://schemas.microsoft.com/office/drawing/2014/main" id="{2CC5E79F-FDB7-A8BB-7957-85C92CFA29E8}"/>
              </a:ext>
            </a:extLst>
          </p:cNvPr>
          <p:cNvSpPr>
            <a:spLocks noChangeArrowheads="1"/>
          </p:cNvSpPr>
          <p:nvPr/>
        </p:nvSpPr>
        <p:spPr bwMode="auto">
          <a:xfrm>
            <a:off x="4572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5">
            <a:extLst>
              <a:ext uri="{FF2B5EF4-FFF2-40B4-BE49-F238E27FC236}">
                <a16:creationId xmlns:a16="http://schemas.microsoft.com/office/drawing/2014/main" id="{FC0D46E0-BC32-45E0-C60A-835AAA9CBC5A}"/>
              </a:ext>
            </a:extLst>
          </p:cNvPr>
          <p:cNvSpPr>
            <a:spLocks noChangeArrowheads="1"/>
          </p:cNvSpPr>
          <p:nvPr/>
        </p:nvSpPr>
        <p:spPr bwMode="auto">
          <a:xfrm>
            <a:off x="45720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6">
            <a:extLst>
              <a:ext uri="{FF2B5EF4-FFF2-40B4-BE49-F238E27FC236}">
                <a16:creationId xmlns:a16="http://schemas.microsoft.com/office/drawing/2014/main" id="{0C9119AD-7887-CA45-CF54-E5DFE7DDD697}"/>
              </a:ext>
            </a:extLst>
          </p:cNvPr>
          <p:cNvSpPr>
            <a:spLocks noChangeArrowheads="1"/>
          </p:cNvSpPr>
          <p:nvPr/>
        </p:nvSpPr>
        <p:spPr bwMode="auto">
          <a:xfrm>
            <a:off x="45720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D5E8546B-7542-5425-1F49-EFD871217D10}"/>
              </a:ext>
            </a:extLst>
          </p:cNvPr>
          <p:cNvPicPr>
            <a:picLocks noChangeAspect="1"/>
          </p:cNvPicPr>
          <p:nvPr/>
        </p:nvPicPr>
        <p:blipFill rotWithShape="1">
          <a:blip r:embed="rId6">
            <a:extLst>
              <a:ext uri="{28A0092B-C50C-407E-A947-70E740481C1C}">
                <a14:useLocalDpi xmlns:a14="http://schemas.microsoft.com/office/drawing/2010/main" val="0"/>
              </a:ext>
            </a:extLst>
          </a:blip>
          <a:srcRect l="223" t="-397" r="66392" b="10274"/>
          <a:stretch/>
        </p:blipFill>
        <p:spPr bwMode="auto">
          <a:xfrm>
            <a:off x="7267258" y="1295546"/>
            <a:ext cx="3193852" cy="48507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205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511D3C-A39A-C8A8-D979-8F93C6BDD6B4}"/>
              </a:ext>
            </a:extLst>
          </p:cNvPr>
          <p:cNvSpPr>
            <a:spLocks noChangeArrowheads="1"/>
          </p:cNvSpPr>
          <p:nvPr/>
        </p:nvSpPr>
        <p:spPr bwMode="auto">
          <a:xfrm>
            <a:off x="3733800" y="1193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26">
            <a:extLst>
              <a:ext uri="{FF2B5EF4-FFF2-40B4-BE49-F238E27FC236}">
                <a16:creationId xmlns:a16="http://schemas.microsoft.com/office/drawing/2014/main" id="{B2AA6EE7-08BE-F48F-FBA2-31A47C25B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0484" b="10989"/>
          <a:stretch>
            <a:fillRect/>
          </a:stretch>
        </p:blipFill>
        <p:spPr bwMode="auto">
          <a:xfrm>
            <a:off x="6780213" y="330203"/>
            <a:ext cx="4264884" cy="55832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4B5E783-8F4F-EC9D-DD92-960518E212AA}"/>
              </a:ext>
            </a:extLst>
          </p:cNvPr>
          <p:cNvSpPr>
            <a:spLocks noChangeArrowheads="1"/>
          </p:cNvSpPr>
          <p:nvPr/>
        </p:nvSpPr>
        <p:spPr bwMode="auto">
          <a:xfrm>
            <a:off x="771226" y="1607426"/>
            <a:ext cx="532477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After Authentication will get access to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choose the option you want to 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Personal chat</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Group chat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561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F32FA9-E08E-1F52-2E89-0CDA40CCD549}"/>
              </a:ext>
            </a:extLst>
          </p:cNvPr>
          <p:cNvSpPr>
            <a:spLocks noChangeArrowheads="1"/>
          </p:cNvSpPr>
          <p:nvPr/>
        </p:nvSpPr>
        <p:spPr bwMode="auto">
          <a:xfrm>
            <a:off x="3657600" y="-4556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7" name="Picture 29">
            <a:extLst>
              <a:ext uri="{FF2B5EF4-FFF2-40B4-BE49-F238E27FC236}">
                <a16:creationId xmlns:a16="http://schemas.microsoft.com/office/drawing/2014/main" id="{450C9FEB-9828-8C5C-D929-373243F9E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5960" b="9026"/>
          <a:stretch>
            <a:fillRect/>
          </a:stretch>
        </p:blipFill>
        <p:spPr bwMode="auto">
          <a:xfrm>
            <a:off x="4528508" y="673100"/>
            <a:ext cx="6658606" cy="53201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4539748-5EEE-0D05-4C56-D1CD6454A47C}"/>
              </a:ext>
            </a:extLst>
          </p:cNvPr>
          <p:cNvSpPr>
            <a:spLocks noChangeArrowheads="1"/>
          </p:cNvSpPr>
          <p:nvPr/>
        </p:nvSpPr>
        <p:spPr bwMode="auto">
          <a:xfrm>
            <a:off x="4114800" y="-4098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US" sz="13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Personal Chat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8FB5F39-76B2-5EDE-A322-F04130BA5D75}"/>
              </a:ext>
            </a:extLst>
          </p:cNvPr>
          <p:cNvSpPr txBox="1"/>
          <p:nvPr/>
        </p:nvSpPr>
        <p:spPr>
          <a:xfrm>
            <a:off x="520700" y="2775652"/>
            <a:ext cx="10947400" cy="875753"/>
          </a:xfrm>
          <a:prstGeom prst="rect">
            <a:avLst/>
          </a:prstGeom>
          <a:noFill/>
        </p:spPr>
        <p:txBody>
          <a:bodyPr wrap="square">
            <a:spAutoFit/>
          </a:bodyPr>
          <a:lstStyle/>
          <a:p>
            <a:pPr marL="342900" marR="2009140" lvl="0" indent="-342900">
              <a:lnSpc>
                <a:spcPct val="150000"/>
              </a:lnSpc>
              <a:spcAft>
                <a:spcPts val="0"/>
              </a:spcAft>
              <a:buFont typeface="Wingdings" panose="05000000000000000000" pitchFamily="2" charset="2"/>
              <a:buChar char=""/>
            </a:pPr>
            <a:r>
              <a:rPr lang="en-US" sz="3800" b="1"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Personal Chat</a:t>
            </a:r>
            <a:endParaRPr lang="en-IN" sz="3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81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0">
            <a:extLst>
              <a:ext uri="{FF2B5EF4-FFF2-40B4-BE49-F238E27FC236}">
                <a16:creationId xmlns:a16="http://schemas.microsoft.com/office/drawing/2014/main" id="{DC07BA89-9D5D-DB56-D922-F5F9C75F1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694" t="34409" r="37988" b="40732"/>
          <a:stretch>
            <a:fillRect/>
          </a:stretch>
        </p:blipFill>
        <p:spPr bwMode="auto">
          <a:xfrm>
            <a:off x="600302" y="2172806"/>
            <a:ext cx="4833546" cy="277870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1">
            <a:extLst>
              <a:ext uri="{FF2B5EF4-FFF2-40B4-BE49-F238E27FC236}">
                <a16:creationId xmlns:a16="http://schemas.microsoft.com/office/drawing/2014/main" id="{7EA61441-EDBC-688B-B018-E74FD5CA9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606" t="34769" r="38393" b="42534"/>
          <a:stretch>
            <a:fillRect/>
          </a:stretch>
        </p:blipFill>
        <p:spPr bwMode="auto">
          <a:xfrm>
            <a:off x="6671064" y="2084870"/>
            <a:ext cx="5087377" cy="28226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68F079B2-BFB6-D087-CAA1-8F61E98C3C58}"/>
              </a:ext>
            </a:extLst>
          </p:cNvPr>
          <p:cNvSpPr>
            <a:spLocks noChangeArrowheads="1"/>
          </p:cNvSpPr>
          <p:nvPr/>
        </p:nvSpPr>
        <p:spPr bwMode="auto">
          <a:xfrm>
            <a:off x="3229202" y="344570"/>
            <a:ext cx="466986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Group Chat (Broadcast):</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2D199B01-828F-3AD8-0AAC-FA0CA6149CD9}"/>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7C2F2392-44B7-316A-4515-4D10086172AA}"/>
              </a:ext>
            </a:extLst>
          </p:cNvPr>
          <p:cNvSpPr>
            <a:spLocks noChangeArrowheads="1"/>
          </p:cNvSpPr>
          <p:nvPr/>
        </p:nvSpPr>
        <p:spPr bwMode="auto">
          <a:xfrm>
            <a:off x="4572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8">
            <a:extLst>
              <a:ext uri="{FF2B5EF4-FFF2-40B4-BE49-F238E27FC236}">
                <a16:creationId xmlns:a16="http://schemas.microsoft.com/office/drawing/2014/main" id="{6B0E0653-52D3-B709-342C-5D55876082E5}"/>
              </a:ext>
            </a:extLst>
          </p:cNvPr>
          <p:cNvSpPr>
            <a:spLocks noChangeArrowheads="1"/>
          </p:cNvSpPr>
          <p:nvPr/>
        </p:nvSpPr>
        <p:spPr bwMode="auto">
          <a:xfrm>
            <a:off x="2716924" y="1336953"/>
            <a:ext cx="75201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number of friends you want to chat with:</a:t>
            </a:r>
            <a:endParaRPr lang="en-US" altLang="en-US" dirty="0">
              <a:latin typeface="Arial" panose="020B0604020202020204" pitchFamily="34" charset="0"/>
            </a:endParaRPr>
          </a:p>
        </p:txBody>
      </p:sp>
    </p:spTree>
    <p:extLst>
      <p:ext uri="{BB962C8B-B14F-4D97-AF65-F5344CB8AC3E}">
        <p14:creationId xmlns:p14="http://schemas.microsoft.com/office/powerpoint/2010/main" val="56137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2">
            <a:extLst>
              <a:ext uri="{FF2B5EF4-FFF2-40B4-BE49-F238E27FC236}">
                <a16:creationId xmlns:a16="http://schemas.microsoft.com/office/drawing/2014/main" id="{69B57511-78C7-3B97-8036-9191796FE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752" b="8665"/>
          <a:stretch>
            <a:fillRect/>
          </a:stretch>
        </p:blipFill>
        <p:spPr bwMode="auto">
          <a:xfrm>
            <a:off x="1126051" y="796792"/>
            <a:ext cx="9758992" cy="526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622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tf00001245_wac</Template>
  <TotalTime>88</TotalTime>
  <Words>820</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Söhne</vt:lpstr>
      <vt:lpstr>Times New Roman</vt:lpstr>
      <vt:lpstr>Wingdings</vt:lpstr>
      <vt:lpstr>Gallery</vt:lpstr>
      <vt:lpstr>Chat application</vt:lpstr>
      <vt:lpstr>Table of contents</vt:lpstr>
      <vt:lpstr>Objective </vt:lpstr>
      <vt:lpstr>PowerPoint Presentation</vt:lpstr>
      <vt:lpstr>Screens:</vt:lpstr>
      <vt:lpstr>PowerPoint Presentation</vt:lpstr>
      <vt:lpstr>PowerPoint Presentation</vt:lpstr>
      <vt:lpstr>PowerPoint Presentation</vt:lpstr>
      <vt:lpstr>PowerPoint Presentation</vt:lpstr>
      <vt:lpstr>PowerPoint Presentation</vt:lpstr>
      <vt:lpstr>Test Cases:</vt:lpstr>
      <vt:lpstr>PowerPoint Presentation</vt:lpstr>
      <vt:lpstr>PowerPoint Presentation</vt:lpstr>
      <vt:lpstr>Test 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application</dc:title>
  <dc:creator>md rizwan</dc:creator>
  <cp:lastModifiedBy>FEROZ RAHIL</cp:lastModifiedBy>
  <cp:revision>17</cp:revision>
  <dcterms:created xsi:type="dcterms:W3CDTF">2023-11-05T16:08:57Z</dcterms:created>
  <dcterms:modified xsi:type="dcterms:W3CDTF">2023-11-09T04:37:54Z</dcterms:modified>
</cp:coreProperties>
</file>