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 id="2147483702" r:id="rId5"/>
  </p:sldMasterIdLst>
  <p:notesMasterIdLst>
    <p:notesMasterId r:id="rId23"/>
  </p:notesMasterIdLst>
  <p:sldIdLst>
    <p:sldId id="292" r:id="rId6"/>
    <p:sldId id="1282" r:id="rId7"/>
    <p:sldId id="1290" r:id="rId8"/>
    <p:sldId id="1291" r:id="rId9"/>
    <p:sldId id="1292" r:id="rId10"/>
    <p:sldId id="1293" r:id="rId11"/>
    <p:sldId id="1294" r:id="rId12"/>
    <p:sldId id="1307" r:id="rId13"/>
    <p:sldId id="1308" r:id="rId14"/>
    <p:sldId id="1296" r:id="rId15"/>
    <p:sldId id="1305" r:id="rId16"/>
    <p:sldId id="1306" r:id="rId17"/>
    <p:sldId id="1302" r:id="rId18"/>
    <p:sldId id="1303" r:id="rId19"/>
    <p:sldId id="1304" r:id="rId20"/>
    <p:sldId id="1295" r:id="rId21"/>
    <p:sldId id="1250"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384B79-7360-5AB9-DD75-8A808655C326}" v="3" dt="2024-03-18T09:31:49.711"/>
    <p1510:client id="{99C44797-0E56-F5AF-678D-7848B61E9AF5}" v="8" dt="2024-03-19T08:12:55.126"/>
    <p1510:client id="{A00404A6-CA5D-529F-E841-B3080AD8BC10}" v="1" dt="2024-03-18T13:45:15.5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020" y="96"/>
      </p:cViewPr>
      <p:guideLst>
        <p:guide orient="horz" pos="588"/>
        <p:guide pos="144"/>
        <p:guide orient="horz" pos="85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slide" Target="slides/slide16.xml"/><Relationship Id="rId22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97861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06112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11005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07286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802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05266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82D9E-CF8F-D821-0EF0-82F39D6875D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18-04-2024</a:t>
            </a:fld>
            <a:endParaRPr lang="en-IN"/>
          </a:p>
        </p:txBody>
      </p:sp>
      <p:sp>
        <p:nvSpPr>
          <p:cNvPr id="3" name="Footer Placeholder 2">
            <a:extLst>
              <a:ext uri="{FF2B5EF4-FFF2-40B4-BE49-F238E27FC236}">
                <a16:creationId xmlns:a16="http://schemas.microsoft.com/office/drawing/2014/main" id="{C23170A1-58D7-78F7-D58A-811ADFF737E5}"/>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F2A898F9-6042-211C-FE5E-E3195182B7AA}"/>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23974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A64-E432-8D59-6526-E68F7AC80EA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D2085-944B-0B62-B557-11D0053DE10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B889BD-8520-EE29-14ED-24E88F0C13D6}"/>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AA8EC-BC22-DD8C-CC7C-5CD2AD69637C}"/>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18-04-2024</a:t>
            </a:fld>
            <a:endParaRPr lang="en-IN"/>
          </a:p>
        </p:txBody>
      </p:sp>
      <p:sp>
        <p:nvSpPr>
          <p:cNvPr id="6" name="Footer Placeholder 5">
            <a:extLst>
              <a:ext uri="{FF2B5EF4-FFF2-40B4-BE49-F238E27FC236}">
                <a16:creationId xmlns:a16="http://schemas.microsoft.com/office/drawing/2014/main" id="{D07ED4E8-E1B9-BC44-48DF-EA2B09D992CB}"/>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A28F55D-018D-571C-11FF-8F79FAAA5F70}"/>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7048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3725-BD84-E963-3DD7-9EDA5700105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1B5E6C-B120-BDBD-A118-74E930F9532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ED917-6757-883A-86C3-14AFBCE31FF0}"/>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8C69D-33B2-26F1-3AFC-2A4C100F9EB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18-04-2024</a:t>
            </a:fld>
            <a:endParaRPr lang="en-IN"/>
          </a:p>
        </p:txBody>
      </p:sp>
      <p:sp>
        <p:nvSpPr>
          <p:cNvPr id="6" name="Footer Placeholder 5">
            <a:extLst>
              <a:ext uri="{FF2B5EF4-FFF2-40B4-BE49-F238E27FC236}">
                <a16:creationId xmlns:a16="http://schemas.microsoft.com/office/drawing/2014/main" id="{1720A899-749A-96A6-52E3-5513E02E156A}"/>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E5EE06A-6BB2-C7F9-0A30-ECA5F6491262}"/>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8412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C180-BF96-096D-0F74-E23F9309580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78D2F-2EAD-1FA2-9475-C228A7E9B4A6}"/>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14C92-1C92-C326-AE2B-EE64852E687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18-04-2024</a:t>
            </a:fld>
            <a:endParaRPr lang="en-IN"/>
          </a:p>
        </p:txBody>
      </p:sp>
      <p:sp>
        <p:nvSpPr>
          <p:cNvPr id="5" name="Footer Placeholder 4">
            <a:extLst>
              <a:ext uri="{FF2B5EF4-FFF2-40B4-BE49-F238E27FC236}">
                <a16:creationId xmlns:a16="http://schemas.microsoft.com/office/drawing/2014/main" id="{C42D40DF-8956-65BF-5B16-FCF84638AC22}"/>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8E2B801-4415-647B-D7B8-398663FE2B85}"/>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02808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35E50-9753-5324-3CBE-2DB02823BAD1}"/>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6334F-1BF5-5B8C-3F90-84BF75B51BC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7E210-CB85-84DD-090A-44C7C1797C0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18-04-2024</a:t>
            </a:fld>
            <a:endParaRPr lang="en-IN"/>
          </a:p>
        </p:txBody>
      </p:sp>
      <p:sp>
        <p:nvSpPr>
          <p:cNvPr id="5" name="Footer Placeholder 4">
            <a:extLst>
              <a:ext uri="{FF2B5EF4-FFF2-40B4-BE49-F238E27FC236}">
                <a16:creationId xmlns:a16="http://schemas.microsoft.com/office/drawing/2014/main" id="{FB46FBE5-BF73-7C52-C3DF-B06D7641ECF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754D43C-F065-8BD6-C622-543D4321EB53}"/>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65426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BA23-5FDD-5D7E-F6FC-E4A6A7F5FDAF}"/>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1DBF0E-B651-D205-69BC-E38929484D98}"/>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5EAFE9-FEB4-90FA-7604-E71268E9BE4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18-04-2024</a:t>
            </a:fld>
            <a:endParaRPr lang="en-IN"/>
          </a:p>
        </p:txBody>
      </p:sp>
      <p:sp>
        <p:nvSpPr>
          <p:cNvPr id="5" name="Footer Placeholder 4">
            <a:extLst>
              <a:ext uri="{FF2B5EF4-FFF2-40B4-BE49-F238E27FC236}">
                <a16:creationId xmlns:a16="http://schemas.microsoft.com/office/drawing/2014/main" id="{90042C0C-D784-7894-6E7A-A3163E7BD218}"/>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97E244B-37C0-9DC6-22CD-EB660918FB6E}"/>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6722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18-04-2024</a:t>
            </a:fld>
            <a:endParaRPr lang="en-IN"/>
          </a:p>
        </p:txBody>
      </p:sp>
      <p:sp>
        <p:nvSpPr>
          <p:cNvPr id="5" name="Footer Placeholder 4">
            <a:extLst>
              <a:ext uri="{FF2B5EF4-FFF2-40B4-BE49-F238E27FC236}">
                <a16:creationId xmlns:a16="http://schemas.microsoft.com/office/drawing/2014/main"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16037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8776-064D-C947-6F0A-07C1157DBB5B}"/>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97AF1F-1E9E-C1AB-35F2-7FCF85FEA10C}"/>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203F7-4A67-44F8-1EBE-73C704B5F33A}"/>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18-04-2024</a:t>
            </a:fld>
            <a:endParaRPr lang="en-IN"/>
          </a:p>
        </p:txBody>
      </p:sp>
      <p:sp>
        <p:nvSpPr>
          <p:cNvPr id="5" name="Footer Placeholder 4">
            <a:extLst>
              <a:ext uri="{FF2B5EF4-FFF2-40B4-BE49-F238E27FC236}">
                <a16:creationId xmlns:a16="http://schemas.microsoft.com/office/drawing/2014/main" id="{522099F4-B0B6-A02C-D33D-42B8CF9C4F4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463AEAC-197E-65FD-B921-6662926A1BBB}"/>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39091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C773-098A-371D-576C-4D005AAD101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678A3-157A-338B-1D0E-5DEA10A09599}"/>
              </a:ext>
            </a:extLst>
          </p:cNvPr>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F0D3D6-28A0-B7DB-AA55-7E1AB265D8D3}"/>
              </a:ext>
            </a:extLst>
          </p:cNvPr>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D759DB-2EFB-5AB8-F2C0-4594FD8EF79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18-04-2024</a:t>
            </a:fld>
            <a:endParaRPr lang="en-IN"/>
          </a:p>
        </p:txBody>
      </p:sp>
      <p:sp>
        <p:nvSpPr>
          <p:cNvPr id="6" name="Footer Placeholder 5">
            <a:extLst>
              <a:ext uri="{FF2B5EF4-FFF2-40B4-BE49-F238E27FC236}">
                <a16:creationId xmlns:a16="http://schemas.microsoft.com/office/drawing/2014/main" id="{940AB47A-E9F3-E30E-4D25-BDB935FA99D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DF4B1E9-6E84-BC5A-9F68-AC8BD08A64DF}"/>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1676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1BC7-998D-6DF5-4AE4-39C9EA003C12}"/>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6AF4A-23F2-79CA-C667-8C4F35BF57DD}"/>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7276D-1914-7EB5-3698-A01774DF1735}"/>
              </a:ext>
            </a:extLst>
          </p:cNvPr>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ACDF0B-5FBC-8A48-3967-A5A9B60BBE1B}"/>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D8437-251D-CB33-46CE-F1B208C3DE0A}"/>
              </a:ext>
            </a:extLst>
          </p:cNvPr>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3DB15A-3C4B-088C-31D9-9D7FADA4117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18-04-2024</a:t>
            </a:fld>
            <a:endParaRPr lang="en-IN"/>
          </a:p>
        </p:txBody>
      </p:sp>
      <p:sp>
        <p:nvSpPr>
          <p:cNvPr id="8" name="Footer Placeholder 7">
            <a:extLst>
              <a:ext uri="{FF2B5EF4-FFF2-40B4-BE49-F238E27FC236}">
                <a16:creationId xmlns:a16="http://schemas.microsoft.com/office/drawing/2014/main" id="{A2FCD596-67EF-7A66-AED7-23CF46204AB7}"/>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C4D5DBB6-49F0-7026-4382-9F1CC71BD40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6448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66A4-83CF-94A2-2F9D-EB0EA91EFFE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E68E2-F84C-3629-3FE2-83DD00EACA5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18-04-2024</a:t>
            </a:fld>
            <a:endParaRPr lang="en-IN"/>
          </a:p>
        </p:txBody>
      </p:sp>
      <p:sp>
        <p:nvSpPr>
          <p:cNvPr id="4" name="Footer Placeholder 3">
            <a:extLst>
              <a:ext uri="{FF2B5EF4-FFF2-40B4-BE49-F238E27FC236}">
                <a16:creationId xmlns:a16="http://schemas.microsoft.com/office/drawing/2014/main" id="{F04CCCF5-8802-F0B8-E635-C4316F70ED59}"/>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D93F6E91-77AB-EEFA-9CDE-D8D369E6A53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42999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7411959" y="234964"/>
            <a:ext cx="852410" cy="284955"/>
          </a:xfrm>
          <a:prstGeom prst="rect">
            <a:avLst/>
          </a:prstGeom>
          <a:noFill/>
          <a:ln>
            <a:noFill/>
          </a:ln>
        </p:spPr>
      </p:pic>
      <p:sp>
        <p:nvSpPr>
          <p:cNvPr id="5" name="TextBox 4">
            <a:extLst>
              <a:ext uri="{FF2B5EF4-FFF2-40B4-BE49-F238E27FC236}">
                <a16:creationId xmlns:a16="http://schemas.microsoft.com/office/drawing/2014/main" id="{8964A484-2963-FBA3-E733-1A64254407DC}"/>
              </a:ext>
            </a:extLst>
          </p:cNvPr>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7261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670BE75-ABC6-B8F8-14C2-4329F082BA10}"/>
              </a:ext>
            </a:extLst>
          </p:cNvPr>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4A44FD-99EF-2386-CD7F-94CC9736D290}"/>
              </a:ext>
            </a:extLst>
          </p:cNvPr>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a:extLst>
              <a:ext uri="{FF2B5EF4-FFF2-40B4-BE49-F238E27FC236}">
                <a16:creationId xmlns:a16="http://schemas.microsoft.com/office/drawing/2014/main" id="{5CFB3317-FBB6-E882-D2A0-9D6E7CF982DD}"/>
              </a:ext>
            </a:extLst>
          </p:cNvPr>
          <p:cNvPicPr>
            <a:picLocks noChangeAspect="1"/>
          </p:cNvPicPr>
          <p:nvPr/>
        </p:nvPicPr>
        <p:blipFill>
          <a:blip r:embed="rId3"/>
          <a:stretch>
            <a:fillRect/>
          </a:stretch>
        </p:blipFill>
        <p:spPr>
          <a:xfrm>
            <a:off x="55845" y="-119294"/>
            <a:ext cx="9144000" cy="5143500"/>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374299" y="377441"/>
            <a:ext cx="3965230" cy="1384995"/>
          </a:xfrm>
          <a:prstGeom prst="rect">
            <a:avLst/>
          </a:prstGeom>
          <a:noFill/>
        </p:spPr>
        <p:txBody>
          <a:bodyPr wrap="square" rtlCol="0">
            <a:spAutoFit/>
          </a:bodyPr>
          <a:lstStyle/>
          <a:p>
            <a:r>
              <a:rPr lang="en-US" sz="2800" b="1" dirty="0">
                <a:solidFill>
                  <a:srgbClr val="161D23"/>
                </a:solidFill>
              </a:rPr>
              <a:t>NEXT GEN EMPLOYABILITY PROGRAM</a:t>
            </a:r>
          </a:p>
        </p:txBody>
      </p:sp>
      <p:sp>
        <p:nvSpPr>
          <p:cNvPr id="6" name="Rectangle 5">
            <a:extLst>
              <a:ext uri="{FF2B5EF4-FFF2-40B4-BE49-F238E27FC236}">
                <a16:creationId xmlns:a16="http://schemas.microsoft.com/office/drawing/2014/main" id="{BC4CF228-26B3-09C5-44DF-CA8F345519C2}"/>
              </a:ext>
            </a:extLst>
          </p:cNvPr>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350349" y="1787359"/>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sp>
        <p:nvSpPr>
          <p:cNvPr id="21" name="Rectangle 20">
            <a:extLst>
              <a:ext uri="{FF2B5EF4-FFF2-40B4-BE49-F238E27FC236}">
                <a16:creationId xmlns:a16="http://schemas.microsoft.com/office/drawing/2014/main" id="{3E916418-C932-83FF-F890-E41BEED5285B}"/>
              </a:ext>
            </a:extLst>
          </p:cNvPr>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a:extLst>
              <a:ext uri="{FF2B5EF4-FFF2-40B4-BE49-F238E27FC236}">
                <a16:creationId xmlns:a16="http://schemas.microsoft.com/office/drawing/2014/main" id="{69DAD0D2-2C07-BEEA-4C8D-0FC32AA5BDFD}"/>
              </a:ext>
            </a:extLst>
          </p:cNvPr>
          <p:cNvPicPr preferRelativeResize="0"/>
          <p:nvPr/>
        </p:nvPicPr>
        <p:blipFill rotWithShape="1">
          <a:blip r:embed="rId4">
            <a:alphaModFix/>
          </a:blip>
          <a:srcRect/>
          <a:stretch/>
        </p:blipFill>
        <p:spPr>
          <a:xfrm>
            <a:off x="7411959" y="234964"/>
            <a:ext cx="852410" cy="284955"/>
          </a:xfrm>
          <a:prstGeom prst="rect">
            <a:avLst/>
          </a:prstGeom>
          <a:noFill/>
          <a:ln>
            <a:noFill/>
          </a:ln>
        </p:spPr>
      </p:pic>
      <p:sp>
        <p:nvSpPr>
          <p:cNvPr id="23" name="TextBox 22">
            <a:extLst>
              <a:ext uri="{FF2B5EF4-FFF2-40B4-BE49-F238E27FC236}">
                <a16:creationId xmlns:a16="http://schemas.microsoft.com/office/drawing/2014/main" id="{2909C0C7-360A-0B80-38D4-82EEF27C8CA1}"/>
              </a:ext>
            </a:extLst>
          </p:cNvPr>
          <p:cNvSpPr txBox="1"/>
          <p:nvPr/>
        </p:nvSpPr>
        <p:spPr>
          <a:xfrm>
            <a:off x="362080" y="3106458"/>
            <a:ext cx="1338878" cy="276999"/>
          </a:xfrm>
          <a:prstGeom prst="rect">
            <a:avLst/>
          </a:prstGeom>
          <a:noFill/>
        </p:spPr>
        <p:txBody>
          <a:bodyPr wrap="square" rtlCol="0" anchor="ctr">
            <a:spAutoFit/>
          </a:bodyPr>
          <a:lstStyle/>
          <a:p>
            <a:r>
              <a:rPr lang="en-US" sz="1200" b="1" dirty="0">
                <a:solidFill>
                  <a:srgbClr val="161D23"/>
                </a:solidFill>
              </a:rPr>
              <a:t>Student Name :</a:t>
            </a:r>
          </a:p>
        </p:txBody>
      </p:sp>
      <p:sp>
        <p:nvSpPr>
          <p:cNvPr id="24" name="TextBox 23">
            <a:extLst>
              <a:ext uri="{FF2B5EF4-FFF2-40B4-BE49-F238E27FC236}">
                <a16:creationId xmlns:a16="http://schemas.microsoft.com/office/drawing/2014/main" id="{516863D8-C016-5DAB-A496-2E7822EE5CC8}"/>
              </a:ext>
            </a:extLst>
          </p:cNvPr>
          <p:cNvSpPr txBox="1"/>
          <p:nvPr/>
        </p:nvSpPr>
        <p:spPr>
          <a:xfrm>
            <a:off x="5466719" y="4420857"/>
            <a:ext cx="1338878" cy="276999"/>
          </a:xfrm>
          <a:prstGeom prst="rect">
            <a:avLst/>
          </a:prstGeom>
          <a:noFill/>
        </p:spPr>
        <p:txBody>
          <a:bodyPr wrap="square" rtlCol="0" anchor="ctr">
            <a:spAutoFit/>
          </a:bodyPr>
          <a:lstStyle/>
          <a:p>
            <a:r>
              <a:rPr lang="en-US" sz="1200" b="1" dirty="0">
                <a:solidFill>
                  <a:srgbClr val="161D23"/>
                </a:solidFill>
              </a:rPr>
              <a:t>College Name :</a:t>
            </a:r>
          </a:p>
        </p:txBody>
      </p:sp>
      <p:sp>
        <p:nvSpPr>
          <p:cNvPr id="25" name="TextBox 24">
            <a:extLst>
              <a:ext uri="{FF2B5EF4-FFF2-40B4-BE49-F238E27FC236}">
                <a16:creationId xmlns:a16="http://schemas.microsoft.com/office/drawing/2014/main" id="{B0D7A7F1-88E8-0735-5FF0-08C11362F157}"/>
              </a:ext>
            </a:extLst>
          </p:cNvPr>
          <p:cNvSpPr txBox="1"/>
          <p:nvPr/>
        </p:nvSpPr>
        <p:spPr>
          <a:xfrm>
            <a:off x="1671245" y="3123042"/>
            <a:ext cx="2644823" cy="276999"/>
          </a:xfrm>
          <a:prstGeom prst="rect">
            <a:avLst/>
          </a:prstGeom>
          <a:noFill/>
        </p:spPr>
        <p:txBody>
          <a:bodyPr wrap="square" rtlCol="0" anchor="ctr">
            <a:spAutoFit/>
          </a:bodyPr>
          <a:lstStyle/>
          <a:p>
            <a:r>
              <a:rPr lang="en-US" sz="1200" dirty="0">
                <a:solidFill>
                  <a:srgbClr val="161D23"/>
                </a:solidFill>
              </a:rPr>
              <a:t>Shah Nawaz</a:t>
            </a:r>
          </a:p>
        </p:txBody>
      </p:sp>
      <p:sp>
        <p:nvSpPr>
          <p:cNvPr id="26" name="TextBox 25">
            <a:extLst>
              <a:ext uri="{FF2B5EF4-FFF2-40B4-BE49-F238E27FC236}">
                <a16:creationId xmlns:a16="http://schemas.microsoft.com/office/drawing/2014/main" id="{1B3A60C8-4356-D37F-0DDF-A39B87F184C1}"/>
              </a:ext>
            </a:extLst>
          </p:cNvPr>
          <p:cNvSpPr txBox="1"/>
          <p:nvPr/>
        </p:nvSpPr>
        <p:spPr>
          <a:xfrm>
            <a:off x="381287" y="3486718"/>
            <a:ext cx="1338878" cy="276999"/>
          </a:xfrm>
          <a:prstGeom prst="rect">
            <a:avLst/>
          </a:prstGeom>
          <a:noFill/>
        </p:spPr>
        <p:txBody>
          <a:bodyPr wrap="square" rtlCol="0" anchor="ctr">
            <a:spAutoFit/>
          </a:bodyPr>
          <a:lstStyle/>
          <a:p>
            <a:r>
              <a:rPr lang="en-US" sz="1200" b="1" dirty="0">
                <a:solidFill>
                  <a:srgbClr val="161D23"/>
                </a:solidFill>
              </a:rPr>
              <a:t>Student ID      :</a:t>
            </a:r>
          </a:p>
        </p:txBody>
      </p:sp>
      <p:sp>
        <p:nvSpPr>
          <p:cNvPr id="27" name="TextBox 26">
            <a:extLst>
              <a:ext uri="{FF2B5EF4-FFF2-40B4-BE49-F238E27FC236}">
                <a16:creationId xmlns:a16="http://schemas.microsoft.com/office/drawing/2014/main" id="{D52A72D2-9BA5-CD7D-B4C1-CFD904CD627D}"/>
              </a:ext>
            </a:extLst>
          </p:cNvPr>
          <p:cNvSpPr txBox="1"/>
          <p:nvPr/>
        </p:nvSpPr>
        <p:spPr>
          <a:xfrm>
            <a:off x="1605930" y="3486717"/>
            <a:ext cx="2394277" cy="276999"/>
          </a:xfrm>
          <a:prstGeom prst="rect">
            <a:avLst/>
          </a:prstGeom>
          <a:noFill/>
        </p:spPr>
        <p:txBody>
          <a:bodyPr wrap="square" rtlCol="0" anchor="ctr">
            <a:spAutoFit/>
          </a:bodyPr>
          <a:lstStyle/>
          <a:p>
            <a:r>
              <a:rPr lang="en-US" sz="1200" dirty="0">
                <a:solidFill>
                  <a:srgbClr val="161D23"/>
                </a:solidFill>
              </a:rPr>
              <a:t>STU65e150d7749fa1709265111</a:t>
            </a:r>
          </a:p>
        </p:txBody>
      </p:sp>
      <p:sp>
        <p:nvSpPr>
          <p:cNvPr id="28" name="TextBox 27">
            <a:extLst>
              <a:ext uri="{FF2B5EF4-FFF2-40B4-BE49-F238E27FC236}">
                <a16:creationId xmlns:a16="http://schemas.microsoft.com/office/drawing/2014/main" id="{84E78094-5E7B-659F-FF09-871190F3DD5A}"/>
              </a:ext>
            </a:extLst>
          </p:cNvPr>
          <p:cNvSpPr txBox="1"/>
          <p:nvPr/>
        </p:nvSpPr>
        <p:spPr>
          <a:xfrm>
            <a:off x="5468585" y="4625223"/>
            <a:ext cx="3006671" cy="276999"/>
          </a:xfrm>
          <a:prstGeom prst="rect">
            <a:avLst/>
          </a:prstGeom>
          <a:noFill/>
        </p:spPr>
        <p:txBody>
          <a:bodyPr wrap="square" rtlCol="0" anchor="ctr">
            <a:spAutoFit/>
          </a:bodyPr>
          <a:lstStyle/>
          <a:p>
            <a:r>
              <a:rPr lang="en-US" sz="1200" dirty="0">
                <a:solidFill>
                  <a:srgbClr val="161D23"/>
                </a:solidFill>
              </a:rPr>
              <a:t>SR </a:t>
            </a:r>
            <a:r>
              <a:rPr lang="en-US" sz="1200" dirty="0" err="1">
                <a:solidFill>
                  <a:srgbClr val="161D23"/>
                </a:solidFill>
              </a:rPr>
              <a:t>University,Warangal</a:t>
            </a:r>
            <a:r>
              <a:rPr lang="en-US" sz="1200" dirty="0">
                <a:solidFill>
                  <a:srgbClr val="161D23"/>
                </a:solidFill>
              </a:rPr>
              <a:t>.</a:t>
            </a:r>
          </a:p>
        </p:txBody>
      </p:sp>
      <p:sp>
        <p:nvSpPr>
          <p:cNvPr id="16" name="TextBox 15">
            <a:extLst>
              <a:ext uri="{FF2B5EF4-FFF2-40B4-BE49-F238E27FC236}">
                <a16:creationId xmlns:a16="http://schemas.microsoft.com/office/drawing/2014/main" id="{1B3A60C8-4356-D37F-0DDF-A39B87F184C1}"/>
              </a:ext>
            </a:extLst>
          </p:cNvPr>
          <p:cNvSpPr txBox="1"/>
          <p:nvPr/>
        </p:nvSpPr>
        <p:spPr>
          <a:xfrm>
            <a:off x="393211" y="3866480"/>
            <a:ext cx="1338878" cy="276999"/>
          </a:xfrm>
          <a:prstGeom prst="rect">
            <a:avLst/>
          </a:prstGeom>
          <a:noFill/>
        </p:spPr>
        <p:txBody>
          <a:bodyPr wrap="square" rtlCol="0" anchor="ctr">
            <a:spAutoFit/>
          </a:bodyPr>
          <a:lstStyle/>
          <a:p>
            <a:r>
              <a:rPr lang="en-US" sz="1200" b="1" dirty="0">
                <a:solidFill>
                  <a:srgbClr val="161D23"/>
                </a:solidFill>
              </a:rPr>
              <a:t>Mobile No      :</a:t>
            </a:r>
          </a:p>
        </p:txBody>
      </p:sp>
      <p:sp>
        <p:nvSpPr>
          <p:cNvPr id="17" name="TextBox 16">
            <a:extLst>
              <a:ext uri="{FF2B5EF4-FFF2-40B4-BE49-F238E27FC236}">
                <a16:creationId xmlns:a16="http://schemas.microsoft.com/office/drawing/2014/main" id="{1B3A60C8-4356-D37F-0DDF-A39B87F184C1}"/>
              </a:ext>
            </a:extLst>
          </p:cNvPr>
          <p:cNvSpPr txBox="1"/>
          <p:nvPr/>
        </p:nvSpPr>
        <p:spPr>
          <a:xfrm>
            <a:off x="393211" y="4255462"/>
            <a:ext cx="1338878" cy="276999"/>
          </a:xfrm>
          <a:prstGeom prst="rect">
            <a:avLst/>
          </a:prstGeom>
          <a:noFill/>
        </p:spPr>
        <p:txBody>
          <a:bodyPr wrap="square" rtlCol="0" anchor="ctr">
            <a:spAutoFit/>
          </a:bodyPr>
          <a:lstStyle/>
          <a:p>
            <a:r>
              <a:rPr lang="en-US" sz="1200" b="1" dirty="0">
                <a:solidFill>
                  <a:srgbClr val="161D23"/>
                </a:solidFill>
              </a:rPr>
              <a:t>Mail ID           :</a:t>
            </a:r>
          </a:p>
        </p:txBody>
      </p:sp>
      <p:sp>
        <p:nvSpPr>
          <p:cNvPr id="29" name="TextBox 28">
            <a:extLst>
              <a:ext uri="{FF2B5EF4-FFF2-40B4-BE49-F238E27FC236}">
                <a16:creationId xmlns:a16="http://schemas.microsoft.com/office/drawing/2014/main" id="{D52A72D2-9BA5-CD7D-B4C1-CFD904CD627D}"/>
              </a:ext>
            </a:extLst>
          </p:cNvPr>
          <p:cNvSpPr txBox="1"/>
          <p:nvPr/>
        </p:nvSpPr>
        <p:spPr>
          <a:xfrm>
            <a:off x="1671243" y="3910363"/>
            <a:ext cx="2394277" cy="276999"/>
          </a:xfrm>
          <a:prstGeom prst="rect">
            <a:avLst/>
          </a:prstGeom>
          <a:noFill/>
        </p:spPr>
        <p:txBody>
          <a:bodyPr wrap="square" rtlCol="0" anchor="ctr">
            <a:spAutoFit/>
          </a:bodyPr>
          <a:lstStyle/>
          <a:p>
            <a:r>
              <a:rPr lang="en-US" sz="1200" dirty="0">
                <a:solidFill>
                  <a:srgbClr val="161D23"/>
                </a:solidFill>
              </a:rPr>
              <a:t>9398874956</a:t>
            </a:r>
          </a:p>
        </p:txBody>
      </p:sp>
      <p:sp>
        <p:nvSpPr>
          <p:cNvPr id="30" name="TextBox 29">
            <a:extLst>
              <a:ext uri="{FF2B5EF4-FFF2-40B4-BE49-F238E27FC236}">
                <a16:creationId xmlns:a16="http://schemas.microsoft.com/office/drawing/2014/main" id="{D52A72D2-9BA5-CD7D-B4C1-CFD904CD627D}"/>
              </a:ext>
            </a:extLst>
          </p:cNvPr>
          <p:cNvSpPr txBox="1"/>
          <p:nvPr/>
        </p:nvSpPr>
        <p:spPr>
          <a:xfrm>
            <a:off x="1671243" y="4231245"/>
            <a:ext cx="2394277" cy="276999"/>
          </a:xfrm>
          <a:prstGeom prst="rect">
            <a:avLst/>
          </a:prstGeom>
          <a:noFill/>
        </p:spPr>
        <p:txBody>
          <a:bodyPr wrap="square" rtlCol="0" anchor="ctr">
            <a:spAutoFit/>
          </a:bodyPr>
          <a:lstStyle/>
          <a:p>
            <a:r>
              <a:rPr lang="en-US" sz="1200" dirty="0">
                <a:solidFill>
                  <a:srgbClr val="161D23"/>
                </a:solidFill>
              </a:rPr>
              <a:t>2203a51l87@sru.edu.in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7FA9338F-AACC-33B6-0BE4-39F9AFBABE18}"/>
              </a:ext>
            </a:extLst>
          </p:cNvPr>
          <p:cNvSpPr/>
          <p:nvPr/>
        </p:nvSpPr>
        <p:spPr>
          <a:xfrm>
            <a:off x="4216400" y="1343908"/>
            <a:ext cx="4870506" cy="269594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id="{339859ED-FAE7-55A4-5D42-47B3C66DC6FE}"/>
              </a:ext>
            </a:extLst>
          </p:cNvPr>
          <p:cNvPicPr>
            <a:picLocks noChangeAspect="1"/>
          </p:cNvPicPr>
          <p:nvPr/>
        </p:nvPicPr>
        <p:blipFill rotWithShape="1">
          <a:blip r:embed="rId3"/>
          <a:srcRect l="2019" r="23133" b="14291"/>
          <a:stretch/>
        </p:blipFill>
        <p:spPr>
          <a:xfrm>
            <a:off x="4213132" y="1343908"/>
            <a:ext cx="4873718" cy="2681085"/>
          </a:xfrm>
          <a:prstGeom prst="rect">
            <a:avLst/>
          </a:prstGeom>
        </p:spPr>
      </p:pic>
      <p:sp>
        <p:nvSpPr>
          <p:cNvPr id="3" name="TextBox 2">
            <a:extLst>
              <a:ext uri="{FF2B5EF4-FFF2-40B4-BE49-F238E27FC236}">
                <a16:creationId xmlns:a16="http://schemas.microsoft.com/office/drawing/2014/main" id="{8C848EB9-39D6-ED8B-63BC-2455F83C882A}"/>
              </a:ext>
            </a:extLst>
          </p:cNvPr>
          <p:cNvSpPr txBox="1"/>
          <p:nvPr/>
        </p:nvSpPr>
        <p:spPr>
          <a:xfrm>
            <a:off x="143933" y="1118507"/>
            <a:ext cx="4069143" cy="3754874"/>
          </a:xfrm>
          <a:prstGeom prst="rect">
            <a:avLst/>
          </a:prstGeom>
          <a:noFill/>
        </p:spPr>
        <p:txBody>
          <a:bodyPr wrap="square" rtlCol="0">
            <a:spAutoFit/>
          </a:bodyPr>
          <a:lstStyle/>
          <a:p>
            <a:pPr marR="0" algn="l" rtl="0">
              <a:spcBef>
                <a:spcPts val="0"/>
              </a:spcBef>
              <a:spcAft>
                <a:spcPts val="0"/>
              </a:spcAft>
            </a:pPr>
            <a:r>
              <a:rPr lang="en-US" b="0" i="0" dirty="0">
                <a:solidFill>
                  <a:srgbClr val="0D0D0D"/>
                </a:solidFill>
                <a:effectLst/>
                <a:latin typeface="+mn-lt"/>
                <a:ea typeface="Arial" panose="020B0604020202020204" pitchFamily="34" charset="0"/>
                <a:cs typeface="Arial" panose="020B0604020202020204" pitchFamily="34" charset="0"/>
              </a:rPr>
              <a:t>The </a:t>
            </a:r>
            <a:r>
              <a:rPr lang="en-US" b="0" i="0" u="sng" dirty="0">
                <a:solidFill>
                  <a:srgbClr val="0D0D0D"/>
                </a:solidFill>
                <a:effectLst/>
                <a:latin typeface="+mn-lt"/>
                <a:ea typeface="Arial" panose="020B0604020202020204" pitchFamily="34" charset="0"/>
                <a:cs typeface="Arial" panose="020B0604020202020204" pitchFamily="34" charset="0"/>
              </a:rPr>
              <a:t>decomposition tree visual </a:t>
            </a:r>
            <a:r>
              <a:rPr lang="en-US" b="0" i="0" dirty="0">
                <a:solidFill>
                  <a:srgbClr val="0D0D0D"/>
                </a:solidFill>
                <a:effectLst/>
                <a:latin typeface="+mn-lt"/>
                <a:ea typeface="Arial" panose="020B0604020202020204" pitchFamily="34" charset="0"/>
                <a:cs typeface="Arial" panose="020B0604020202020204" pitchFamily="34" charset="0"/>
              </a:rPr>
              <a:t>provides a detailed breakdown of the count of people who </a:t>
            </a:r>
            <a:r>
              <a:rPr lang="en-US" b="1" i="0" dirty="0">
                <a:solidFill>
                  <a:srgbClr val="0D0D0D"/>
                </a:solidFill>
                <a:effectLst/>
                <a:latin typeface="+mn-lt"/>
                <a:ea typeface="Arial" panose="020B0604020202020204" pitchFamily="34" charset="0"/>
                <a:cs typeface="Arial" panose="020B0604020202020204" pitchFamily="34" charset="0"/>
              </a:rPr>
              <a:t>consume alcohol </a:t>
            </a:r>
            <a:r>
              <a:rPr lang="en-US" b="0" i="0" dirty="0">
                <a:solidFill>
                  <a:srgbClr val="0D0D0D"/>
                </a:solidFill>
                <a:effectLst/>
                <a:latin typeface="+mn-lt"/>
                <a:ea typeface="Arial" panose="020B0604020202020204" pitchFamily="34" charset="0"/>
                <a:cs typeface="Arial" panose="020B0604020202020204" pitchFamily="34" charset="0"/>
              </a:rPr>
              <a:t>and whether they are affected by diseases related to lungs, blood pressure (BP), and blood sugar, categorized by age group. This allows for an analysis of:</a:t>
            </a:r>
            <a:endParaRPr lang="en-IN" dirty="0">
              <a:effectLst/>
              <a:latin typeface="+mn-lt"/>
            </a:endParaRPr>
          </a:p>
          <a:p>
            <a:pPr marR="0" algn="l" rtl="0">
              <a:spcBef>
                <a:spcPts val="0"/>
              </a:spcBef>
              <a:spcAft>
                <a:spcPts val="0"/>
              </a:spcAft>
            </a:pPr>
            <a:r>
              <a:rPr lang="en-US" b="1" i="0" dirty="0">
                <a:solidFill>
                  <a:srgbClr val="0D0D0D"/>
                </a:solidFill>
                <a:effectLst/>
                <a:latin typeface="+mn-lt"/>
                <a:ea typeface="Arial" panose="020B0604020202020204" pitchFamily="34" charset="0"/>
                <a:cs typeface="Arial" panose="020B0604020202020204" pitchFamily="34" charset="0"/>
              </a:rPr>
              <a:t>Prevalence of Diseases</a:t>
            </a:r>
            <a:r>
              <a:rPr lang="en-US" b="0" i="0" dirty="0">
                <a:solidFill>
                  <a:srgbClr val="0D0D0D"/>
                </a:solidFill>
                <a:effectLst/>
                <a:latin typeface="+mn-lt"/>
                <a:ea typeface="Arial" panose="020B0604020202020204" pitchFamily="34" charset="0"/>
                <a:cs typeface="Arial" panose="020B0604020202020204" pitchFamily="34" charset="0"/>
              </a:rPr>
              <a:t>: How common certain diseases are among alcohol consumers.</a:t>
            </a:r>
            <a:endParaRPr lang="en-IN" dirty="0">
              <a:effectLst/>
              <a:latin typeface="+mn-lt"/>
            </a:endParaRPr>
          </a:p>
          <a:p>
            <a:pPr marR="0" algn="l" rtl="0">
              <a:spcBef>
                <a:spcPts val="0"/>
              </a:spcBef>
              <a:spcAft>
                <a:spcPts val="0"/>
              </a:spcAft>
            </a:pPr>
            <a:r>
              <a:rPr lang="en-US" b="1" i="0" dirty="0">
                <a:solidFill>
                  <a:srgbClr val="0D0D0D"/>
                </a:solidFill>
                <a:effectLst/>
                <a:latin typeface="+mn-lt"/>
                <a:ea typeface="Arial" panose="020B0604020202020204" pitchFamily="34" charset="0"/>
                <a:cs typeface="Arial" panose="020B0604020202020204" pitchFamily="34" charset="0"/>
              </a:rPr>
              <a:t>Disease Correlation</a:t>
            </a:r>
            <a:r>
              <a:rPr lang="en-US" b="0" i="0" dirty="0">
                <a:solidFill>
                  <a:srgbClr val="0D0D0D"/>
                </a:solidFill>
                <a:effectLst/>
                <a:latin typeface="+mn-lt"/>
                <a:ea typeface="Arial" panose="020B0604020202020204" pitchFamily="34" charset="0"/>
                <a:cs typeface="Arial" panose="020B0604020202020204" pitchFamily="34" charset="0"/>
              </a:rPr>
              <a:t>: Possible correlations between alcohol consumption and these health issues.</a:t>
            </a:r>
            <a:endParaRPr lang="en-IN" dirty="0">
              <a:effectLst/>
              <a:latin typeface="+mn-lt"/>
            </a:endParaRPr>
          </a:p>
          <a:p>
            <a:pPr marR="0" algn="l" rtl="0">
              <a:spcBef>
                <a:spcPts val="0"/>
              </a:spcBef>
              <a:spcAft>
                <a:spcPts val="0"/>
              </a:spcAft>
            </a:pPr>
            <a:r>
              <a:rPr lang="en-US" b="1" i="0" dirty="0">
                <a:solidFill>
                  <a:srgbClr val="0D0D0D"/>
                </a:solidFill>
                <a:effectLst/>
                <a:latin typeface="+mn-lt"/>
                <a:ea typeface="Arial" panose="020B0604020202020204" pitchFamily="34" charset="0"/>
                <a:cs typeface="Arial" panose="020B0604020202020204" pitchFamily="34" charset="0"/>
              </a:rPr>
              <a:t>Age-Related Health Patterns</a:t>
            </a:r>
            <a:r>
              <a:rPr lang="en-US" b="0" i="0" dirty="0">
                <a:solidFill>
                  <a:srgbClr val="0D0D0D"/>
                </a:solidFill>
                <a:effectLst/>
                <a:latin typeface="+mn-lt"/>
                <a:ea typeface="Arial" panose="020B0604020202020204" pitchFamily="34" charset="0"/>
                <a:cs typeface="Arial" panose="020B0604020202020204" pitchFamily="34" charset="0"/>
              </a:rPr>
              <a:t>: How age groups differ in terms of health risks associated with alcohol consumption.</a:t>
            </a:r>
            <a:endParaRPr lang="en-IN" dirty="0">
              <a:effectLst/>
              <a:latin typeface="+mn-lt"/>
            </a:endParaRPr>
          </a:p>
          <a:p>
            <a:pPr marR="0" algn="l" rtl="0">
              <a:spcBef>
                <a:spcPts val="0"/>
              </a:spcBef>
              <a:spcAft>
                <a:spcPts val="0"/>
              </a:spcAft>
            </a:pPr>
            <a:r>
              <a:rPr lang="en-US" b="0" i="0" dirty="0">
                <a:solidFill>
                  <a:srgbClr val="0D0D0D"/>
                </a:solidFill>
                <a:effectLst/>
                <a:latin typeface="+mn-lt"/>
                <a:ea typeface="Arial" panose="020B0604020202020204" pitchFamily="34" charset="0"/>
                <a:cs typeface="Arial" panose="020B0604020202020204" pitchFamily="34" charset="0"/>
              </a:rPr>
              <a:t>This data can be crucial for identifying risk factors and informing healthcare strategies</a:t>
            </a:r>
            <a:endParaRPr lang="en-IN" dirty="0">
              <a:effectLst/>
              <a:latin typeface="+mn-lt"/>
            </a:endParaRPr>
          </a:p>
          <a:p>
            <a:endParaRPr lang="en-IN" dirty="0">
              <a:latin typeface="+mn-lt"/>
            </a:endParaRPr>
          </a:p>
        </p:txBody>
      </p:sp>
    </p:spTree>
    <p:extLst>
      <p:ext uri="{BB962C8B-B14F-4D97-AF65-F5344CB8AC3E}">
        <p14:creationId xmlns:p14="http://schemas.microsoft.com/office/powerpoint/2010/main" val="3104766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pic>
        <p:nvPicPr>
          <p:cNvPr id="7" name="Picture 6">
            <a:extLst>
              <a:ext uri="{FF2B5EF4-FFF2-40B4-BE49-F238E27FC236}">
                <a16:creationId xmlns:a16="http://schemas.microsoft.com/office/drawing/2014/main" id="{14620EC8-5AFE-B1FE-0534-2F2E62C0195E}"/>
              </a:ext>
            </a:extLst>
          </p:cNvPr>
          <p:cNvPicPr>
            <a:picLocks noChangeAspect="1"/>
          </p:cNvPicPr>
          <p:nvPr/>
        </p:nvPicPr>
        <p:blipFill>
          <a:blip r:embed="rId3"/>
          <a:stretch>
            <a:fillRect/>
          </a:stretch>
        </p:blipFill>
        <p:spPr>
          <a:xfrm>
            <a:off x="0" y="2186297"/>
            <a:ext cx="9144000" cy="770905"/>
          </a:xfrm>
          <a:prstGeom prst="rect">
            <a:avLst/>
          </a:prstGeom>
        </p:spPr>
      </p:pic>
      <p:sp>
        <p:nvSpPr>
          <p:cNvPr id="8" name="TextBox 7">
            <a:extLst>
              <a:ext uri="{FF2B5EF4-FFF2-40B4-BE49-F238E27FC236}">
                <a16:creationId xmlns:a16="http://schemas.microsoft.com/office/drawing/2014/main" id="{E4FDE6B4-6A28-6003-B66F-7DD7C23B3A98}"/>
              </a:ext>
            </a:extLst>
          </p:cNvPr>
          <p:cNvSpPr txBox="1"/>
          <p:nvPr/>
        </p:nvSpPr>
        <p:spPr>
          <a:xfrm>
            <a:off x="220133" y="1281620"/>
            <a:ext cx="2277534" cy="307777"/>
          </a:xfrm>
          <a:prstGeom prst="rect">
            <a:avLst/>
          </a:prstGeom>
          <a:noFill/>
        </p:spPr>
        <p:txBody>
          <a:bodyPr wrap="square" rtlCol="0">
            <a:spAutoFit/>
          </a:bodyPr>
          <a:lstStyle/>
          <a:p>
            <a:r>
              <a:rPr lang="en-US" dirty="0">
                <a:latin typeface="+mn-lt"/>
              </a:rPr>
              <a:t>Card Visual</a:t>
            </a:r>
            <a:endParaRPr lang="en-IN" dirty="0">
              <a:latin typeface="+mn-lt"/>
            </a:endParaRPr>
          </a:p>
        </p:txBody>
      </p:sp>
    </p:spTree>
    <p:extLst>
      <p:ext uri="{BB962C8B-B14F-4D97-AF65-F5344CB8AC3E}">
        <p14:creationId xmlns:p14="http://schemas.microsoft.com/office/powerpoint/2010/main" val="71146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7FA9338F-AACC-33B6-0BE4-39F9AFBABE18}"/>
              </a:ext>
            </a:extLst>
          </p:cNvPr>
          <p:cNvSpPr/>
          <p:nvPr/>
        </p:nvSpPr>
        <p:spPr>
          <a:xfrm>
            <a:off x="4216400" y="1343908"/>
            <a:ext cx="4870506" cy="269594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id="{339859ED-FAE7-55A4-5D42-47B3C66DC6FE}"/>
              </a:ext>
            </a:extLst>
          </p:cNvPr>
          <p:cNvPicPr>
            <a:picLocks noChangeAspect="1"/>
          </p:cNvPicPr>
          <p:nvPr/>
        </p:nvPicPr>
        <p:blipFill>
          <a:blip r:embed="rId3"/>
          <a:srcRect l="2400" r="2400"/>
          <a:stretch/>
        </p:blipFill>
        <p:spPr>
          <a:xfrm>
            <a:off x="4213132" y="1343908"/>
            <a:ext cx="4873718" cy="2681085"/>
          </a:xfrm>
          <a:prstGeom prst="rect">
            <a:avLst/>
          </a:prstGeom>
        </p:spPr>
      </p:pic>
      <p:sp>
        <p:nvSpPr>
          <p:cNvPr id="3" name="TextBox 2">
            <a:extLst>
              <a:ext uri="{FF2B5EF4-FFF2-40B4-BE49-F238E27FC236}">
                <a16:creationId xmlns:a16="http://schemas.microsoft.com/office/drawing/2014/main" id="{8C848EB9-39D6-ED8B-63BC-2455F83C882A}"/>
              </a:ext>
            </a:extLst>
          </p:cNvPr>
          <p:cNvSpPr txBox="1"/>
          <p:nvPr/>
        </p:nvSpPr>
        <p:spPr>
          <a:xfrm>
            <a:off x="143933" y="1118507"/>
            <a:ext cx="4069143" cy="3539430"/>
          </a:xfrm>
          <a:prstGeom prst="rect">
            <a:avLst/>
          </a:prstGeom>
          <a:noFill/>
        </p:spPr>
        <p:txBody>
          <a:bodyPr wrap="square" rtlCol="0">
            <a:spAutoFit/>
          </a:bodyPr>
          <a:lstStyle/>
          <a:p>
            <a:pPr marR="0" algn="l" rtl="0">
              <a:spcBef>
                <a:spcPts val="0"/>
              </a:spcBef>
              <a:spcAft>
                <a:spcPts val="0"/>
              </a:spcAft>
            </a:pPr>
            <a:r>
              <a:rPr lang="en-US" b="0" i="0" dirty="0">
                <a:solidFill>
                  <a:srgbClr val="0D0D0D"/>
                </a:solidFill>
                <a:effectLst/>
                <a:latin typeface="+mn-lt"/>
                <a:ea typeface="Arial" panose="020B0604020202020204" pitchFamily="34" charset="0"/>
                <a:cs typeface="Arial" panose="020B0604020202020204" pitchFamily="34" charset="0"/>
              </a:rPr>
              <a:t>The </a:t>
            </a:r>
            <a:r>
              <a:rPr lang="en-US" b="0" i="0" u="sng" dirty="0">
                <a:solidFill>
                  <a:srgbClr val="0D0D0D"/>
                </a:solidFill>
                <a:effectLst/>
                <a:latin typeface="+mn-lt"/>
                <a:ea typeface="Arial" panose="020B0604020202020204" pitchFamily="34" charset="0"/>
                <a:cs typeface="Arial" panose="020B0604020202020204" pitchFamily="34" charset="0"/>
              </a:rPr>
              <a:t>decomposition tree visual </a:t>
            </a:r>
            <a:r>
              <a:rPr lang="en-US" b="0" i="0" dirty="0">
                <a:solidFill>
                  <a:srgbClr val="0D0D0D"/>
                </a:solidFill>
                <a:effectLst/>
                <a:latin typeface="+mn-lt"/>
                <a:ea typeface="Arial" panose="020B0604020202020204" pitchFamily="34" charset="0"/>
                <a:cs typeface="Arial" panose="020B0604020202020204" pitchFamily="34" charset="0"/>
              </a:rPr>
              <a:t>provides a detailed breakdown of the count of people who </a:t>
            </a:r>
            <a:r>
              <a:rPr lang="en-US" b="1" i="0" dirty="0">
                <a:solidFill>
                  <a:srgbClr val="0D0D0D"/>
                </a:solidFill>
                <a:effectLst/>
                <a:latin typeface="+mn-lt"/>
                <a:ea typeface="Arial" panose="020B0604020202020204" pitchFamily="34" charset="0"/>
                <a:cs typeface="Arial" panose="020B0604020202020204" pitchFamily="34" charset="0"/>
              </a:rPr>
              <a:t>smoking</a:t>
            </a:r>
            <a:r>
              <a:rPr lang="en-US" b="0" i="0" dirty="0">
                <a:solidFill>
                  <a:srgbClr val="0D0D0D"/>
                </a:solidFill>
                <a:effectLst/>
                <a:latin typeface="+mn-lt"/>
                <a:ea typeface="Arial" panose="020B0604020202020204" pitchFamily="34" charset="0"/>
                <a:cs typeface="Arial" panose="020B0604020202020204" pitchFamily="34" charset="0"/>
              </a:rPr>
              <a:t> and whether they are affected by diseases related to lungs, blood pressure (BP), and CKD, categorized by age group. This allows for an analysis of:</a:t>
            </a:r>
            <a:endParaRPr lang="en-IN" dirty="0">
              <a:effectLst/>
              <a:latin typeface="+mn-lt"/>
            </a:endParaRPr>
          </a:p>
          <a:p>
            <a:pPr marR="0" algn="l" rtl="0">
              <a:spcBef>
                <a:spcPts val="0"/>
              </a:spcBef>
              <a:spcAft>
                <a:spcPts val="0"/>
              </a:spcAft>
            </a:pPr>
            <a:r>
              <a:rPr lang="en-US" b="1" i="0" dirty="0">
                <a:solidFill>
                  <a:srgbClr val="0D0D0D"/>
                </a:solidFill>
                <a:effectLst/>
                <a:latin typeface="+mn-lt"/>
                <a:ea typeface="Arial" panose="020B0604020202020204" pitchFamily="34" charset="0"/>
                <a:cs typeface="Arial" panose="020B0604020202020204" pitchFamily="34" charset="0"/>
              </a:rPr>
              <a:t>Prevalence of Diseases</a:t>
            </a:r>
            <a:r>
              <a:rPr lang="en-US" b="0" i="0" dirty="0">
                <a:solidFill>
                  <a:srgbClr val="0D0D0D"/>
                </a:solidFill>
                <a:effectLst/>
                <a:latin typeface="+mn-lt"/>
                <a:ea typeface="Arial" panose="020B0604020202020204" pitchFamily="34" charset="0"/>
                <a:cs typeface="Arial" panose="020B0604020202020204" pitchFamily="34" charset="0"/>
              </a:rPr>
              <a:t>: How common certain diseases are among alcohol consumers.</a:t>
            </a:r>
            <a:endParaRPr lang="en-IN" dirty="0">
              <a:effectLst/>
              <a:latin typeface="+mn-lt"/>
            </a:endParaRPr>
          </a:p>
          <a:p>
            <a:pPr marR="0" algn="l" rtl="0">
              <a:spcBef>
                <a:spcPts val="0"/>
              </a:spcBef>
              <a:spcAft>
                <a:spcPts val="0"/>
              </a:spcAft>
            </a:pPr>
            <a:r>
              <a:rPr lang="en-US" b="1" i="0" dirty="0">
                <a:solidFill>
                  <a:srgbClr val="0D0D0D"/>
                </a:solidFill>
                <a:effectLst/>
                <a:latin typeface="+mn-lt"/>
                <a:ea typeface="Arial" panose="020B0604020202020204" pitchFamily="34" charset="0"/>
                <a:cs typeface="Arial" panose="020B0604020202020204" pitchFamily="34" charset="0"/>
              </a:rPr>
              <a:t>Disease Correlation</a:t>
            </a:r>
            <a:r>
              <a:rPr lang="en-US" b="0" i="0" dirty="0">
                <a:solidFill>
                  <a:srgbClr val="0D0D0D"/>
                </a:solidFill>
                <a:effectLst/>
                <a:latin typeface="+mn-lt"/>
                <a:ea typeface="Arial" panose="020B0604020202020204" pitchFamily="34" charset="0"/>
                <a:cs typeface="Arial" panose="020B0604020202020204" pitchFamily="34" charset="0"/>
              </a:rPr>
              <a:t>: Possible correlations between smoking and these health issues.</a:t>
            </a:r>
            <a:endParaRPr lang="en-IN" dirty="0">
              <a:effectLst/>
              <a:latin typeface="+mn-lt"/>
            </a:endParaRPr>
          </a:p>
          <a:p>
            <a:pPr marR="0" algn="l" rtl="0">
              <a:spcBef>
                <a:spcPts val="0"/>
              </a:spcBef>
              <a:spcAft>
                <a:spcPts val="0"/>
              </a:spcAft>
            </a:pPr>
            <a:r>
              <a:rPr lang="en-US" b="1" i="0" dirty="0">
                <a:solidFill>
                  <a:srgbClr val="0D0D0D"/>
                </a:solidFill>
                <a:effectLst/>
                <a:latin typeface="+mn-lt"/>
                <a:ea typeface="Arial" panose="020B0604020202020204" pitchFamily="34" charset="0"/>
                <a:cs typeface="Arial" panose="020B0604020202020204" pitchFamily="34" charset="0"/>
              </a:rPr>
              <a:t>Age-Related Health Patterns</a:t>
            </a:r>
            <a:r>
              <a:rPr lang="en-US" b="0" i="0" dirty="0">
                <a:solidFill>
                  <a:srgbClr val="0D0D0D"/>
                </a:solidFill>
                <a:effectLst/>
                <a:latin typeface="+mn-lt"/>
                <a:ea typeface="Arial" panose="020B0604020202020204" pitchFamily="34" charset="0"/>
                <a:cs typeface="Arial" panose="020B0604020202020204" pitchFamily="34" charset="0"/>
              </a:rPr>
              <a:t>: How age groups differ in terms of health risks associated with smoking.</a:t>
            </a:r>
            <a:endParaRPr lang="en-IN" dirty="0">
              <a:effectLst/>
              <a:latin typeface="+mn-lt"/>
            </a:endParaRPr>
          </a:p>
          <a:p>
            <a:pPr marR="0" algn="l" rtl="0">
              <a:spcBef>
                <a:spcPts val="0"/>
              </a:spcBef>
              <a:spcAft>
                <a:spcPts val="0"/>
              </a:spcAft>
            </a:pPr>
            <a:r>
              <a:rPr lang="en-US" b="0" i="0" dirty="0">
                <a:solidFill>
                  <a:srgbClr val="0D0D0D"/>
                </a:solidFill>
                <a:effectLst/>
                <a:latin typeface="+mn-lt"/>
                <a:ea typeface="Arial" panose="020B0604020202020204" pitchFamily="34" charset="0"/>
                <a:cs typeface="Arial" panose="020B0604020202020204" pitchFamily="34" charset="0"/>
              </a:rPr>
              <a:t>This data can be crucial for identifying risk factors and informing healthcare strategies</a:t>
            </a:r>
            <a:endParaRPr lang="en-IN" dirty="0">
              <a:effectLst/>
              <a:latin typeface="+mn-lt"/>
            </a:endParaRPr>
          </a:p>
          <a:p>
            <a:endParaRPr lang="en-IN" dirty="0">
              <a:latin typeface="+mn-lt"/>
            </a:endParaRPr>
          </a:p>
        </p:txBody>
      </p:sp>
    </p:spTree>
    <p:extLst>
      <p:ext uri="{BB962C8B-B14F-4D97-AF65-F5344CB8AC3E}">
        <p14:creationId xmlns:p14="http://schemas.microsoft.com/office/powerpoint/2010/main" val="1886207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7FA9338F-AACC-33B6-0BE4-39F9AFBABE18}"/>
              </a:ext>
            </a:extLst>
          </p:cNvPr>
          <p:cNvSpPr/>
          <p:nvPr/>
        </p:nvSpPr>
        <p:spPr>
          <a:xfrm>
            <a:off x="4216400" y="1343908"/>
            <a:ext cx="4870506" cy="269594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id="{339859ED-FAE7-55A4-5D42-47B3C66DC6FE}"/>
              </a:ext>
            </a:extLst>
          </p:cNvPr>
          <p:cNvPicPr>
            <a:picLocks noChangeAspect="1"/>
          </p:cNvPicPr>
          <p:nvPr/>
        </p:nvPicPr>
        <p:blipFill rotWithShape="1">
          <a:blip r:embed="rId3"/>
          <a:srcRect t="1997" b="1997"/>
          <a:stretch/>
        </p:blipFill>
        <p:spPr>
          <a:xfrm>
            <a:off x="4213132" y="1343908"/>
            <a:ext cx="4873718" cy="2681085"/>
          </a:xfrm>
          <a:prstGeom prst="rect">
            <a:avLst/>
          </a:prstGeom>
        </p:spPr>
      </p:pic>
      <p:sp>
        <p:nvSpPr>
          <p:cNvPr id="3" name="TextBox 2">
            <a:extLst>
              <a:ext uri="{FF2B5EF4-FFF2-40B4-BE49-F238E27FC236}">
                <a16:creationId xmlns:a16="http://schemas.microsoft.com/office/drawing/2014/main" id="{8C848EB9-39D6-ED8B-63BC-2455F83C882A}"/>
              </a:ext>
            </a:extLst>
          </p:cNvPr>
          <p:cNvSpPr txBox="1"/>
          <p:nvPr/>
        </p:nvSpPr>
        <p:spPr>
          <a:xfrm>
            <a:off x="57094" y="1343908"/>
            <a:ext cx="4069143" cy="3284041"/>
          </a:xfrm>
          <a:prstGeom prst="rect">
            <a:avLst/>
          </a:prstGeom>
          <a:noFill/>
        </p:spPr>
        <p:txBody>
          <a:bodyPr wrap="square" rtlCol="0">
            <a:spAutoFit/>
          </a:bodyPr>
          <a:lstStyle/>
          <a:p>
            <a:pPr marR="0" algn="l" rtl="0">
              <a:lnSpc>
                <a:spcPct val="150000"/>
              </a:lnSpc>
              <a:spcBef>
                <a:spcPts val="0"/>
              </a:spcBef>
              <a:spcAft>
                <a:spcPts val="0"/>
              </a:spcAft>
            </a:pPr>
            <a:r>
              <a:rPr lang="en-US" b="0" i="0" dirty="0">
                <a:solidFill>
                  <a:srgbClr val="0D0D0D"/>
                </a:solidFill>
                <a:effectLst/>
                <a:latin typeface="+mn-lt"/>
                <a:ea typeface="Arial" panose="020B0604020202020204" pitchFamily="34" charset="0"/>
                <a:cs typeface="Arial" panose="020B0604020202020204" pitchFamily="34" charset="0"/>
              </a:rPr>
              <a:t>The “</a:t>
            </a:r>
            <a:r>
              <a:rPr lang="en-US" b="1" i="0" dirty="0">
                <a:solidFill>
                  <a:srgbClr val="0D0D0D"/>
                </a:solidFill>
                <a:effectLst/>
                <a:latin typeface="+mn-lt"/>
                <a:ea typeface="Arial" panose="020B0604020202020204" pitchFamily="34" charset="0"/>
                <a:cs typeface="Arial" panose="020B0604020202020204" pitchFamily="34" charset="0"/>
              </a:rPr>
              <a:t>Total Patients by age distribution”</a:t>
            </a:r>
            <a:r>
              <a:rPr lang="en-US" b="0" i="0" dirty="0">
                <a:solidFill>
                  <a:srgbClr val="0D0D0D"/>
                </a:solidFill>
                <a:effectLst/>
                <a:latin typeface="+mn-lt"/>
                <a:ea typeface="Arial" panose="020B0604020202020204" pitchFamily="34" charset="0"/>
                <a:cs typeface="Arial" panose="020B0604020202020204" pitchFamily="34" charset="0"/>
              </a:rPr>
              <a:t> </a:t>
            </a:r>
            <a:r>
              <a:rPr lang="en-US" i="0" u="sng" dirty="0">
                <a:solidFill>
                  <a:srgbClr val="0D0D0D"/>
                </a:solidFill>
                <a:effectLst/>
                <a:latin typeface="+mn-lt"/>
                <a:ea typeface="Arial" panose="020B0604020202020204" pitchFamily="34" charset="0"/>
                <a:cs typeface="Arial" panose="020B0604020202020204" pitchFamily="34" charset="0"/>
              </a:rPr>
              <a:t>stacked bar chart </a:t>
            </a:r>
            <a:r>
              <a:rPr lang="en-US" b="0" i="0" dirty="0">
                <a:solidFill>
                  <a:srgbClr val="0D0D0D"/>
                </a:solidFill>
                <a:effectLst/>
                <a:latin typeface="+mn-lt"/>
                <a:ea typeface="Arial" panose="020B0604020202020204" pitchFamily="34" charset="0"/>
                <a:cs typeface="Arial" panose="020B0604020202020204" pitchFamily="34" charset="0"/>
              </a:rPr>
              <a:t>indicates:</a:t>
            </a:r>
          </a:p>
          <a:p>
            <a:pPr marL="285750" marR="0" indent="-285750" algn="l" rtl="0">
              <a:lnSpc>
                <a:spcPct val="150000"/>
              </a:lnSpc>
              <a:spcBef>
                <a:spcPts val="0"/>
              </a:spcBef>
              <a:spcAft>
                <a:spcPts val="0"/>
              </a:spcAft>
              <a:buFont typeface="Arial" panose="020B0604020202020204" pitchFamily="34" charset="0"/>
              <a:buChar char="•"/>
            </a:pPr>
            <a:r>
              <a:rPr lang="en-US" b="0" i="0" dirty="0">
                <a:solidFill>
                  <a:srgbClr val="0D0D0D"/>
                </a:solidFill>
                <a:effectLst/>
                <a:latin typeface="+mn-lt"/>
                <a:ea typeface="Arial" panose="020B0604020202020204" pitchFamily="34" charset="0"/>
                <a:cs typeface="Arial" panose="020B0604020202020204" pitchFamily="34" charset="0"/>
              </a:rPr>
              <a:t>High number of older patients. </a:t>
            </a:r>
          </a:p>
          <a:p>
            <a:pPr marL="285750" marR="0" indent="-285750" algn="l" rtl="0">
              <a:lnSpc>
                <a:spcPct val="150000"/>
              </a:lnSpc>
              <a:spcBef>
                <a:spcPts val="0"/>
              </a:spcBef>
              <a:spcAft>
                <a:spcPts val="0"/>
              </a:spcAft>
              <a:buFont typeface="Arial" panose="020B0604020202020204" pitchFamily="34" charset="0"/>
              <a:buChar char="•"/>
            </a:pPr>
            <a:r>
              <a:rPr lang="en-US" b="0" i="0" dirty="0">
                <a:solidFill>
                  <a:srgbClr val="0D0D0D"/>
                </a:solidFill>
                <a:effectLst/>
                <a:latin typeface="+mn-lt"/>
                <a:ea typeface="Arial" panose="020B0604020202020204" pitchFamily="34" charset="0"/>
                <a:cs typeface="Arial" panose="020B0604020202020204" pitchFamily="34" charset="0"/>
              </a:rPr>
              <a:t>Middle-aged and over-aged groups also significant. </a:t>
            </a:r>
          </a:p>
          <a:p>
            <a:pPr marL="285750" marR="0" indent="-285750" algn="l" rtl="0">
              <a:lnSpc>
                <a:spcPct val="150000"/>
              </a:lnSpc>
              <a:spcBef>
                <a:spcPts val="0"/>
              </a:spcBef>
              <a:spcAft>
                <a:spcPts val="0"/>
              </a:spcAft>
              <a:buFont typeface="Arial" panose="020B0604020202020204" pitchFamily="34" charset="0"/>
              <a:buChar char="•"/>
            </a:pPr>
            <a:r>
              <a:rPr lang="en-US" b="0" i="0" dirty="0">
                <a:solidFill>
                  <a:srgbClr val="0D0D0D"/>
                </a:solidFill>
                <a:effectLst/>
                <a:latin typeface="+mn-lt"/>
                <a:ea typeface="Arial" panose="020B0604020202020204" pitchFamily="34" charset="0"/>
                <a:cs typeface="Arial" panose="020B0604020202020204" pitchFamily="34" charset="0"/>
              </a:rPr>
              <a:t>Young and very old age groups have fewer patients. </a:t>
            </a:r>
          </a:p>
          <a:p>
            <a:pPr marL="285750" marR="0" indent="-285750" algn="l" rtl="0">
              <a:lnSpc>
                <a:spcPct val="150000"/>
              </a:lnSpc>
              <a:spcBef>
                <a:spcPts val="0"/>
              </a:spcBef>
              <a:spcAft>
                <a:spcPts val="0"/>
              </a:spcAft>
              <a:buFont typeface="Arial" panose="020B0604020202020204" pitchFamily="34" charset="0"/>
              <a:buChar char="•"/>
            </a:pPr>
            <a:r>
              <a:rPr lang="en-US" b="0" i="0" dirty="0">
                <a:solidFill>
                  <a:srgbClr val="0D0D0D"/>
                </a:solidFill>
                <a:effectLst/>
                <a:latin typeface="+mn-lt"/>
                <a:ea typeface="Arial" panose="020B0604020202020204" pitchFamily="34" charset="0"/>
                <a:cs typeface="Arial" panose="020B0604020202020204" pitchFamily="34" charset="0"/>
              </a:rPr>
              <a:t>Implications for healthcare resource planning and preventive care. </a:t>
            </a:r>
          </a:p>
          <a:p>
            <a:pPr marR="0" algn="l" rtl="0">
              <a:lnSpc>
                <a:spcPct val="150000"/>
              </a:lnSpc>
              <a:spcBef>
                <a:spcPts val="0"/>
              </a:spcBef>
              <a:spcAft>
                <a:spcPts val="0"/>
              </a:spcAft>
            </a:pPr>
            <a:endParaRPr lang="en-US" b="0" i="0" dirty="0">
              <a:solidFill>
                <a:srgbClr val="0D0D0D"/>
              </a:solidFill>
              <a:effectLst/>
              <a:latin typeface="+mn-lt"/>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3864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7FA9338F-AACC-33B6-0BE4-39F9AFBABE18}"/>
              </a:ext>
            </a:extLst>
          </p:cNvPr>
          <p:cNvSpPr/>
          <p:nvPr/>
        </p:nvSpPr>
        <p:spPr>
          <a:xfrm>
            <a:off x="4216400" y="1343908"/>
            <a:ext cx="4870506" cy="269594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id="{339859ED-FAE7-55A4-5D42-47B3C66DC6FE}"/>
              </a:ext>
            </a:extLst>
          </p:cNvPr>
          <p:cNvPicPr>
            <a:picLocks noChangeAspect="1"/>
          </p:cNvPicPr>
          <p:nvPr/>
        </p:nvPicPr>
        <p:blipFill rotWithShape="1">
          <a:blip r:embed="rId3"/>
          <a:srcRect t="4834" b="4834"/>
          <a:stretch/>
        </p:blipFill>
        <p:spPr>
          <a:xfrm>
            <a:off x="4213132" y="1343908"/>
            <a:ext cx="4873718" cy="2681085"/>
          </a:xfrm>
          <a:prstGeom prst="rect">
            <a:avLst/>
          </a:prstGeom>
        </p:spPr>
      </p:pic>
      <p:sp>
        <p:nvSpPr>
          <p:cNvPr id="3" name="TextBox 2">
            <a:extLst>
              <a:ext uri="{FF2B5EF4-FFF2-40B4-BE49-F238E27FC236}">
                <a16:creationId xmlns:a16="http://schemas.microsoft.com/office/drawing/2014/main" id="{8C848EB9-39D6-ED8B-63BC-2455F83C882A}"/>
              </a:ext>
            </a:extLst>
          </p:cNvPr>
          <p:cNvSpPr txBox="1"/>
          <p:nvPr/>
        </p:nvSpPr>
        <p:spPr>
          <a:xfrm>
            <a:off x="58784" y="1223911"/>
            <a:ext cx="4155982" cy="3108543"/>
          </a:xfrm>
          <a:prstGeom prst="rect">
            <a:avLst/>
          </a:prstGeom>
          <a:noFill/>
        </p:spPr>
        <p:txBody>
          <a:bodyPr wrap="square" rtlCol="0">
            <a:spAutoFit/>
          </a:bodyPr>
          <a:lstStyle/>
          <a:p>
            <a:pPr algn="l"/>
            <a:r>
              <a:rPr lang="en-US" b="0" i="0" dirty="0">
                <a:solidFill>
                  <a:schemeClr val="tx1">
                    <a:lumMod val="95000"/>
                    <a:lumOff val="5000"/>
                  </a:schemeClr>
                </a:solidFill>
                <a:effectLst/>
                <a:latin typeface="SegoeUIVariable"/>
              </a:rPr>
              <a:t>The </a:t>
            </a:r>
            <a:r>
              <a:rPr lang="en-US" i="0" u="sng" dirty="0">
                <a:solidFill>
                  <a:schemeClr val="tx1">
                    <a:lumMod val="95000"/>
                    <a:lumOff val="5000"/>
                  </a:schemeClr>
                </a:solidFill>
                <a:effectLst/>
                <a:latin typeface="SegoeUIVariable"/>
              </a:rPr>
              <a:t>clustered bar chart</a:t>
            </a:r>
            <a:r>
              <a:rPr lang="en-US" b="0" i="0" dirty="0">
                <a:solidFill>
                  <a:schemeClr val="tx1">
                    <a:lumMod val="95000"/>
                    <a:lumOff val="5000"/>
                  </a:schemeClr>
                </a:solidFill>
                <a:effectLst/>
                <a:latin typeface="SegoeUIVariable"/>
              </a:rPr>
              <a:t>, if related to </a:t>
            </a:r>
          </a:p>
          <a:p>
            <a:pPr algn="l"/>
            <a:r>
              <a:rPr lang="en-US" b="1" i="0" dirty="0">
                <a:solidFill>
                  <a:schemeClr val="tx1">
                    <a:lumMod val="95000"/>
                    <a:lumOff val="5000"/>
                  </a:schemeClr>
                </a:solidFill>
                <a:effectLst/>
                <a:latin typeface="SegoeUIVariable"/>
              </a:rPr>
              <a:t>“sugar disease</a:t>
            </a:r>
            <a:r>
              <a:rPr lang="en-US" b="0" i="0" dirty="0">
                <a:solidFill>
                  <a:schemeClr val="tx1">
                    <a:lumMod val="95000"/>
                    <a:lumOff val="5000"/>
                  </a:schemeClr>
                </a:solidFill>
                <a:effectLst/>
                <a:latin typeface="SegoeUIVariable"/>
              </a:rPr>
              <a:t>” which is commonly diabetes, could provide insights such as:</a:t>
            </a:r>
          </a:p>
          <a:p>
            <a:pPr algn="l">
              <a:buFont typeface="Arial" panose="020B0604020202020204" pitchFamily="34" charset="0"/>
              <a:buChar char="•"/>
            </a:pPr>
            <a:r>
              <a:rPr lang="en-US" b="1" i="0" dirty="0">
                <a:solidFill>
                  <a:schemeClr val="tx1">
                    <a:lumMod val="95000"/>
                    <a:lumOff val="5000"/>
                  </a:schemeClr>
                </a:solidFill>
                <a:effectLst/>
                <a:latin typeface="SegoeUIVariable"/>
              </a:rPr>
              <a:t> Gender Disparity</a:t>
            </a:r>
            <a:r>
              <a:rPr lang="en-US" b="0" i="0" dirty="0">
                <a:solidFill>
                  <a:schemeClr val="tx1">
                    <a:lumMod val="95000"/>
                    <a:lumOff val="5000"/>
                  </a:schemeClr>
                </a:solidFill>
                <a:effectLst/>
                <a:latin typeface="SegoeUIVariable"/>
              </a:rPr>
              <a:t>: It may indicate a gender disparity in diabetes prevalence or management.</a:t>
            </a:r>
          </a:p>
          <a:p>
            <a:pPr algn="l">
              <a:buFont typeface="Arial" panose="020B0604020202020204" pitchFamily="34" charset="0"/>
              <a:buChar char="•"/>
            </a:pPr>
            <a:r>
              <a:rPr lang="en-US" b="1" i="0" dirty="0">
                <a:solidFill>
                  <a:schemeClr val="tx1">
                    <a:lumMod val="95000"/>
                    <a:lumOff val="5000"/>
                  </a:schemeClr>
                </a:solidFill>
                <a:effectLst/>
                <a:latin typeface="SegoeUIVariable"/>
              </a:rPr>
              <a:t> Healthcare Focus</a:t>
            </a:r>
            <a:r>
              <a:rPr lang="en-US" b="0" i="0" dirty="0">
                <a:solidFill>
                  <a:schemeClr val="tx1">
                    <a:lumMod val="95000"/>
                    <a:lumOff val="5000"/>
                  </a:schemeClr>
                </a:solidFill>
                <a:effectLst/>
                <a:latin typeface="SegoeUIVariable"/>
              </a:rPr>
              <a:t>: The data could inform healthcare providers to focus on the gender with a higher rate of diabetes for interventions.</a:t>
            </a:r>
          </a:p>
          <a:p>
            <a:pPr algn="l"/>
            <a:r>
              <a:rPr lang="en-US" b="0" i="0" dirty="0">
                <a:solidFill>
                  <a:schemeClr val="tx1">
                    <a:lumMod val="95000"/>
                    <a:lumOff val="5000"/>
                  </a:schemeClr>
                </a:solidFill>
                <a:effectLst/>
                <a:latin typeface="SegoeUIVariable"/>
              </a:rPr>
              <a:t>           Understanding which gender has a lower rate of diabetes could guide preventive measures and lifestyle modifications.</a:t>
            </a:r>
          </a:p>
          <a:p>
            <a:pPr algn="l"/>
            <a:r>
              <a:rPr lang="en-US" b="0" i="0" dirty="0">
                <a:solidFill>
                  <a:schemeClr val="tx1">
                    <a:lumMod val="95000"/>
                    <a:lumOff val="5000"/>
                  </a:schemeClr>
                </a:solidFill>
                <a:effectLst/>
                <a:latin typeface="SegoeUIVariable"/>
              </a:rPr>
              <a:t>This analysis can help in addressing diabetes more effectively within the population represented in the chart.</a:t>
            </a:r>
          </a:p>
        </p:txBody>
      </p:sp>
    </p:spTree>
    <p:extLst>
      <p:ext uri="{BB962C8B-B14F-4D97-AF65-F5344CB8AC3E}">
        <p14:creationId xmlns:p14="http://schemas.microsoft.com/office/powerpoint/2010/main" val="1856435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7FA9338F-AACC-33B6-0BE4-39F9AFBABE18}"/>
              </a:ext>
            </a:extLst>
          </p:cNvPr>
          <p:cNvSpPr/>
          <p:nvPr/>
        </p:nvSpPr>
        <p:spPr>
          <a:xfrm>
            <a:off x="4216400" y="1343908"/>
            <a:ext cx="4870506" cy="269594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id="{339859ED-FAE7-55A4-5D42-47B3C66DC6FE}"/>
              </a:ext>
            </a:extLst>
          </p:cNvPr>
          <p:cNvPicPr>
            <a:picLocks noChangeAspect="1"/>
          </p:cNvPicPr>
          <p:nvPr/>
        </p:nvPicPr>
        <p:blipFill>
          <a:blip r:embed="rId3"/>
          <a:srcRect t="473" b="473"/>
          <a:stretch/>
        </p:blipFill>
        <p:spPr>
          <a:xfrm>
            <a:off x="4213132" y="1343908"/>
            <a:ext cx="4873718" cy="2681085"/>
          </a:xfrm>
          <a:prstGeom prst="rect">
            <a:avLst/>
          </a:prstGeom>
        </p:spPr>
      </p:pic>
      <p:sp>
        <p:nvSpPr>
          <p:cNvPr id="3" name="TextBox 2">
            <a:extLst>
              <a:ext uri="{FF2B5EF4-FFF2-40B4-BE49-F238E27FC236}">
                <a16:creationId xmlns:a16="http://schemas.microsoft.com/office/drawing/2014/main" id="{8C848EB9-39D6-ED8B-63BC-2455F83C882A}"/>
              </a:ext>
            </a:extLst>
          </p:cNvPr>
          <p:cNvSpPr txBox="1"/>
          <p:nvPr/>
        </p:nvSpPr>
        <p:spPr>
          <a:xfrm>
            <a:off x="58784" y="1173111"/>
            <a:ext cx="4155982" cy="3539430"/>
          </a:xfrm>
          <a:prstGeom prst="rect">
            <a:avLst/>
          </a:prstGeom>
          <a:noFill/>
        </p:spPr>
        <p:txBody>
          <a:bodyPr wrap="square" rtlCol="0">
            <a:spAutoFit/>
          </a:bodyPr>
          <a:lstStyle/>
          <a:p>
            <a:pPr algn="l"/>
            <a:r>
              <a:rPr lang="en-US" b="0" i="0" dirty="0">
                <a:solidFill>
                  <a:schemeClr val="tx1">
                    <a:lumMod val="95000"/>
                    <a:lumOff val="5000"/>
                  </a:schemeClr>
                </a:solidFill>
                <a:effectLst/>
                <a:latin typeface="+mn-lt"/>
              </a:rPr>
              <a:t>The pie chart titled “</a:t>
            </a:r>
            <a:r>
              <a:rPr lang="en-US" b="1" i="0" dirty="0">
                <a:solidFill>
                  <a:schemeClr val="tx1">
                    <a:lumMod val="95000"/>
                    <a:lumOff val="5000"/>
                  </a:schemeClr>
                </a:solidFill>
                <a:effectLst/>
                <a:latin typeface="+mn-lt"/>
              </a:rPr>
              <a:t>TOTAL PATIENTS BY RURAL</a:t>
            </a:r>
            <a:r>
              <a:rPr lang="en-US" b="0" i="0" dirty="0">
                <a:solidFill>
                  <a:schemeClr val="tx1">
                    <a:lumMod val="95000"/>
                    <a:lumOff val="5000"/>
                  </a:schemeClr>
                </a:solidFill>
                <a:effectLst/>
                <a:latin typeface="+mn-lt"/>
              </a:rPr>
              <a:t>” provides insights into the distribution of patients between rural and urban areas:</a:t>
            </a:r>
          </a:p>
          <a:p>
            <a:pPr algn="l"/>
            <a:endParaRPr lang="en-US" b="0" i="0" dirty="0">
              <a:solidFill>
                <a:schemeClr val="tx1">
                  <a:lumMod val="95000"/>
                  <a:lumOff val="5000"/>
                </a:schemeClr>
              </a:solidFill>
              <a:effectLst/>
              <a:latin typeface="+mn-lt"/>
            </a:endParaRPr>
          </a:p>
          <a:p>
            <a:pPr algn="l"/>
            <a:r>
              <a:rPr lang="en-US" b="1" i="0" dirty="0">
                <a:solidFill>
                  <a:schemeClr val="tx1">
                    <a:lumMod val="95000"/>
                    <a:lumOff val="5000"/>
                  </a:schemeClr>
                </a:solidFill>
                <a:effectLst/>
                <a:latin typeface="+mn-lt"/>
              </a:rPr>
              <a:t>Urban Concentration</a:t>
            </a:r>
            <a:r>
              <a:rPr lang="en-US" b="0" i="0" dirty="0">
                <a:solidFill>
                  <a:schemeClr val="tx1">
                    <a:lumMod val="95000"/>
                    <a:lumOff val="5000"/>
                  </a:schemeClr>
                </a:solidFill>
                <a:effectLst/>
                <a:latin typeface="+mn-lt"/>
              </a:rPr>
              <a:t>: A significant majority, 78.12% (8K patients), are in urban areas, suggesting a higher population density or better access to healthcare facilities.</a:t>
            </a:r>
          </a:p>
          <a:p>
            <a:pPr algn="l"/>
            <a:endParaRPr lang="en-US" b="0" i="0" dirty="0">
              <a:solidFill>
                <a:schemeClr val="tx1">
                  <a:lumMod val="95000"/>
                  <a:lumOff val="5000"/>
                </a:schemeClr>
              </a:solidFill>
              <a:effectLst/>
              <a:latin typeface="+mn-lt"/>
            </a:endParaRPr>
          </a:p>
          <a:p>
            <a:pPr algn="l"/>
            <a:r>
              <a:rPr lang="en-US" b="1" i="0" dirty="0">
                <a:solidFill>
                  <a:schemeClr val="tx1">
                    <a:lumMod val="95000"/>
                    <a:lumOff val="5000"/>
                  </a:schemeClr>
                </a:solidFill>
                <a:effectLst/>
                <a:latin typeface="+mn-lt"/>
              </a:rPr>
              <a:t>Rural Representation: </a:t>
            </a:r>
            <a:r>
              <a:rPr lang="en-US" b="0" i="0" dirty="0">
                <a:solidFill>
                  <a:schemeClr val="tx1">
                    <a:lumMod val="95000"/>
                    <a:lumOff val="5000"/>
                  </a:schemeClr>
                </a:solidFill>
                <a:effectLst/>
                <a:latin typeface="+mn-lt"/>
              </a:rPr>
              <a:t>Only 21.88% (2K patients) are in rural areas, which could point to limited healthcare resources or lower population density.</a:t>
            </a:r>
          </a:p>
          <a:p>
            <a:pPr algn="l"/>
            <a:endParaRPr lang="en-US" b="0" i="0" dirty="0">
              <a:solidFill>
                <a:schemeClr val="tx1">
                  <a:lumMod val="95000"/>
                  <a:lumOff val="5000"/>
                </a:schemeClr>
              </a:solidFill>
              <a:effectLst/>
              <a:latin typeface="+mn-lt"/>
            </a:endParaRPr>
          </a:p>
          <a:p>
            <a:pPr algn="l"/>
            <a:r>
              <a:rPr lang="en-US" b="0" i="0" dirty="0">
                <a:solidFill>
                  <a:schemeClr val="tx1">
                    <a:lumMod val="95000"/>
                    <a:lumOff val="5000"/>
                  </a:schemeClr>
                </a:solidFill>
                <a:effectLst/>
                <a:latin typeface="+mn-lt"/>
              </a:rPr>
              <a:t>     This data is crucial for healthcare planning, indicating a need to improve healthcare accessibility in rural regions.</a:t>
            </a:r>
          </a:p>
        </p:txBody>
      </p:sp>
    </p:spTree>
    <p:extLst>
      <p:ext uri="{BB962C8B-B14F-4D97-AF65-F5344CB8AC3E}">
        <p14:creationId xmlns:p14="http://schemas.microsoft.com/office/powerpoint/2010/main" val="3146966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pic>
        <p:nvPicPr>
          <p:cNvPr id="2" name="Picture 1" descr="A pen and papers with check marks&#10;&#10;Description automatically generated">
            <a:extLst>
              <a:ext uri="{FF2B5EF4-FFF2-40B4-BE49-F238E27FC236}">
                <a16:creationId xmlns:a16="http://schemas.microsoft.com/office/drawing/2014/main" id="{911873D4-6E45-41A1-3B3A-557C66561EEF}"/>
              </a:ext>
            </a:extLst>
          </p:cNvPr>
          <p:cNvPicPr>
            <a:picLocks noChangeAspect="1"/>
          </p:cNvPicPr>
          <p:nvPr/>
        </p:nvPicPr>
        <p:blipFill rotWithShape="1">
          <a:blip r:embed="rId3"/>
          <a:srcRect t="17" r="7" b="14"/>
          <a:stretch/>
        </p:blipFill>
        <p:spPr>
          <a:xfrm>
            <a:off x="5084837" y="1191628"/>
            <a:ext cx="3915230" cy="2760244"/>
          </a:xfrm>
          <a:prstGeom prst="rect">
            <a:avLst/>
          </a:prstGeom>
        </p:spPr>
      </p:pic>
      <p:sp>
        <p:nvSpPr>
          <p:cNvPr id="5" name="TextBox 4">
            <a:extLst>
              <a:ext uri="{FF2B5EF4-FFF2-40B4-BE49-F238E27FC236}">
                <a16:creationId xmlns:a16="http://schemas.microsoft.com/office/drawing/2014/main" id="{F05121C8-1AA7-4703-EF51-BD9D049CC66B}"/>
              </a:ext>
            </a:extLst>
          </p:cNvPr>
          <p:cNvSpPr txBox="1"/>
          <p:nvPr/>
        </p:nvSpPr>
        <p:spPr>
          <a:xfrm>
            <a:off x="143933" y="1165186"/>
            <a:ext cx="4842934" cy="2862322"/>
          </a:xfrm>
          <a:prstGeom prst="rect">
            <a:avLst/>
          </a:prstGeom>
          <a:noFill/>
        </p:spPr>
        <p:txBody>
          <a:bodyPr wrap="square" rtlCol="0">
            <a:spAutoFit/>
          </a:bodyPr>
          <a:lstStyle/>
          <a:p>
            <a:r>
              <a:rPr lang="en-US" sz="1500" dirty="0"/>
              <a:t>Using Power BI in healthcare has been a game-changer. It's made complex data easy to understand through visuals like charts and graphs. This helped healthcare workers make smarter decisions, leading to better patient care and smoother operations. With Power BI, we could even predict future trends in healthcare, allowing us to plan ahead and prevent problems before they happen. Plus, it's user-friendly, so everyone on the healthcare team can use it, no matter their technical skills. Overall, Power BI has made healthcare better by giving us the tools to see, understand, and improve how we care for patients.</a:t>
            </a:r>
            <a:endParaRPr lang="en-IN" sz="1500" dirty="0"/>
          </a:p>
        </p:txBody>
      </p:sp>
    </p:spTree>
    <p:extLst>
      <p:ext uri="{BB962C8B-B14F-4D97-AF65-F5344CB8AC3E}">
        <p14:creationId xmlns:p14="http://schemas.microsoft.com/office/powerpoint/2010/main" val="2046321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a:extLst>
              <a:ext uri="{FF2B5EF4-FFF2-40B4-BE49-F238E27FC236}">
                <a16:creationId xmlns:a16="http://schemas.microsoft.com/office/drawing/2014/main" id="{A93903B1-E7A1-B168-DEC2-0635A4163F59}"/>
              </a:ext>
            </a:extLst>
          </p:cNvPr>
          <p:cNvPicPr>
            <a:picLocks noChangeAspect="1"/>
          </p:cNvPicPr>
          <p:nvPr/>
        </p:nvPicPr>
        <p:blipFill rotWithShape="1">
          <a:blip r:embed="rId3"/>
          <a:srcRect l="9710" t="21904" r="9339"/>
          <a:stretch/>
        </p:blipFill>
        <p:spPr>
          <a:xfrm>
            <a:off x="575375" y="402956"/>
            <a:ext cx="7993251" cy="4337588"/>
          </a:xfrm>
          <a:prstGeom prst="rect">
            <a:avLst/>
          </a:prstGeom>
        </p:spPr>
      </p:pic>
      <p:grpSp>
        <p:nvGrpSpPr>
          <p:cNvPr id="2" name="Group 1">
            <a:extLst>
              <a:ext uri="{FF2B5EF4-FFF2-40B4-BE49-F238E27FC236}">
                <a16:creationId xmlns:a16="http://schemas.microsoft.com/office/drawing/2014/main" id="{CEE0173B-95AD-2DE9-9875-1230DDB2626C}"/>
              </a:ext>
            </a:extLst>
          </p:cNvPr>
          <p:cNvGrpSpPr/>
          <p:nvPr/>
        </p:nvGrpSpPr>
        <p:grpSpPr>
          <a:xfrm>
            <a:off x="3471621" y="3184902"/>
            <a:ext cx="2200759" cy="813661"/>
            <a:chOff x="3246895" y="3184902"/>
            <a:chExt cx="2200759" cy="813661"/>
          </a:xfrm>
        </p:grpSpPr>
        <p:sp>
          <p:nvSpPr>
            <p:cNvPr id="7" name="Rectangle: Rounded Corners 6">
              <a:extLst>
                <a:ext uri="{FF2B5EF4-FFF2-40B4-BE49-F238E27FC236}">
                  <a16:creationId xmlns:a16="http://schemas.microsoft.com/office/drawing/2014/main" id="{7DB8DC4F-8F3C-8864-0B3A-2CEA4109D402}"/>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a:extLst>
                <a:ext uri="{FF2B5EF4-FFF2-40B4-BE49-F238E27FC236}">
                  <a16:creationId xmlns:a16="http://schemas.microsoft.com/office/drawing/2014/main" id="{D1CBC941-B5EE-0296-38A5-2CB11104E0D2}"/>
                </a:ext>
              </a:extLst>
            </p:cNvPr>
            <p:cNvPicPr>
              <a:picLocks noChangeAspect="1"/>
            </p:cNvPicPr>
            <p:nvPr/>
          </p:nvPicPr>
          <p:blipFill>
            <a:blip r:embed="rId4"/>
            <a:stretch>
              <a:fillRect/>
            </a:stretch>
          </p:blipFill>
          <p:spPr>
            <a:xfrm>
              <a:off x="3551416" y="3332885"/>
              <a:ext cx="1591717" cy="517694"/>
            </a:xfrm>
            <a:prstGeom prst="rect">
              <a:avLst/>
            </a:prstGeom>
          </p:spPr>
        </p:pic>
      </p:gr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a:extLst>
              <a:ext uri="{FF2B5EF4-FFF2-40B4-BE49-F238E27FC236}">
                <a16:creationId xmlns:a16="http://schemas.microsoft.com/office/drawing/2014/main" id="{80D2C29E-66A5-D13B-1825-539B2100EB68}"/>
              </a:ext>
            </a:extLst>
          </p:cNvPr>
          <p:cNvGrpSpPr/>
          <p:nvPr/>
        </p:nvGrpSpPr>
        <p:grpSpPr>
          <a:xfrm>
            <a:off x="743919" y="1340601"/>
            <a:ext cx="7656162" cy="3161654"/>
            <a:chOff x="922150" y="1325103"/>
            <a:chExt cx="7656162" cy="3161654"/>
          </a:xfrm>
        </p:grpSpPr>
        <p:sp>
          <p:nvSpPr>
            <p:cNvPr id="3" name="Rectangle 2">
              <a:extLst>
                <a:ext uri="{FF2B5EF4-FFF2-40B4-BE49-F238E27FC236}">
                  <a16:creationId xmlns:a16="http://schemas.microsoft.com/office/drawing/2014/main" id="{FDDCC566-B000-7B3E-F778-C19DE993DFF5}"/>
                </a:ext>
              </a:extLst>
            </p:cNvPr>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1640C382-94E9-1DDA-BE8A-521BEB626F59}"/>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8B2F1D2-B3CD-47D4-C97B-3CE2F64AFC82}"/>
                </a:ext>
              </a:extLst>
            </p:cNvPr>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a:cs typeface="Arial"/>
                </a:rPr>
                <a:t>CAPSTONE PROJECT SHOWCASE</a:t>
              </a:r>
            </a:p>
          </p:txBody>
        </p:sp>
        <p:sp>
          <p:nvSpPr>
            <p:cNvPr id="9" name="TextBox 7">
              <a:extLst>
                <a:ext uri="{FF2B5EF4-FFF2-40B4-BE49-F238E27FC236}">
                  <a16:creationId xmlns:a16="http://schemas.microsoft.com/office/drawing/2014/main" id="{9AF297CE-9F11-2600-2058-A27EC2B5D9D4}"/>
                </a:ext>
              </a:extLst>
            </p:cNvPr>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 Q&amp;A</a:t>
              </a:r>
              <a:endParaRPr lang="en-US" sz="1600" dirty="0">
                <a:solidFill>
                  <a:schemeClr val="accent2">
                    <a:lumMod val="75000"/>
                  </a:schemeClr>
                </a:solidFill>
                <a:latin typeface="+mj-lt"/>
                <a:cs typeface="Poppins"/>
              </a:endParaRPr>
            </a:p>
          </p:txBody>
        </p:sp>
        <p:sp>
          <p:nvSpPr>
            <p:cNvPr id="8" name="TextBox 10">
              <a:extLst>
                <a:ext uri="{FF2B5EF4-FFF2-40B4-BE49-F238E27FC236}">
                  <a16:creationId xmlns:a16="http://schemas.microsoft.com/office/drawing/2014/main" id="{D4240D32-9BCC-D793-EF34-3F436C714765}"/>
                </a:ext>
              </a:extLst>
            </p:cNvPr>
            <p:cNvSpPr txBox="1"/>
            <p:nvPr/>
          </p:nvSpPr>
          <p:spPr>
            <a:xfrm>
              <a:off x="2402240" y="2534555"/>
              <a:ext cx="5323429" cy="75200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latin typeface="+mj-lt"/>
                </a:rPr>
                <a:t>Project Title</a:t>
              </a:r>
            </a:p>
            <a:p>
              <a:pPr algn="ctr">
                <a:lnSpc>
                  <a:spcPts val="1996"/>
                </a:lnSpc>
                <a:spcBef>
                  <a:spcPct val="0"/>
                </a:spcBef>
              </a:pPr>
              <a:r>
                <a:rPr lang="en-US" sz="1600" b="1" dirty="0">
                  <a:latin typeface="+mj-lt"/>
                </a:rPr>
                <a:t>Health Care Data Driven Decisions </a:t>
              </a:r>
            </a:p>
            <a:p>
              <a:pPr algn="ctr">
                <a:lnSpc>
                  <a:spcPts val="1996"/>
                </a:lnSpc>
                <a:spcBef>
                  <a:spcPct val="0"/>
                </a:spcBef>
              </a:pPr>
              <a:r>
                <a:rPr lang="en-US" sz="1600" b="1" dirty="0">
                  <a:latin typeface="+mj-lt"/>
                </a:rPr>
                <a:t>using Power BI (DA)  </a:t>
              </a:r>
              <a:endParaRPr lang="en-US" sz="1600" b="1" dirty="0">
                <a:latin typeface="+mj-lt"/>
                <a:cs typeface="Poppins"/>
              </a:endParaRPr>
            </a:p>
          </p:txBody>
        </p:sp>
      </p:grpSp>
    </p:spTree>
    <p:extLst>
      <p:ext uri="{BB962C8B-B14F-4D97-AF65-F5344CB8AC3E}">
        <p14:creationId xmlns:p14="http://schemas.microsoft.com/office/powerpoint/2010/main" val="3232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A4E3A995-569D-073F-9467-C96E076827FA}"/>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grpSp>
        <p:nvGrpSpPr>
          <p:cNvPr id="29" name="Group 28">
            <a:extLst>
              <a:ext uri="{FF2B5EF4-FFF2-40B4-BE49-F238E27FC236}">
                <a16:creationId xmlns:a16="http://schemas.microsoft.com/office/drawing/2014/main" id="{A726C2F8-3E16-2C0C-B71C-BDFE7C703F1C}"/>
              </a:ext>
            </a:extLst>
          </p:cNvPr>
          <p:cNvGrpSpPr/>
          <p:nvPr/>
        </p:nvGrpSpPr>
        <p:grpSpPr>
          <a:xfrm>
            <a:off x="735884" y="1338243"/>
            <a:ext cx="7719937" cy="3323608"/>
            <a:chOff x="712031" y="1234880"/>
            <a:chExt cx="7719937" cy="3323608"/>
          </a:xfrm>
        </p:grpSpPr>
        <p:grpSp>
          <p:nvGrpSpPr>
            <p:cNvPr id="28" name="Group 27">
              <a:extLst>
                <a:ext uri="{FF2B5EF4-FFF2-40B4-BE49-F238E27FC236}">
                  <a16:creationId xmlns:a16="http://schemas.microsoft.com/office/drawing/2014/main" id="{465A22E0-5D6D-1B1A-F09A-169A2C2E55D1}"/>
                </a:ext>
              </a:extLst>
            </p:cNvPr>
            <p:cNvGrpSpPr/>
            <p:nvPr/>
          </p:nvGrpSpPr>
          <p:grpSpPr>
            <a:xfrm>
              <a:off x="712031" y="1234880"/>
              <a:ext cx="7719937" cy="643467"/>
              <a:chOff x="712031" y="1234880"/>
              <a:chExt cx="7719937" cy="643467"/>
            </a:xfrm>
          </p:grpSpPr>
          <p:sp>
            <p:nvSpPr>
              <p:cNvPr id="4" name="Rectangle 3">
                <a:extLst>
                  <a:ext uri="{FF2B5EF4-FFF2-40B4-BE49-F238E27FC236}">
                    <a16:creationId xmlns:a16="http://schemas.microsoft.com/office/drawing/2014/main" id="{5992A4C9-DAB8-80D3-B09E-07655DAEBB65}"/>
                  </a:ext>
                </a:extLst>
              </p:cNvPr>
              <p:cNvSpPr/>
              <p:nvPr/>
            </p:nvSpPr>
            <p:spPr>
              <a:xfrm>
                <a:off x="137243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b="0" i="0" dirty="0">
                    <a:solidFill>
                      <a:schemeClr val="tx2">
                        <a:lumMod val="10000"/>
                      </a:schemeClr>
                    </a:solidFill>
                    <a:effectLst/>
                    <a:latin typeface="SegoeUIVariable"/>
                  </a:rPr>
                  <a:t>Utilization of Power BI for healthcare data analysis.</a:t>
                </a:r>
                <a:endParaRPr lang="en-US" sz="1400" dirty="0">
                  <a:solidFill>
                    <a:schemeClr val="tx2">
                      <a:lumMod val="10000"/>
                    </a:schemeClr>
                  </a:solidFill>
                  <a:latin typeface="+mj-lt"/>
                  <a:cs typeface="Times New Roman" panose="02020603050405020304" pitchFamily="18" charset="0"/>
                </a:endParaRPr>
              </a:p>
            </p:txBody>
          </p:sp>
          <p:sp>
            <p:nvSpPr>
              <p:cNvPr id="5" name="Rectangle: Rounded Corners 4">
                <a:extLst>
                  <a:ext uri="{FF2B5EF4-FFF2-40B4-BE49-F238E27FC236}">
                    <a16:creationId xmlns:a16="http://schemas.microsoft.com/office/drawing/2014/main" id="{37A0F124-FCC7-043A-F32C-33314AB146BD}"/>
                  </a:ext>
                </a:extLst>
              </p:cNvPr>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1</a:t>
                </a:r>
              </a:p>
            </p:txBody>
          </p:sp>
        </p:grpSp>
        <p:grpSp>
          <p:nvGrpSpPr>
            <p:cNvPr id="27" name="Group 26">
              <a:extLst>
                <a:ext uri="{FF2B5EF4-FFF2-40B4-BE49-F238E27FC236}">
                  <a16:creationId xmlns:a16="http://schemas.microsoft.com/office/drawing/2014/main" id="{437AEA5F-38C7-2EAC-B55A-A52C642C7997}"/>
                </a:ext>
              </a:extLst>
            </p:cNvPr>
            <p:cNvGrpSpPr/>
            <p:nvPr/>
          </p:nvGrpSpPr>
          <p:grpSpPr>
            <a:xfrm>
              <a:off x="712031" y="2128260"/>
              <a:ext cx="7719937" cy="643467"/>
              <a:chOff x="712031" y="1974905"/>
              <a:chExt cx="7719937" cy="643467"/>
            </a:xfrm>
          </p:grpSpPr>
          <p:sp>
            <p:nvSpPr>
              <p:cNvPr id="17" name="Rectangle 16">
                <a:extLst>
                  <a:ext uri="{FF2B5EF4-FFF2-40B4-BE49-F238E27FC236}">
                    <a16:creationId xmlns:a16="http://schemas.microsoft.com/office/drawing/2014/main" id="{F0874972-970E-AB20-28FF-DE51D45409C5}"/>
                  </a:ext>
                </a:extLst>
              </p:cNvPr>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b="0" i="0" dirty="0">
                    <a:solidFill>
                      <a:srgbClr val="111111"/>
                    </a:solidFill>
                    <a:effectLst/>
                    <a:latin typeface="-apple-system"/>
                  </a:rPr>
                  <a:t>Focus on patient demographics, medical history, and clinical outcomes.</a:t>
                </a:r>
              </a:p>
            </p:txBody>
          </p:sp>
          <p:sp>
            <p:nvSpPr>
              <p:cNvPr id="18" name="Rectangle: Rounded Corners 17">
                <a:extLst>
                  <a:ext uri="{FF2B5EF4-FFF2-40B4-BE49-F238E27FC236}">
                    <a16:creationId xmlns:a16="http://schemas.microsoft.com/office/drawing/2014/main" id="{A7560D0E-33BB-8564-4F1A-5B42E2343E74}"/>
                  </a:ext>
                </a:extLst>
              </p:cNvPr>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2</a:t>
                </a:r>
              </a:p>
            </p:txBody>
          </p:sp>
        </p:grpSp>
        <p:grpSp>
          <p:nvGrpSpPr>
            <p:cNvPr id="26" name="Group 25">
              <a:extLst>
                <a:ext uri="{FF2B5EF4-FFF2-40B4-BE49-F238E27FC236}">
                  <a16:creationId xmlns:a16="http://schemas.microsoft.com/office/drawing/2014/main" id="{86049283-7CB4-2083-CE02-53D7ACA583B3}"/>
                </a:ext>
              </a:extLst>
            </p:cNvPr>
            <p:cNvGrpSpPr/>
            <p:nvPr/>
          </p:nvGrpSpPr>
          <p:grpSpPr>
            <a:xfrm>
              <a:off x="712031" y="3021640"/>
              <a:ext cx="7719937" cy="643467"/>
              <a:chOff x="712031" y="2737676"/>
              <a:chExt cx="7719937" cy="643467"/>
            </a:xfrm>
          </p:grpSpPr>
          <p:sp>
            <p:nvSpPr>
              <p:cNvPr id="20" name="Rectangle 19">
                <a:extLst>
                  <a:ext uri="{FF2B5EF4-FFF2-40B4-BE49-F238E27FC236}">
                    <a16:creationId xmlns:a16="http://schemas.microsoft.com/office/drawing/2014/main" id="{789435FA-EFC7-1B3A-6F80-B45135BCF4A8}"/>
                  </a:ext>
                </a:extLst>
              </p:cNvPr>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dirty="0">
                    <a:solidFill>
                      <a:srgbClr val="111111"/>
                    </a:solidFill>
                    <a:latin typeface="-apple-system"/>
                  </a:rPr>
                  <a:t>Improve decision-making for better patient outcomes</a:t>
                </a:r>
                <a:r>
                  <a:rPr lang="en-US" b="0" i="0" dirty="0">
                    <a:solidFill>
                      <a:srgbClr val="111111"/>
                    </a:solidFill>
                    <a:effectLst/>
                    <a:latin typeface="-apple-system"/>
                  </a:rPr>
                  <a:t>.</a:t>
                </a:r>
              </a:p>
            </p:txBody>
          </p:sp>
          <p:sp>
            <p:nvSpPr>
              <p:cNvPr id="21" name="Rectangle: Rounded Corners 20">
                <a:extLst>
                  <a:ext uri="{FF2B5EF4-FFF2-40B4-BE49-F238E27FC236}">
                    <a16:creationId xmlns:a16="http://schemas.microsoft.com/office/drawing/2014/main" id="{9A3D3CC1-3E19-CE2E-3B8B-3365B8B567CE}"/>
                  </a:ext>
                </a:extLst>
              </p:cNvPr>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3</a:t>
                </a:r>
              </a:p>
            </p:txBody>
          </p:sp>
        </p:grpSp>
        <p:grpSp>
          <p:nvGrpSpPr>
            <p:cNvPr id="25" name="Group 24">
              <a:extLst>
                <a:ext uri="{FF2B5EF4-FFF2-40B4-BE49-F238E27FC236}">
                  <a16:creationId xmlns:a16="http://schemas.microsoft.com/office/drawing/2014/main" id="{C1242A9F-48C4-1D0E-E275-B12238388CD4}"/>
                </a:ext>
              </a:extLst>
            </p:cNvPr>
            <p:cNvGrpSpPr/>
            <p:nvPr/>
          </p:nvGrpSpPr>
          <p:grpSpPr>
            <a:xfrm>
              <a:off x="712031" y="3915021"/>
              <a:ext cx="7719937" cy="643467"/>
              <a:chOff x="712031" y="3477701"/>
              <a:chExt cx="7719937" cy="643467"/>
            </a:xfrm>
          </p:grpSpPr>
          <p:sp>
            <p:nvSpPr>
              <p:cNvPr id="23" name="Rectangle 22">
                <a:extLst>
                  <a:ext uri="{FF2B5EF4-FFF2-40B4-BE49-F238E27FC236}">
                    <a16:creationId xmlns:a16="http://schemas.microsoft.com/office/drawing/2014/main" id="{90E1A962-5B8D-A408-D117-8F43055D9FCC}"/>
                  </a:ext>
                </a:extLst>
              </p:cNvPr>
              <p:cNvSpPr/>
              <p:nvPr/>
            </p:nvSpPr>
            <p:spPr>
              <a:xfrm>
                <a:off x="1372430" y="3477701"/>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b="0" i="0" dirty="0">
                    <a:solidFill>
                      <a:srgbClr val="111111"/>
                    </a:solidFill>
                    <a:effectLst/>
                    <a:latin typeface="-apple-system"/>
                  </a:rPr>
                  <a:t>Develop interactive dashboards for data visualization and analysis</a:t>
                </a:r>
              </a:p>
            </p:txBody>
          </p:sp>
          <p:sp>
            <p:nvSpPr>
              <p:cNvPr id="24" name="Rectangle: Rounded Corners 23">
                <a:extLst>
                  <a:ext uri="{FF2B5EF4-FFF2-40B4-BE49-F238E27FC236}">
                    <a16:creationId xmlns:a16="http://schemas.microsoft.com/office/drawing/2014/main" id="{0A3666D9-36DA-372B-D0E2-7F7A22FBF3A6}"/>
                  </a:ext>
                </a:extLst>
              </p:cNvPr>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4</a:t>
                </a:r>
              </a:p>
            </p:txBody>
          </p:sp>
        </p:grpSp>
      </p:grpSp>
    </p:spTree>
    <p:extLst>
      <p:ext uri="{BB962C8B-B14F-4D97-AF65-F5344CB8AC3E}">
        <p14:creationId xmlns:p14="http://schemas.microsoft.com/office/powerpoint/2010/main" val="108552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00182" y="1288468"/>
            <a:ext cx="5946624" cy="167334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0" i="0" dirty="0">
                <a:solidFill>
                  <a:srgbClr val="111111"/>
                </a:solidFill>
                <a:effectLst/>
                <a:latin typeface="-apple-system"/>
              </a:rPr>
              <a:t>Inefficient analysis of large healthcare datasets.</a:t>
            </a:r>
          </a:p>
          <a:p>
            <a:pPr marL="285750" indent="-285750">
              <a:lnSpc>
                <a:spcPct val="150000"/>
              </a:lnSpc>
              <a:buFont typeface="Arial" panose="020B0604020202020204" pitchFamily="34" charset="0"/>
              <a:buChar char="•"/>
            </a:pPr>
            <a:r>
              <a:rPr lang="en-US" b="0" i="0" dirty="0">
                <a:solidFill>
                  <a:srgbClr val="111111"/>
                </a:solidFill>
                <a:effectLst/>
                <a:latin typeface="-apple-system"/>
              </a:rPr>
              <a:t>Lack of agility in traditional analysis methods.</a:t>
            </a:r>
          </a:p>
          <a:p>
            <a:pPr marL="285750" indent="-285750">
              <a:lnSpc>
                <a:spcPct val="150000"/>
              </a:lnSpc>
              <a:buFont typeface="Arial" panose="020B0604020202020204" pitchFamily="34" charset="0"/>
              <a:buChar char="•"/>
            </a:pPr>
            <a:r>
              <a:rPr lang="en-US" b="0" i="0" dirty="0">
                <a:solidFill>
                  <a:srgbClr val="111111"/>
                </a:solidFill>
                <a:effectLst/>
                <a:latin typeface="-apple-system"/>
              </a:rPr>
              <a:t>Need for streamlined processes and empowerment of healthcare professionals.</a:t>
            </a:r>
          </a:p>
          <a:p>
            <a:pPr marL="285750" indent="-285750">
              <a:lnSpc>
                <a:spcPct val="150000"/>
              </a:lnSpc>
              <a:buFont typeface="Arial" panose="020B0604020202020204" pitchFamily="34" charset="0"/>
              <a:buChar char="•"/>
            </a:pPr>
            <a:r>
              <a:rPr lang="en-US" b="0" i="0" dirty="0">
                <a:solidFill>
                  <a:srgbClr val="111111"/>
                </a:solidFill>
                <a:effectLst/>
                <a:latin typeface="-apple-system"/>
              </a:rPr>
              <a:t>Objective: Extract valuable insights from complex datasets.</a:t>
            </a:r>
            <a:endParaRPr lang="en-IN"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grpSp>
        <p:nvGrpSpPr>
          <p:cNvPr id="3" name="Group 2">
            <a:extLst>
              <a:ext uri="{FF2B5EF4-FFF2-40B4-BE49-F238E27FC236}">
                <a16:creationId xmlns:a16="http://schemas.microsoft.com/office/drawing/2014/main" id="{328E85CD-DF89-87DD-6181-DCDD73B5625F}"/>
              </a:ext>
            </a:extLst>
          </p:cNvPr>
          <p:cNvGrpSpPr/>
          <p:nvPr/>
        </p:nvGrpSpPr>
        <p:grpSpPr>
          <a:xfrm>
            <a:off x="5699883" y="1288468"/>
            <a:ext cx="3189304" cy="2766856"/>
            <a:chOff x="4578211" y="760307"/>
            <a:chExt cx="4510006" cy="3741355"/>
          </a:xfrm>
        </p:grpSpPr>
        <p:pic>
          <p:nvPicPr>
            <p:cNvPr id="4" name="Picture 3" descr="A purple question mark with gears&#10;&#10;Description automatically generated">
              <a:extLst>
                <a:ext uri="{FF2B5EF4-FFF2-40B4-BE49-F238E27FC236}">
                  <a16:creationId xmlns:a16="http://schemas.microsoft.com/office/drawing/2014/main" id="{044B050F-754C-A956-97C8-EFB6B19ABEAE}"/>
                </a:ext>
              </a:extLst>
            </p:cNvPr>
            <p:cNvPicPr>
              <a:picLocks noChangeAspect="1"/>
            </p:cNvPicPr>
            <p:nvPr/>
          </p:nvPicPr>
          <p:blipFill rotWithShape="1">
            <a:blip r:embed="rId3"/>
            <a:srcRect l="11111" t="10028" r="10940" b="11567"/>
            <a:stretch/>
          </p:blipFill>
          <p:spPr>
            <a:xfrm>
              <a:off x="5486396" y="760307"/>
              <a:ext cx="3601821" cy="3622886"/>
            </a:xfrm>
            <a:prstGeom prst="rect">
              <a:avLst/>
            </a:prstGeom>
          </p:spPr>
        </p:pic>
        <p:pic>
          <p:nvPicPr>
            <p:cNvPr id="5" name="Picture 4" descr="Businessman with clipboard">
              <a:extLst>
                <a:ext uri="{FF2B5EF4-FFF2-40B4-BE49-F238E27FC236}">
                  <a16:creationId xmlns:a16="http://schemas.microsoft.com/office/drawing/2014/main" id="{82A80360-DC75-55F1-A1A2-BDCADC404BD5}"/>
                </a:ext>
              </a:extLst>
            </p:cNvPr>
            <p:cNvPicPr>
              <a:picLocks noChangeAspect="1"/>
            </p:cNvPicPr>
            <p:nvPr/>
          </p:nvPicPr>
          <p:blipFill rotWithShape="1">
            <a:blip r:embed="rId4"/>
            <a:srcRect b="46"/>
            <a:stretch/>
          </p:blipFill>
          <p:spPr>
            <a:xfrm>
              <a:off x="4578211" y="2188308"/>
              <a:ext cx="2340981" cy="2313354"/>
            </a:xfrm>
            <a:prstGeom prst="rect">
              <a:avLst/>
            </a:prstGeom>
          </p:spPr>
        </p:pic>
      </p:grpSp>
    </p:spTree>
    <p:extLst>
      <p:ext uri="{BB962C8B-B14F-4D97-AF65-F5344CB8AC3E}">
        <p14:creationId xmlns:p14="http://schemas.microsoft.com/office/powerpoint/2010/main" val="274604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4D5078D-F8F7-912B-4E9C-BED71500ACC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pic>
        <p:nvPicPr>
          <p:cNvPr id="5" name="Picture 4" descr="Person writing on whiteboard">
            <a:extLst>
              <a:ext uri="{FF2B5EF4-FFF2-40B4-BE49-F238E27FC236}">
                <a16:creationId xmlns:a16="http://schemas.microsoft.com/office/drawing/2014/main" id="{6858EAD1-D312-BBBA-4C50-43B9E76BB53F}"/>
              </a:ext>
            </a:extLst>
          </p:cNvPr>
          <p:cNvPicPr>
            <a:picLocks noChangeAspect="1"/>
          </p:cNvPicPr>
          <p:nvPr/>
        </p:nvPicPr>
        <p:blipFill rotWithShape="1">
          <a:blip r:embed="rId3"/>
          <a:srcRect r="18"/>
          <a:stretch/>
        </p:blipFill>
        <p:spPr>
          <a:xfrm>
            <a:off x="4994538" y="1433775"/>
            <a:ext cx="3453703" cy="2747189"/>
          </a:xfrm>
          <a:prstGeom prst="rect">
            <a:avLst/>
          </a:prstGeom>
        </p:spPr>
      </p:pic>
      <p:sp>
        <p:nvSpPr>
          <p:cNvPr id="6" name="Rectangle 2">
            <a:extLst>
              <a:ext uri="{FF2B5EF4-FFF2-40B4-BE49-F238E27FC236}">
                <a16:creationId xmlns:a16="http://schemas.microsoft.com/office/drawing/2014/main" id="{093ECF3A-CC95-B321-98E2-8CBE14C88A19}"/>
              </a:ext>
            </a:extLst>
          </p:cNvPr>
          <p:cNvSpPr>
            <a:spLocks noChangeArrowheads="1"/>
          </p:cNvSpPr>
          <p:nvPr/>
        </p:nvSpPr>
        <p:spPr bwMode="auto">
          <a:xfrm>
            <a:off x="143933" y="1022237"/>
            <a:ext cx="5535386" cy="3954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Week 1: Importing and Preprocessing</a:t>
            </a:r>
          </a:p>
          <a:p>
            <a:pPr marR="0" lvl="0" algn="l" defTabSz="914400" rtl="0" eaLnBrk="0" fontAlgn="base" latinLnBrk="0" hangingPunct="0">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 Import and clean data.</a:t>
            </a:r>
          </a:p>
          <a:p>
            <a:pPr marR="0" lvl="0" algn="l" defTabSz="914400" rtl="0" eaLnBrk="0" fontAlgn="base" latinLnBrk="0" hangingPunct="0">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 Prepare data for analysis.</a:t>
            </a:r>
          </a:p>
          <a:p>
            <a:pPr marR="0" lvl="0" algn="l" defTabSz="914400" rtl="0" eaLnBrk="0" fontAlgn="base" latinLnBrk="0" hangingPunct="0">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 Ensure data quality.</a:t>
            </a:r>
          </a:p>
          <a:p>
            <a:pPr marR="0" lvl="0" algn="l" defTabSz="914400" rtl="0" eaLnBrk="0" fontAlgn="base" latinLnBrk="0" hangingPunct="0">
              <a:spcBef>
                <a:spcPct val="0"/>
              </a:spcBef>
              <a:spcAft>
                <a:spcPct val="0"/>
              </a:spcAft>
              <a:buClrTx/>
              <a:buSzTx/>
              <a:tabLst/>
            </a:pPr>
            <a:endParaRPr kumimoji="0" lang="en-US" altLang="en-US" sz="9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Week 2: Data Analysis Expression (DAX)</a:t>
            </a:r>
          </a:p>
          <a:p>
            <a:pPr marR="0" lvl="0" algn="l" defTabSz="914400" rtl="0" eaLnBrk="0" fontAlgn="base" latinLnBrk="0" hangingPunct="0">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 Learn DAX language.</a:t>
            </a:r>
          </a:p>
          <a:p>
            <a:pPr marR="0" lvl="0" algn="l" defTabSz="914400" rtl="0" eaLnBrk="0" fontAlgn="base" latinLnBrk="0" hangingPunct="0">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 Perform calculations and aggregations.</a:t>
            </a:r>
          </a:p>
          <a:p>
            <a:pPr marR="0" lvl="0" algn="l" defTabSz="914400" rtl="0" eaLnBrk="0" fontAlgn="base" latinLnBrk="0" hangingPunct="0">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 Implement advanced analysis.</a:t>
            </a:r>
          </a:p>
          <a:p>
            <a:pPr marR="0" lvl="0" algn="l" defTabSz="914400" rtl="0" eaLnBrk="0" fontAlgn="base" latinLnBrk="0" hangingPunct="0">
              <a:spcBef>
                <a:spcPct val="0"/>
              </a:spcBef>
              <a:spcAft>
                <a:spcPct val="0"/>
              </a:spcAft>
              <a:buClrTx/>
              <a:buSzTx/>
              <a:tabLst/>
            </a:pPr>
            <a:endParaRPr kumimoji="0" lang="en-US" altLang="en-US" sz="9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Week 3: Visualization and Dashboard</a:t>
            </a:r>
          </a:p>
          <a:p>
            <a:pPr marR="0" lvl="0" algn="l" defTabSz="914400" rtl="0" eaLnBrk="0" fontAlgn="base" latinLnBrk="0" hangingPunct="0">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 Create visualizations.</a:t>
            </a:r>
          </a:p>
          <a:p>
            <a:pPr marR="0" lvl="0" algn="l" defTabSz="914400" rtl="0" eaLnBrk="0" fontAlgn="base" latinLnBrk="0" hangingPunct="0">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 Design interactive dashboards.</a:t>
            </a:r>
          </a:p>
          <a:p>
            <a:pPr marR="0" lvl="0" algn="l" defTabSz="914400" rtl="0" eaLnBrk="0" fontAlgn="base" latinLnBrk="0" hangingPunct="0">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 Customize for effective insights.</a:t>
            </a:r>
          </a:p>
          <a:p>
            <a:pPr marR="0" lvl="0" algn="l" defTabSz="914400" rtl="0" eaLnBrk="0" fontAlgn="base" latinLnBrk="0" hangingPunct="0">
              <a:spcBef>
                <a:spcPct val="0"/>
              </a:spcBef>
              <a:spcAft>
                <a:spcPct val="0"/>
              </a:spcAft>
              <a:buClrTx/>
              <a:buSzTx/>
              <a:tabLst/>
            </a:pPr>
            <a:endParaRPr kumimoji="0" lang="en-US" altLang="en-US" sz="9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Week 4: Formatting and Testing</a:t>
            </a:r>
          </a:p>
          <a:p>
            <a:pPr marR="0" lvl="0" algn="l" defTabSz="914400" rtl="0" eaLnBrk="0" fontAlgn="base" latinLnBrk="0" hangingPunct="0">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 Format dashboards professionally.</a:t>
            </a:r>
          </a:p>
          <a:p>
            <a:pPr marR="0" lvl="0" algn="l" defTabSz="914400" rtl="0" eaLnBrk="0" fontAlgn="base" latinLnBrk="0" hangingPunct="0">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 Test for accuracy and functionality.</a:t>
            </a:r>
          </a:p>
          <a:p>
            <a:pPr marR="0" lvl="0" algn="l" defTabSz="914400" rtl="0" eaLnBrk="0" fontAlgn="base" latinLnBrk="0" hangingPunct="0">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 Incorporate feedback for improvement.</a:t>
            </a:r>
          </a:p>
        </p:txBody>
      </p:sp>
    </p:spTree>
    <p:extLst>
      <p:ext uri="{BB962C8B-B14F-4D97-AF65-F5344CB8AC3E}">
        <p14:creationId xmlns:p14="http://schemas.microsoft.com/office/powerpoint/2010/main" val="29751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61A928-5A2D-C5DF-2F01-079C34A7543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8" name="TextBox 7">
            <a:extLst>
              <a:ext uri="{FF2B5EF4-FFF2-40B4-BE49-F238E27FC236}">
                <a16:creationId xmlns:a16="http://schemas.microsoft.com/office/drawing/2014/main" id="{D7B6D3FA-807D-BE27-609E-F9F7D74CA38A}"/>
              </a:ext>
            </a:extLst>
          </p:cNvPr>
          <p:cNvSpPr txBox="1"/>
          <p:nvPr/>
        </p:nvSpPr>
        <p:spPr>
          <a:xfrm>
            <a:off x="143933" y="1103880"/>
            <a:ext cx="9000067" cy="3607206"/>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en-US" b="0" i="0" dirty="0">
                <a:solidFill>
                  <a:schemeClr val="tx1">
                    <a:lumMod val="95000"/>
                    <a:lumOff val="5000"/>
                  </a:schemeClr>
                </a:solidFill>
                <a:effectLst/>
                <a:latin typeface="+mn-lt"/>
              </a:rPr>
              <a:t> Build interactive dashboards using Power BI.</a:t>
            </a:r>
          </a:p>
          <a:p>
            <a:pPr marL="285750" indent="-285750" algn="l">
              <a:lnSpc>
                <a:spcPct val="150000"/>
              </a:lnSpc>
              <a:buFont typeface="Arial" panose="020B0604020202020204" pitchFamily="34" charset="0"/>
              <a:buChar char="•"/>
            </a:pPr>
            <a:r>
              <a:rPr lang="en-US" b="0" i="0" dirty="0">
                <a:solidFill>
                  <a:schemeClr val="tx1">
                    <a:lumMod val="95000"/>
                    <a:lumOff val="5000"/>
                  </a:schemeClr>
                </a:solidFill>
                <a:effectLst/>
                <a:latin typeface="+mn-lt"/>
              </a:rPr>
              <a:t> Incorporate advanced data modeling and machine learning algorithms.</a:t>
            </a:r>
          </a:p>
          <a:p>
            <a:pPr marL="285750" indent="-285750" algn="l">
              <a:lnSpc>
                <a:spcPct val="150000"/>
              </a:lnSpc>
              <a:buFont typeface="Arial" panose="020B0604020202020204" pitchFamily="34" charset="0"/>
              <a:buChar char="•"/>
            </a:pPr>
            <a:r>
              <a:rPr lang="en-US" b="0" i="0" dirty="0">
                <a:solidFill>
                  <a:schemeClr val="tx1">
                    <a:lumMod val="95000"/>
                    <a:lumOff val="5000"/>
                  </a:schemeClr>
                </a:solidFill>
                <a:effectLst/>
                <a:latin typeface="+mn-lt"/>
              </a:rPr>
              <a:t> Enable stakeholders to drill down into specific metrics.</a:t>
            </a:r>
          </a:p>
          <a:p>
            <a:pPr marL="285750" indent="-285750" algn="l">
              <a:lnSpc>
                <a:spcPct val="150000"/>
              </a:lnSpc>
              <a:buFont typeface="Arial" panose="020B0604020202020204" pitchFamily="34" charset="0"/>
              <a:buChar char="•"/>
            </a:pPr>
            <a:r>
              <a:rPr lang="en-US" b="0" i="0" dirty="0">
                <a:solidFill>
                  <a:schemeClr val="tx1">
                    <a:lumMod val="95000"/>
                    <a:lumOff val="5000"/>
                  </a:schemeClr>
                </a:solidFill>
                <a:effectLst/>
                <a:latin typeface="+mn-lt"/>
              </a:rPr>
              <a:t> Benefit: Informed decision-making and resource optimization.</a:t>
            </a:r>
          </a:p>
          <a:p>
            <a:pPr marL="285750" indent="-285750" algn="l">
              <a:lnSpc>
                <a:spcPct val="150000"/>
              </a:lnSpc>
              <a:buFont typeface="Arial" panose="020B0604020202020204" pitchFamily="34" charset="0"/>
              <a:buChar char="•"/>
            </a:pPr>
            <a:r>
              <a:rPr lang="en-US" b="0" i="0" dirty="0">
                <a:solidFill>
                  <a:schemeClr val="tx1">
                    <a:lumMod val="95000"/>
                    <a:lumOff val="5000"/>
                  </a:schemeClr>
                </a:solidFill>
                <a:effectLst/>
                <a:latin typeface="+mn-lt"/>
              </a:rPr>
              <a:t>Utilize Power BI to construct interactive dashboards, offering dynamic data exploration and visualization.</a:t>
            </a:r>
          </a:p>
          <a:p>
            <a:pPr marL="285750" indent="-285750" algn="l">
              <a:lnSpc>
                <a:spcPct val="150000"/>
              </a:lnSpc>
              <a:buFont typeface="Arial" panose="020B0604020202020204" pitchFamily="34" charset="0"/>
              <a:buChar char="•"/>
            </a:pPr>
            <a:r>
              <a:rPr lang="en-US" b="0" i="0" dirty="0">
                <a:solidFill>
                  <a:schemeClr val="tx1">
                    <a:lumMod val="95000"/>
                    <a:lumOff val="5000"/>
                  </a:schemeClr>
                </a:solidFill>
                <a:effectLst/>
                <a:latin typeface="+mn-lt"/>
              </a:rPr>
              <a:t>Implement sophisticated data modeling methodologies and integrate machine learning algorithms to uncover complex patterns and trends.</a:t>
            </a:r>
          </a:p>
          <a:p>
            <a:pPr marL="285750" indent="-285750" algn="l">
              <a:lnSpc>
                <a:spcPct val="150000"/>
              </a:lnSpc>
              <a:buFont typeface="Arial" panose="020B0604020202020204" pitchFamily="34" charset="0"/>
              <a:buChar char="•"/>
            </a:pPr>
            <a:r>
              <a:rPr lang="en-US" b="0" i="0" dirty="0">
                <a:solidFill>
                  <a:schemeClr val="tx1">
                    <a:lumMod val="95000"/>
                    <a:lumOff val="5000"/>
                  </a:schemeClr>
                </a:solidFill>
                <a:effectLst/>
                <a:latin typeface="+mn-lt"/>
              </a:rPr>
              <a:t>Empower stakeholders with the ability to delve into specific metrics and customize views for their unique needs.</a:t>
            </a:r>
          </a:p>
          <a:p>
            <a:pPr marL="285750" indent="-285750" algn="l">
              <a:lnSpc>
                <a:spcPct val="150000"/>
              </a:lnSpc>
              <a:buFont typeface="Arial" panose="020B0604020202020204" pitchFamily="34" charset="0"/>
              <a:buChar char="•"/>
            </a:pPr>
            <a:r>
              <a:rPr lang="en-US" b="0" i="0" dirty="0">
                <a:solidFill>
                  <a:schemeClr val="tx1">
                    <a:lumMod val="95000"/>
                    <a:lumOff val="5000"/>
                  </a:schemeClr>
                </a:solidFill>
                <a:effectLst/>
                <a:latin typeface="+mn-lt"/>
              </a:rPr>
              <a:t>Drive informed decision-making and resource optimization by providing actionable insights derived from comprehensive data analysis.</a:t>
            </a:r>
          </a:p>
        </p:txBody>
      </p:sp>
    </p:spTree>
    <p:extLst>
      <p:ext uri="{BB962C8B-B14F-4D97-AF65-F5344CB8AC3E}">
        <p14:creationId xmlns:p14="http://schemas.microsoft.com/office/powerpoint/2010/main" val="262120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96CA3F3-3D59-0BCC-5AFC-FB31E62203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pic>
        <p:nvPicPr>
          <p:cNvPr id="2052" name="Picture 4">
            <a:extLst>
              <a:ext uri="{FF2B5EF4-FFF2-40B4-BE49-F238E27FC236}">
                <a16:creationId xmlns:a16="http://schemas.microsoft.com/office/drawing/2014/main" id="{0067F36D-173D-C0CC-3A72-489970DB62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6541" y="1462112"/>
            <a:ext cx="1792578" cy="179257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7A89FAD2-C28A-BB82-62E1-1AD2015B67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1374" y="1462112"/>
            <a:ext cx="1792578" cy="17925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2708D89-0223-4AF5-F5D2-68D067009A7D}"/>
              </a:ext>
            </a:extLst>
          </p:cNvPr>
          <p:cNvSpPr txBox="1"/>
          <p:nvPr/>
        </p:nvSpPr>
        <p:spPr>
          <a:xfrm>
            <a:off x="2443066" y="3417254"/>
            <a:ext cx="1106358" cy="307777"/>
          </a:xfrm>
          <a:prstGeom prst="rect">
            <a:avLst/>
          </a:prstGeom>
          <a:noFill/>
        </p:spPr>
        <p:txBody>
          <a:bodyPr wrap="square" rtlCol="0">
            <a:spAutoFit/>
          </a:bodyPr>
          <a:lstStyle/>
          <a:p>
            <a:r>
              <a:rPr lang="en-US" dirty="0">
                <a:latin typeface="+mn-lt"/>
              </a:rPr>
              <a:t>Power Bi</a:t>
            </a:r>
          </a:p>
        </p:txBody>
      </p:sp>
      <p:sp>
        <p:nvSpPr>
          <p:cNvPr id="6" name="TextBox 5">
            <a:extLst>
              <a:ext uri="{FF2B5EF4-FFF2-40B4-BE49-F238E27FC236}">
                <a16:creationId xmlns:a16="http://schemas.microsoft.com/office/drawing/2014/main" id="{BD95592A-6484-F0E0-F43F-B96E67501DDC}"/>
              </a:ext>
            </a:extLst>
          </p:cNvPr>
          <p:cNvSpPr txBox="1"/>
          <p:nvPr/>
        </p:nvSpPr>
        <p:spPr>
          <a:xfrm>
            <a:off x="5594577" y="3417254"/>
            <a:ext cx="1716390" cy="523220"/>
          </a:xfrm>
          <a:prstGeom prst="rect">
            <a:avLst/>
          </a:prstGeom>
          <a:noFill/>
        </p:spPr>
        <p:txBody>
          <a:bodyPr wrap="square">
            <a:spAutoFit/>
          </a:bodyPr>
          <a:lstStyle/>
          <a:p>
            <a:pPr marR="0" algn="l" rtl="0">
              <a:spcBef>
                <a:spcPts val="0"/>
              </a:spcBef>
              <a:spcAft>
                <a:spcPts val="800"/>
              </a:spcAft>
              <a:buClr>
                <a:srgbClr val="000000"/>
              </a:buClr>
              <a:buSzPts val="1400"/>
            </a:pPr>
            <a:r>
              <a:rPr lang="en-US" sz="14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Excel Spreadsheet	</a:t>
            </a:r>
            <a:endParaRPr lang="en-IN" sz="1400" dirty="0">
              <a:effectLst/>
            </a:endParaRPr>
          </a:p>
        </p:txBody>
      </p:sp>
    </p:spTree>
    <p:extLst>
      <p:ext uri="{BB962C8B-B14F-4D97-AF65-F5344CB8AC3E}">
        <p14:creationId xmlns:p14="http://schemas.microsoft.com/office/powerpoint/2010/main" val="401713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07D5B1-C187-6CB4-8D73-675D630EA96F}"/>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pic>
        <p:nvPicPr>
          <p:cNvPr id="6" name="Picture 5">
            <a:extLst>
              <a:ext uri="{FF2B5EF4-FFF2-40B4-BE49-F238E27FC236}">
                <a16:creationId xmlns:a16="http://schemas.microsoft.com/office/drawing/2014/main" id="{56D39FC8-EB15-78C6-8FD8-7BB72E32F8B2}"/>
              </a:ext>
            </a:extLst>
          </p:cNvPr>
          <p:cNvPicPr>
            <a:picLocks noChangeAspect="1"/>
          </p:cNvPicPr>
          <p:nvPr/>
        </p:nvPicPr>
        <p:blipFill>
          <a:blip r:embed="rId2"/>
          <a:srcRect/>
          <a:stretch/>
        </p:blipFill>
        <p:spPr>
          <a:xfrm>
            <a:off x="1076973" y="967254"/>
            <a:ext cx="7101827" cy="3939481"/>
          </a:xfrm>
          <a:prstGeom prst="rect">
            <a:avLst/>
          </a:prstGeom>
        </p:spPr>
      </p:pic>
    </p:spTree>
    <p:extLst>
      <p:ext uri="{BB962C8B-B14F-4D97-AF65-F5344CB8AC3E}">
        <p14:creationId xmlns:p14="http://schemas.microsoft.com/office/powerpoint/2010/main" val="3390789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07D5B1-C187-6CB4-8D73-675D630EA96F}"/>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pic>
        <p:nvPicPr>
          <p:cNvPr id="6" name="Picture 5">
            <a:extLst>
              <a:ext uri="{FF2B5EF4-FFF2-40B4-BE49-F238E27FC236}">
                <a16:creationId xmlns:a16="http://schemas.microsoft.com/office/drawing/2014/main" id="{56D39FC8-EB15-78C6-8FD8-7BB72E32F8B2}"/>
              </a:ext>
            </a:extLst>
          </p:cNvPr>
          <p:cNvPicPr>
            <a:picLocks noChangeAspect="1"/>
          </p:cNvPicPr>
          <p:nvPr/>
        </p:nvPicPr>
        <p:blipFill>
          <a:blip r:embed="rId2"/>
          <a:srcRect/>
          <a:stretch/>
        </p:blipFill>
        <p:spPr>
          <a:xfrm>
            <a:off x="1037769" y="979418"/>
            <a:ext cx="7159174" cy="3927318"/>
          </a:xfrm>
          <a:prstGeom prst="rect">
            <a:avLst/>
          </a:prstGeom>
        </p:spPr>
      </p:pic>
    </p:spTree>
    <p:extLst>
      <p:ext uri="{BB962C8B-B14F-4D97-AF65-F5344CB8AC3E}">
        <p14:creationId xmlns:p14="http://schemas.microsoft.com/office/powerpoint/2010/main" val="123917606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2917</TotalTime>
  <Words>955</Words>
  <Application>Microsoft Office PowerPoint</Application>
  <PresentationFormat>On-screen Show (16:9)</PresentationFormat>
  <Paragraphs>104</Paragraphs>
  <Slides>17</Slides>
  <Notes>15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-apple-system</vt:lpstr>
      <vt:lpstr>Arial</vt:lpstr>
      <vt:lpstr>SegoeUIVariable</vt:lpstr>
      <vt:lpstr>Times New Roman</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FEROZ RAHIL</cp:lastModifiedBy>
  <cp:revision>67</cp:revision>
  <dcterms:modified xsi:type="dcterms:W3CDTF">2024-04-18T17:40:44Z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ies>
</file>