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exend"/>
      <p:regular r:id="rId16"/>
      <p:bold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iOOjAP2m1FtXxh1UBhDriO0Ezs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147DD8-7236-4C61-A469-0BA0FE47F5D1}">
  <a:tblStyle styleId="{68147DD8-7236-4C61-A469-0BA0FE47F5D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9050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99E59DB-8D28-48BF-A53B-6E2D73B32ED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exend-bold.fntdata"/><Relationship Id="rId16" Type="http://schemas.openxmlformats.org/officeDocument/2006/relationships/font" Target="fonts/Lexend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4294967295" type="ctrTitle"/>
          </p:nvPr>
        </p:nvSpPr>
        <p:spPr>
          <a:xfrm>
            <a:off x="311708" y="2918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Explorando Frameworks de Pruebas 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>
            <p:ph idx="4294967295" type="subTitle"/>
          </p:nvPr>
        </p:nvSpPr>
        <p:spPr>
          <a:xfrm>
            <a:off x="311700" y="1779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s" sz="2800" u="none" cap="none" strike="noStrik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Comparativa en Java y Go</a:t>
            </a:r>
            <a:endParaRPr b="0" i="0" sz="2800" u="none" cap="none" strike="noStrik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58500" y="4395375"/>
            <a:ext cx="1480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Grupo Alpha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047050" y="2571750"/>
            <a:ext cx="29433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Integrantes:</a:t>
            </a:r>
            <a:endParaRPr b="0" i="0" sz="1100" u="none" cap="none" strike="noStrike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exend"/>
              <a:buChar char="●"/>
            </a:pPr>
            <a:r>
              <a:rPr b="0" i="0" lang="es" sz="1100" u="none" cap="none" strike="noStrike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Leonel Maximiliano De Luca</a:t>
            </a:r>
            <a:endParaRPr b="0" i="0" sz="1100" u="none" cap="none" strike="noStrike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exend"/>
              <a:buChar char="●"/>
            </a:pPr>
            <a:r>
              <a:rPr b="0" i="0" lang="es" sz="1100" u="none" cap="none" strike="noStrike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Luciano Agustín Martins Louro</a:t>
            </a:r>
            <a:endParaRPr b="0" i="0" sz="1100" u="none" cap="none" strike="noStrike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exend"/>
              <a:buChar char="●"/>
            </a:pPr>
            <a:r>
              <a:rPr b="0" i="0" lang="es" sz="1100" u="none" cap="none" strike="noStrike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Ezequiel Muñoz Palazzo</a:t>
            </a:r>
            <a:endParaRPr b="0" i="0" sz="1100" u="none" cap="none" strike="noStrike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exend"/>
              <a:buChar char="●"/>
            </a:pPr>
            <a:r>
              <a:rPr b="0" i="0" lang="es" sz="1100" u="none" cap="none" strike="noStrike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Julian Ezequiel Naspleda</a:t>
            </a:r>
            <a:endParaRPr b="0" i="0" sz="1100" u="none" cap="none" strike="noStrike">
              <a:solidFill>
                <a:schemeClr val="lt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Lexend"/>
              <a:buChar char="●"/>
            </a:pPr>
            <a:r>
              <a:rPr b="0" i="0" lang="es" sz="1100" u="none" cap="none" strike="noStrike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Agustin Ezequiel Passarelli</a:t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2914550" y="445025"/>
            <a:ext cx="289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u="sng">
                <a:solidFill>
                  <a:schemeClr val="lt1"/>
                </a:solidFill>
              </a:rPr>
              <a:t>Creación de Go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11700" y="3200900"/>
            <a:ext cx="21120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347350" y="1017725"/>
            <a:ext cx="69468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fue creado por Robert Griesemer, Rob Pike y Ken Thompson, lanzado al mercado en 2009. Nace por la complejidad de gestionar proyectos muy grandes en C++ y Java.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Querían un lenguaje que fuera: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Rápido de compilar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Seguro con concurrencia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0" i="0" lang="es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 buena performance al nivel de C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" sz="1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Algunas empresas que utilizan Go en su código son:</a:t>
            </a:r>
            <a:endParaRPr b="1" i="0" sz="11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700" y="3222812"/>
            <a:ext cx="2057850" cy="17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888" y="3300413"/>
            <a:ext cx="1547625" cy="15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5750" y="3045300"/>
            <a:ext cx="2057851" cy="20578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146700" y="4636800"/>
            <a:ext cx="1480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Grupo Alpha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914150" y="366325"/>
            <a:ext cx="61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Diferencias entre                  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p3"/>
          <p:cNvGraphicFramePr/>
          <p:nvPr/>
        </p:nvGraphicFramePr>
        <p:xfrm>
          <a:off x="1505100" y="109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{68147DD8-7236-4C61-A469-0BA0FE47F5D1}</a:tableStyleId>
              </a:tblPr>
              <a:tblGrid>
                <a:gridCol w="1717975"/>
                <a:gridCol w="2139325"/>
                <a:gridCol w="2276500"/>
              </a:tblGrid>
              <a:tr h="39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chemeClr val="lt1"/>
                          </a:solidFill>
                        </a:rPr>
                        <a:t>Característica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chemeClr val="lt1"/>
                          </a:solidFill>
                        </a:rPr>
                        <a:t>Java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chemeClr val="lt1"/>
                          </a:solidFill>
                        </a:rPr>
                        <a:t>Go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chemeClr val="lt1"/>
                          </a:solidFill>
                        </a:rPr>
                        <a:t>Paradigma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1"/>
                          </a:solidFill>
                        </a:rPr>
                        <a:t>Orientado a objetos (clases, herencia)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1"/>
                          </a:solidFill>
                        </a:rPr>
                        <a:t>Basado en composición (structs + interfaces)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0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chemeClr val="lt1"/>
                          </a:solidFill>
                        </a:rPr>
                        <a:t>Modelo de concurrencia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1"/>
                          </a:solidFill>
                        </a:rPr>
                        <a:t>Hilos del sistema operativo (threads pesados)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1"/>
                          </a:solidFill>
                        </a:rPr>
                        <a:t>Goroutines (threads livianos administrados por Go)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chemeClr val="lt1"/>
                          </a:solidFill>
                        </a:rPr>
                        <a:t>Herencia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1"/>
                          </a:solidFill>
                        </a:rPr>
                        <a:t>Sí, admite herencia clásica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1"/>
                          </a:solidFill>
                        </a:rPr>
                        <a:t>No, usa composición e interfaces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chemeClr val="lt1"/>
                          </a:solidFill>
                        </a:rPr>
                        <a:t>Portabilidad</a:t>
                      </a:r>
                      <a:endParaRPr b="1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1"/>
                          </a:solidFill>
                        </a:rPr>
                        <a:t>Corre en cualquier JVM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1"/>
                          </a:solidFill>
                        </a:rPr>
                        <a:t>Compila binario para cualquier SO/arquitectura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5850" y="-51900"/>
            <a:ext cx="1146552" cy="1146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9700" y="99688"/>
            <a:ext cx="994973" cy="994973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/>
        </p:nvSpPr>
        <p:spPr>
          <a:xfrm>
            <a:off x="358500" y="4395375"/>
            <a:ext cx="1480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Grupo Alpha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00" y="585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u="sng">
                <a:solidFill>
                  <a:schemeClr val="lt1"/>
                </a:solidFill>
              </a:rPr>
              <a:t>Otras diferencias entre los lenguajes</a:t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1184100" y="1509500"/>
            <a:ext cx="67758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el caso de Go, los constructores no son realmente necesarios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 nos permite lanzar excepciones mientras que Go no, solamente errores.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no permite sobrecarga de métodos, equals ni hashCode.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0" i="0" lang="e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Go no existen los sets, lo más parecido es un map que no permite duplicados.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358500" y="4395375"/>
            <a:ext cx="1480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Grupo Alpha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311700" y="524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lt1"/>
                </a:solidFill>
              </a:rPr>
              <a:t>Aserciones en </a:t>
            </a:r>
            <a:r>
              <a:rPr i="1" lang="es">
                <a:solidFill>
                  <a:schemeClr val="lt1"/>
                </a:solidFill>
              </a:rPr>
              <a:t>JUnit 5</a:t>
            </a:r>
            <a:r>
              <a:rPr lang="es">
                <a:solidFill>
                  <a:schemeClr val="lt1"/>
                </a:solidFill>
              </a:rPr>
              <a:t> y </a:t>
            </a:r>
            <a:r>
              <a:rPr i="1" lang="es">
                <a:solidFill>
                  <a:schemeClr val="lt1"/>
                </a:solidFill>
              </a:rPr>
              <a:t>Testify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358500" y="4395375"/>
            <a:ext cx="1480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Grupo Alpha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Google Shape;91;p5"/>
          <p:cNvGraphicFramePr/>
          <p:nvPr/>
        </p:nvGraphicFramePr>
        <p:xfrm>
          <a:off x="335100" y="160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{099E59DB-8D28-48BF-A53B-6E2D73B32ED1}</a:tableStyleId>
              </a:tblPr>
              <a:tblGrid>
                <a:gridCol w="2686175"/>
                <a:gridCol w="2963025"/>
                <a:gridCol w="2824600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chemeClr val="lt2"/>
                          </a:solidFill>
                        </a:rPr>
                        <a:t>Java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chemeClr val="lt2"/>
                          </a:solidFill>
                        </a:rPr>
                        <a:t>Go</a:t>
                      </a:r>
                      <a:endParaRPr b="1"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100" u="none" cap="none" strike="noStrike">
                          <a:solidFill>
                            <a:schemeClr val="lt2"/>
                          </a:solidFill>
                        </a:rPr>
                        <a:t>¿Qué hace?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assertEquals(expected, actual)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assert.Equal(t, expected, actual)</a:t>
                      </a:r>
                      <a:endParaRPr sz="1100" u="none" cap="none" strike="noStrike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</a:rPr>
                        <a:t>Verifica que dos valores sean iguales.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assertNotEquals(expected, actual)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assert.NotEqual(t, expected, actual)</a:t>
                      </a:r>
                      <a:endParaRPr sz="1100" u="none" cap="none" strike="noStrike">
                        <a:solidFill>
                          <a:schemeClr val="lt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</a:rPr>
                        <a:t>Verifica que dos valores sean distintos.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assertTrue(condition)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assert.True(t, condition)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</a:rPr>
                        <a:t>Verifica que una condición sea verdadera.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assertFalse(condition)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assert.False(t, condition)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</a:rPr>
                        <a:t>Verifica que una condición sea falsa.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assertNull(object)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assert.Nil(t, object)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</a:rPr>
                        <a:t>Verifica que un objeto sea </a:t>
                      </a: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null</a:t>
                      </a:r>
                      <a:r>
                        <a:rPr lang="es" sz="1100" u="none" cap="none" strike="noStrike">
                          <a:solidFill>
                            <a:schemeClr val="lt2"/>
                          </a:solidFill>
                        </a:rPr>
                        <a:t>.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assertNotNull(object)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assert.NotNil(t, object)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100" u="none" cap="none" strike="noStrike">
                          <a:solidFill>
                            <a:schemeClr val="lt2"/>
                          </a:solidFill>
                        </a:rPr>
                        <a:t>Verifica que un objeto </a:t>
                      </a:r>
                      <a:r>
                        <a:rPr b="1" lang="es" sz="1100" u="none" cap="none" strike="noStrike">
                          <a:solidFill>
                            <a:schemeClr val="lt2"/>
                          </a:solidFill>
                        </a:rPr>
                        <a:t>no</a:t>
                      </a:r>
                      <a:r>
                        <a:rPr lang="es" sz="1100" u="none" cap="none" strike="noStrike">
                          <a:solidFill>
                            <a:schemeClr val="lt2"/>
                          </a:solidFill>
                        </a:rPr>
                        <a:t> sea </a:t>
                      </a:r>
                      <a:r>
                        <a:rPr lang="es" sz="1100" u="none" cap="none" strike="noStrike">
                          <a:solidFill>
                            <a:schemeClr val="lt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null</a:t>
                      </a:r>
                      <a:r>
                        <a:rPr lang="es" sz="1100" u="none" cap="none" strike="noStrike">
                          <a:solidFill>
                            <a:schemeClr val="lt2"/>
                          </a:solidFill>
                        </a:rPr>
                        <a:t>.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5"/>
          <p:cNvSpPr txBox="1"/>
          <p:nvPr/>
        </p:nvSpPr>
        <p:spPr>
          <a:xfrm>
            <a:off x="3820750" y="1097050"/>
            <a:ext cx="23769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Similitudes</a:t>
            </a:r>
            <a:endParaRPr b="0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29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lt1"/>
                </a:solidFill>
              </a:rPr>
              <a:t>Aserciones en </a:t>
            </a:r>
            <a:r>
              <a:rPr i="1" lang="es">
                <a:solidFill>
                  <a:schemeClr val="lt1"/>
                </a:solidFill>
              </a:rPr>
              <a:t>JUnit 5</a:t>
            </a:r>
            <a:r>
              <a:rPr lang="es">
                <a:solidFill>
                  <a:schemeClr val="lt1"/>
                </a:solidFill>
              </a:rPr>
              <a:t> y </a:t>
            </a:r>
            <a:r>
              <a:rPr i="1" lang="es">
                <a:solidFill>
                  <a:schemeClr val="lt1"/>
                </a:solidFill>
              </a:rPr>
              <a:t>Testify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358500" y="4395375"/>
            <a:ext cx="1480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Grupo Alpha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6"/>
          <p:cNvGraphicFramePr/>
          <p:nvPr/>
        </p:nvGraphicFramePr>
        <p:xfrm>
          <a:off x="358500" y="133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{099E59DB-8D28-48BF-A53B-6E2D73B32ED1}</a:tableStyleId>
              </a:tblPr>
              <a:tblGrid>
                <a:gridCol w="2337150"/>
                <a:gridCol w="1980925"/>
                <a:gridCol w="4155725"/>
              </a:tblGrid>
              <a:tr h="19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>
                          <a:solidFill>
                            <a:schemeClr val="lt1"/>
                          </a:solidFill>
                        </a:rPr>
                        <a:t>Java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>
                          <a:solidFill>
                            <a:schemeClr val="lt1"/>
                          </a:solidFill>
                        </a:rPr>
                        <a:t>Go</a:t>
                      </a:r>
                      <a:endParaRPr b="1"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" sz="1000" u="none" cap="none" strike="noStrike">
                          <a:solidFill>
                            <a:schemeClr val="lt1"/>
                          </a:solidFill>
                        </a:rPr>
                        <a:t>¿Qué hace?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x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assert.Error(t, err)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Verifica que un valor de tipo </a:t>
                      </a:r>
                      <a:r>
                        <a:rPr lang="es" sz="10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error</a:t>
                      </a: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es" sz="1000" u="none" cap="none" strike="noStrike">
                          <a:solidFill>
                            <a:schemeClr val="lt1"/>
                          </a:solidFill>
                        </a:rPr>
                        <a:t>sea distinto de nil</a:t>
                      </a: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 (o sea, que hubo error).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assertThrows(exception.class, executable)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X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Verifica que un bloque de código lanza una excepción específica.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assertAll(executables...)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X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Permite agrupar varias aserciones y ejecutarlas todas, aunque una falle.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X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assert.Panics(t, func())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Verifica que una función cause un panic.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X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assert.Contains(t, collection, item)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Verifica que un slice, string o mapa contenga un valor.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X</a:t>
                      </a:r>
                      <a:endParaRPr sz="10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assert.Len(t, object, length)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chemeClr val="lt1"/>
                          </a:solidFill>
                        </a:rPr>
                        <a:t>Verifica que la longitud de un slice, array, string o mapa coincida.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6"/>
          <p:cNvSpPr txBox="1"/>
          <p:nvPr/>
        </p:nvSpPr>
        <p:spPr>
          <a:xfrm>
            <a:off x="2514600" y="906775"/>
            <a:ext cx="3733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Diferencias</a:t>
            </a:r>
            <a:endParaRPr b="0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u="sng">
                <a:solidFill>
                  <a:schemeClr val="lt1"/>
                </a:solidFill>
              </a:rPr>
              <a:t>Diferencias en el testing</a:t>
            </a:r>
            <a:endParaRPr u="sng">
              <a:solidFill>
                <a:schemeClr val="lt1"/>
              </a:solidFill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75" y="1366363"/>
            <a:ext cx="57150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175" y="3549700"/>
            <a:ext cx="573405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7"/>
          <p:cNvSpPr txBox="1"/>
          <p:nvPr/>
        </p:nvSpPr>
        <p:spPr>
          <a:xfrm>
            <a:off x="311700" y="1017725"/>
            <a:ext cx="21120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b="0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311700" y="3200900"/>
            <a:ext cx="21120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</a:t>
            </a:r>
            <a:endParaRPr b="0" i="0" sz="18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 txBox="1"/>
          <p:nvPr/>
        </p:nvSpPr>
        <p:spPr>
          <a:xfrm>
            <a:off x="6346200" y="939800"/>
            <a:ext cx="24861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Diferencias: </a:t>
            </a:r>
            <a:endParaRPr b="0" i="0" sz="15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Go requiere obligatoriamente que las funciones de test empiecen con “Test” y reciban una struct *testing.T.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-Además de que no se pueden lanzar excepciones, solamente errores. Por otro lado, no requiere el “@Test” de Java.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311700" y="4480575"/>
            <a:ext cx="1480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Grupo Alpha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7"/>
          <p:cNvCxnSpPr/>
          <p:nvPr/>
        </p:nvCxnSpPr>
        <p:spPr>
          <a:xfrm flipH="1">
            <a:off x="808891" y="1195755"/>
            <a:ext cx="457200" cy="29642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7"/>
          <p:cNvCxnSpPr/>
          <p:nvPr/>
        </p:nvCxnSpPr>
        <p:spPr>
          <a:xfrm>
            <a:off x="2482866" y="3456200"/>
            <a:ext cx="191643" cy="28765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7"/>
          <p:cNvCxnSpPr/>
          <p:nvPr/>
        </p:nvCxnSpPr>
        <p:spPr>
          <a:xfrm>
            <a:off x="633046" y="3888712"/>
            <a:ext cx="216039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7"/>
          <p:cNvCxnSpPr/>
          <p:nvPr/>
        </p:nvCxnSpPr>
        <p:spPr>
          <a:xfrm flipH="1" rot="10800000">
            <a:off x="75363" y="3913586"/>
            <a:ext cx="486395" cy="24005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7"/>
          <p:cNvCxnSpPr/>
          <p:nvPr/>
        </p:nvCxnSpPr>
        <p:spPr>
          <a:xfrm>
            <a:off x="302175" y="1970462"/>
            <a:ext cx="355404" cy="10954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7"/>
          <p:cNvCxnSpPr/>
          <p:nvPr/>
        </p:nvCxnSpPr>
        <p:spPr>
          <a:xfrm flipH="1" rot="10800000">
            <a:off x="596021" y="4370889"/>
            <a:ext cx="406302" cy="196996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/>
        </p:nvSpPr>
        <p:spPr>
          <a:xfrm>
            <a:off x="358500" y="4395375"/>
            <a:ext cx="1480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Grupo Alpha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8"/>
          <p:cNvSpPr/>
          <p:nvPr/>
        </p:nvSpPr>
        <p:spPr>
          <a:xfrm>
            <a:off x="281175" y="1984500"/>
            <a:ext cx="8377796" cy="8148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Roboto Mono"/>
              </a:rPr>
              <a:t>Pasamos al código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727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idx="4294967295" type="ctrTitle"/>
          </p:nvPr>
        </p:nvSpPr>
        <p:spPr>
          <a:xfrm>
            <a:off x="3635850" y="339275"/>
            <a:ext cx="18723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s" sz="25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Conclusión</a:t>
            </a:r>
            <a:endParaRPr b="0" i="0" sz="25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366275" y="4403150"/>
            <a:ext cx="14808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Grupo Alpha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722100" y="1005350"/>
            <a:ext cx="76998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bien ambos lenguajes son muy distintos desde su sintaxis hasta su propio paradigma de programación, en el caso de testing son idénticos, con leves diferencias a nivel sintáctico. 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Esta similitud se debe a que la extensión Testify fue creada para ser similar a los testing estándares del mercado, como por ejemplo JUnit o PyTest.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