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6"/>
  </p:notesMasterIdLst>
  <p:sldIdLst>
    <p:sldId id="256" r:id="rId2"/>
    <p:sldId id="257" r:id="rId3"/>
    <p:sldId id="258" r:id="rId4"/>
    <p:sldId id="259" r:id="rId5"/>
    <p:sldId id="260" r:id="rId6"/>
    <p:sldId id="261" r:id="rId7"/>
    <p:sldId id="262" r:id="rId8"/>
    <p:sldId id="263" r:id="rId9"/>
    <p:sldId id="265" r:id="rId10"/>
    <p:sldId id="266" r:id="rId11"/>
    <p:sldId id="268" r:id="rId12"/>
    <p:sldId id="269" r:id="rId13"/>
    <p:sldId id="270" r:id="rId14"/>
    <p:sldId id="271" r:id="rId1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A6A6"/>
    <a:srgbClr val="CCFF99"/>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0" autoAdjust="0"/>
    <p:restoredTop sz="72874" autoAdjust="0"/>
  </p:normalViewPr>
  <p:slideViewPr>
    <p:cSldViewPr snapToGrid="0">
      <p:cViewPr varScale="1">
        <p:scale>
          <a:sx n="49" d="100"/>
          <a:sy n="49" d="100"/>
        </p:scale>
        <p:origin x="54" y="342"/>
      </p:cViewPr>
      <p:guideLst/>
    </p:cSldViewPr>
  </p:slideViewPr>
  <p:notesTextViewPr>
    <p:cViewPr>
      <p:scale>
        <a:sx n="1" d="1"/>
        <a:sy n="1" d="1"/>
      </p:scale>
      <p:origin x="0" y="0"/>
    </p:cViewPr>
  </p:notesTextViewPr>
  <p:sorterViewPr>
    <p:cViewPr varScale="1">
      <p:scale>
        <a:sx n="1" d="1"/>
        <a:sy n="1" d="1"/>
      </p:scale>
      <p:origin x="0" y="-19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DDF0A9-CFE2-41FB-808F-FBBECAA7E74C}" type="datetimeFigureOut">
              <a:rPr kumimoji="1" lang="ja-JP" altLang="en-US" smtClean="0"/>
              <a:t>2018/5/8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CD965A-9A59-42B6-ADA1-B01B27F6A563}" type="slidenum">
              <a:rPr kumimoji="1" lang="ja-JP" altLang="en-US" smtClean="0"/>
              <a:t>‹#›</a:t>
            </a:fld>
            <a:endParaRPr kumimoji="1" lang="ja-JP" altLang="en-US"/>
          </a:p>
        </p:txBody>
      </p:sp>
    </p:spTree>
    <p:extLst>
      <p:ext uri="{BB962C8B-B14F-4D97-AF65-F5344CB8AC3E}">
        <p14:creationId xmlns:p14="http://schemas.microsoft.com/office/powerpoint/2010/main" val="246140855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言いたいことノート</a:t>
            </a:r>
            <a:endParaRPr kumimoji="1" lang="ja-JP" altLang="en-US" dirty="0"/>
          </a:p>
        </p:txBody>
      </p:sp>
      <p:sp>
        <p:nvSpPr>
          <p:cNvPr id="4" name="スライド番号プレースホルダー 3"/>
          <p:cNvSpPr>
            <a:spLocks noGrp="1"/>
          </p:cNvSpPr>
          <p:nvPr>
            <p:ph type="sldNum" sz="quarter" idx="10"/>
          </p:nvPr>
        </p:nvSpPr>
        <p:spPr/>
        <p:txBody>
          <a:bodyPr/>
          <a:lstStyle/>
          <a:p>
            <a:fld id="{B8CD965A-9A59-42B6-ADA1-B01B27F6A563}" type="slidenum">
              <a:rPr kumimoji="1" lang="ja-JP" altLang="en-US" smtClean="0"/>
              <a:t>1</a:t>
            </a:fld>
            <a:endParaRPr kumimoji="1" lang="ja-JP" altLang="en-US"/>
          </a:p>
        </p:txBody>
      </p:sp>
    </p:spTree>
    <p:extLst>
      <p:ext uri="{BB962C8B-B14F-4D97-AF65-F5344CB8AC3E}">
        <p14:creationId xmlns:p14="http://schemas.microsoft.com/office/powerpoint/2010/main" val="19716795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動画であった光学センサ付スクリーンの実物</a:t>
            </a:r>
            <a:endParaRPr kumimoji="1" lang="en-US" altLang="ja-JP" dirty="0" smtClean="0"/>
          </a:p>
          <a:p>
            <a:r>
              <a:rPr kumimoji="1" lang="ja-JP" altLang="en-US" dirty="0" smtClean="0"/>
              <a:t>表だけ見るとあまり分からないが、実は裏側から光ファイバーが埋め込まれており</a:t>
            </a:r>
            <a:endParaRPr kumimoji="1" lang="en-US" altLang="ja-JP" dirty="0" smtClean="0"/>
          </a:p>
          <a:p>
            <a:r>
              <a:rPr kumimoji="1" lang="ja-JP" altLang="en-US" dirty="0" smtClean="0"/>
              <a:t>表面の</a:t>
            </a:r>
            <a:r>
              <a:rPr kumimoji="1" lang="en-US" altLang="ja-JP" dirty="0" smtClean="0"/>
              <a:t>4</a:t>
            </a:r>
            <a:r>
              <a:rPr kumimoji="1" lang="ja-JP" altLang="en-US" dirty="0" smtClean="0"/>
              <a:t>隅に光ファイバーの先端がある。</a:t>
            </a:r>
            <a:endParaRPr kumimoji="1" lang="en-US" altLang="ja-JP" dirty="0" smtClean="0"/>
          </a:p>
          <a:p>
            <a:r>
              <a:rPr kumimoji="1" lang="ja-JP" altLang="en-US" dirty="0" smtClean="0"/>
              <a:t>光ファイバーは裏側の光センサとつながっている。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B8CD965A-9A59-42B6-ADA1-B01B27F6A563}" type="slidenum">
              <a:rPr kumimoji="1" lang="ja-JP" altLang="en-US" smtClean="0"/>
              <a:t>10</a:t>
            </a:fld>
            <a:endParaRPr kumimoji="1" lang="ja-JP" altLang="en-US"/>
          </a:p>
        </p:txBody>
      </p:sp>
    </p:spTree>
    <p:extLst>
      <p:ext uri="{BB962C8B-B14F-4D97-AF65-F5344CB8AC3E}">
        <p14:creationId xmlns:p14="http://schemas.microsoft.com/office/powerpoint/2010/main" val="3704441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表面で検知した光情報は光ファイバーを通じて裏のセンサに届くようになっている。</a:t>
            </a:r>
            <a:endParaRPr kumimoji="1" lang="en-US" altLang="ja-JP" dirty="0" smtClean="0"/>
          </a:p>
          <a:p>
            <a:r>
              <a:rPr kumimoji="1" lang="ja-JP" altLang="en-US" dirty="0" smtClean="0"/>
              <a:t>このセンサは届いた光情報をホスト</a:t>
            </a:r>
            <a:r>
              <a:rPr kumimoji="1" lang="en-US" altLang="ja-JP" dirty="0" smtClean="0"/>
              <a:t>PC</a:t>
            </a:r>
            <a:r>
              <a:rPr kumimoji="1" lang="ja-JP" altLang="en-US" dirty="0" smtClean="0"/>
              <a:t>へ送るような仕組みになっている。</a:t>
            </a:r>
            <a:endParaRPr kumimoji="1" lang="en-US" altLang="ja-JP" dirty="0" smtClean="0"/>
          </a:p>
          <a:p>
            <a:r>
              <a:rPr kumimoji="1" lang="ja-JP" altLang="en-US" dirty="0" smtClean="0"/>
              <a:t>光ファイバーを用いることにより</a:t>
            </a:r>
            <a:r>
              <a:rPr kumimoji="1" lang="en-US" altLang="ja-JP" dirty="0" smtClean="0"/>
              <a:t>,</a:t>
            </a:r>
            <a:r>
              <a:rPr kumimoji="1" lang="ja-JP" altLang="en-US" baseline="0" dirty="0" smtClean="0"/>
              <a:t>　プロジェクタと</a:t>
            </a:r>
            <a:r>
              <a:rPr kumimoji="1" lang="ja-JP" altLang="en-US" dirty="0" smtClean="0"/>
              <a:t>スクリーンの角度が浅くても光ファイバーに光が入るので光情報を取れる</a:t>
            </a:r>
            <a:endParaRPr kumimoji="1" lang="en-US" altLang="ja-JP" dirty="0" smtClean="0"/>
          </a:p>
          <a:p>
            <a:endParaRPr kumimoji="1" lang="en-US" altLang="ja-JP" dirty="0" smtClean="0"/>
          </a:p>
          <a:p>
            <a:r>
              <a:rPr kumimoji="1" lang="ja-JP" altLang="en-US" dirty="0" smtClean="0"/>
              <a:t>これによってとりあえず</a:t>
            </a:r>
            <a:r>
              <a:rPr kumimoji="1" lang="en-US" altLang="ja-JP" dirty="0" smtClean="0"/>
              <a:t>PC</a:t>
            </a:r>
            <a:r>
              <a:rPr kumimoji="1" lang="ja-JP" altLang="en-US" dirty="0" smtClean="0"/>
              <a:t>とスクリーン間でコミュニケーションが可能。</a:t>
            </a:r>
            <a:endParaRPr kumimoji="1" lang="en-US" altLang="ja-JP" dirty="0" smtClean="0"/>
          </a:p>
          <a:p>
            <a:r>
              <a:rPr kumimoji="1" lang="ja-JP" altLang="en-US" dirty="0" smtClean="0"/>
              <a:t>スクリーンの位置情報と大きさの取得はこの時点ではまだ不明なので次のスライドで。</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B8CD965A-9A59-42B6-ADA1-B01B27F6A563}" type="slidenum">
              <a:rPr kumimoji="1" lang="ja-JP" altLang="en-US" smtClean="0"/>
              <a:t>11</a:t>
            </a:fld>
            <a:endParaRPr kumimoji="1" lang="ja-JP" altLang="en-US"/>
          </a:p>
        </p:txBody>
      </p:sp>
    </p:spTree>
    <p:extLst>
      <p:ext uri="{BB962C8B-B14F-4D97-AF65-F5344CB8AC3E}">
        <p14:creationId xmlns:p14="http://schemas.microsoft.com/office/powerpoint/2010/main" val="1187790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光学センサの位置の検出方法</a:t>
            </a:r>
            <a:endParaRPr kumimoji="1" lang="en-US" altLang="ja-JP" dirty="0" smtClean="0"/>
          </a:p>
          <a:p>
            <a:endParaRPr kumimoji="1" lang="en-US" altLang="ja-JP" dirty="0" smtClean="0"/>
          </a:p>
          <a:p>
            <a:r>
              <a:rPr kumimoji="1" lang="ja-JP" altLang="en-US" dirty="0" smtClean="0"/>
              <a:t>白黒のバイナリパターンを光学センサ付スクリーンに照射することにより光学センサ</a:t>
            </a:r>
            <a:endParaRPr kumimoji="1" lang="en-US" altLang="ja-JP" dirty="0" smtClean="0"/>
          </a:p>
          <a:p>
            <a:r>
              <a:rPr kumimoji="1" lang="ja-JP" altLang="en-US" dirty="0" smtClean="0"/>
              <a:t>の位置検出を行う。</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B8CD965A-9A59-42B6-ADA1-B01B27F6A563}" type="slidenum">
              <a:rPr kumimoji="1" lang="ja-JP" altLang="en-US" smtClean="0"/>
              <a:t>12</a:t>
            </a:fld>
            <a:endParaRPr kumimoji="1" lang="ja-JP" altLang="en-US"/>
          </a:p>
        </p:txBody>
      </p:sp>
    </p:spTree>
    <p:extLst>
      <p:ext uri="{BB962C8B-B14F-4D97-AF65-F5344CB8AC3E}">
        <p14:creationId xmlns:p14="http://schemas.microsoft.com/office/powerpoint/2010/main" val="1329975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a:t>
            </a:r>
            <a:r>
              <a:rPr kumimoji="1" lang="en-US" altLang="ja-JP" baseline="0" dirty="0" smtClean="0"/>
              <a:t> </a:t>
            </a:r>
            <a:r>
              <a:rPr kumimoji="1" lang="ja-JP" altLang="en-US" dirty="0" smtClean="0"/>
              <a:t>バイナリパターンを照射する</a:t>
            </a:r>
            <a:endParaRPr kumimoji="1" lang="en-US" altLang="ja-JP" dirty="0" smtClean="0"/>
          </a:p>
          <a:p>
            <a:r>
              <a:rPr kumimoji="1" lang="en-US" altLang="ja-JP" baseline="0" dirty="0" smtClean="0"/>
              <a:t>2. </a:t>
            </a:r>
            <a:r>
              <a:rPr kumimoji="1" lang="ja-JP" altLang="en-US" dirty="0" smtClean="0"/>
              <a:t>各光学センサが光の有無を検出する。</a:t>
            </a:r>
            <a:endParaRPr kumimoji="1" lang="en-US" altLang="ja-JP" dirty="0" smtClean="0"/>
          </a:p>
          <a:p>
            <a:r>
              <a:rPr kumimoji="1" lang="en-US" altLang="ja-JP" dirty="0" smtClean="0"/>
              <a:t>3. </a:t>
            </a:r>
            <a:r>
              <a:rPr kumimoji="1" lang="ja-JP" altLang="en-US" dirty="0" smtClean="0"/>
              <a:t>検出結果をビット列としてホスト</a:t>
            </a:r>
            <a:r>
              <a:rPr kumimoji="1" lang="en-US" altLang="ja-JP" dirty="0" smtClean="0"/>
              <a:t>PC</a:t>
            </a:r>
            <a:r>
              <a:rPr kumimoji="1" lang="ja-JP" altLang="en-US" dirty="0" smtClean="0"/>
              <a:t>へ送信</a:t>
            </a:r>
            <a:endParaRPr kumimoji="1" lang="en-US" altLang="ja-JP" dirty="0" smtClean="0"/>
          </a:p>
          <a:p>
            <a:endParaRPr kumimoji="1" lang="en-US" altLang="ja-JP" dirty="0" smtClean="0"/>
          </a:p>
          <a:p>
            <a:r>
              <a:rPr kumimoji="1" lang="ja-JP" altLang="en-US" dirty="0" smtClean="0"/>
              <a:t>ホスト</a:t>
            </a:r>
            <a:r>
              <a:rPr kumimoji="1" lang="en-US" altLang="ja-JP" dirty="0" smtClean="0"/>
              <a:t>PC</a:t>
            </a:r>
            <a:r>
              <a:rPr kumimoji="1" lang="ja-JP" altLang="en-US" dirty="0" smtClean="0"/>
              <a:t>側でも照射しているバイナリパターンの各ピクセル値を時系列ですべて把握しているため、これと光学センサからのフィードバックを同じ時系列で比較することによって、光学センサの位置を推定する。</a:t>
            </a:r>
            <a:endParaRPr kumimoji="1" lang="ja-JP" altLang="en-US" dirty="0"/>
          </a:p>
        </p:txBody>
      </p:sp>
      <p:sp>
        <p:nvSpPr>
          <p:cNvPr id="4" name="スライド番号プレースホルダー 3"/>
          <p:cNvSpPr>
            <a:spLocks noGrp="1"/>
          </p:cNvSpPr>
          <p:nvPr>
            <p:ph type="sldNum" sz="quarter" idx="10"/>
          </p:nvPr>
        </p:nvSpPr>
        <p:spPr/>
        <p:txBody>
          <a:bodyPr/>
          <a:lstStyle/>
          <a:p>
            <a:fld id="{B8CD965A-9A59-42B6-ADA1-B01B27F6A563}" type="slidenum">
              <a:rPr kumimoji="1" lang="ja-JP" altLang="en-US" smtClean="0"/>
              <a:t>13</a:t>
            </a:fld>
            <a:endParaRPr kumimoji="1" lang="ja-JP" altLang="en-US"/>
          </a:p>
        </p:txBody>
      </p:sp>
    </p:spTree>
    <p:extLst>
      <p:ext uri="{BB962C8B-B14F-4D97-AF65-F5344CB8AC3E}">
        <p14:creationId xmlns:p14="http://schemas.microsoft.com/office/powerpoint/2010/main" val="83976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fld id="{EFEA4B8C-2E68-4CD3-8466-A5D8CE657E4E}" type="slidenum">
              <a:rPr kumimoji="1" lang="ja-JP" altLang="en-US" smtClean="0"/>
              <a:t>2</a:t>
            </a:fld>
            <a:r>
              <a:rPr kumimoji="1" lang="ja-JP" altLang="en-US" dirty="0" smtClean="0"/>
              <a:t>先に断っておくと、この論文は</a:t>
            </a:r>
            <a:r>
              <a:rPr kumimoji="1" lang="en-US" altLang="ja-JP" dirty="0" smtClean="0"/>
              <a:t>2004</a:t>
            </a:r>
            <a:r>
              <a:rPr kumimoji="1" lang="ja-JP" altLang="en-US" dirty="0" smtClean="0"/>
              <a:t>年に発表されたものなので少々古い。</a:t>
            </a:r>
            <a:endParaRPr kumimoji="1" lang="en-US" altLang="ja-JP" dirty="0" smtClean="0"/>
          </a:p>
          <a:p>
            <a:endParaRPr kumimoji="1" lang="en-US" altLang="ja-JP" dirty="0" smtClean="0"/>
          </a:p>
          <a:p>
            <a:r>
              <a:rPr kumimoji="1" lang="ja-JP" altLang="en-US" dirty="0" smtClean="0"/>
              <a:t>投影技術で最低限満たすべきこと</a:t>
            </a:r>
            <a:endParaRPr kumimoji="1" lang="en-US" altLang="ja-JP" dirty="0" smtClean="0"/>
          </a:p>
          <a:p>
            <a:r>
              <a:rPr kumimoji="1" lang="ja-JP" altLang="en-US" dirty="0" smtClean="0"/>
              <a:t>・元のイメージを崩すことなく投影させること。　</a:t>
            </a:r>
            <a:endParaRPr kumimoji="1" lang="en-US" altLang="ja-JP" dirty="0" smtClean="0"/>
          </a:p>
          <a:p>
            <a:r>
              <a:rPr kumimoji="1" lang="ja-JP" altLang="en-US" dirty="0" smtClean="0"/>
              <a:t>・投影面に対してイメージを適切なサイズで投影させること。　</a:t>
            </a:r>
            <a:endParaRPr kumimoji="1" lang="en-US" altLang="ja-JP" dirty="0" smtClean="0"/>
          </a:p>
          <a:p>
            <a:endParaRPr kumimoji="1" lang="en-US" altLang="ja-JP" dirty="0" smtClean="0"/>
          </a:p>
          <a:p>
            <a:r>
              <a:rPr kumimoji="1" lang="ja-JP" altLang="en-US" dirty="0" smtClean="0"/>
              <a:t>キャリブレーションという技術は投影面を把握して、適切に調節して投影することを言う</a:t>
            </a:r>
            <a:endParaRPr kumimoji="1" lang="en-US" altLang="ja-JP" dirty="0" smtClean="0"/>
          </a:p>
          <a:p>
            <a:r>
              <a:rPr kumimoji="1" lang="ja-JP" altLang="en-US" dirty="0" smtClean="0"/>
              <a:t>上の二つを満たすためにはいかにうまくキャリブレーションするかが肝となる</a:t>
            </a:r>
            <a:endParaRPr kumimoji="1" lang="en-US" altLang="ja-JP" dirty="0" smtClean="0"/>
          </a:p>
          <a:p>
            <a:endParaRPr kumimoji="1" lang="en-US" altLang="ja-JP" dirty="0" smtClean="0"/>
          </a:p>
          <a:p>
            <a:r>
              <a:rPr kumimoji="1" lang="ja-JP" altLang="en-US" dirty="0" smtClean="0"/>
              <a:t>そこで本論文では、光センサとバイナリパターンの照射を用いて自動的にキャリブレーションを行うシステムを提案している。</a:t>
            </a:r>
            <a:endParaRPr kumimoji="1" lang="en-US" altLang="ja-JP" dirty="0" smtClean="0"/>
          </a:p>
          <a:p>
            <a:r>
              <a:rPr kumimoji="1" lang="ja-JP" altLang="en-US" dirty="0" smtClean="0"/>
              <a:t>バイナリパターンとはどんなものかというと、　右図の白黒の縞模様のこと。</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B8CD965A-9A59-42B6-ADA1-B01B27F6A563}" type="slidenum">
              <a:rPr kumimoji="1" lang="ja-JP" altLang="en-US" smtClean="0"/>
              <a:t>2</a:t>
            </a:fld>
            <a:endParaRPr kumimoji="1" lang="ja-JP" altLang="en-US"/>
          </a:p>
        </p:txBody>
      </p:sp>
    </p:spTree>
    <p:extLst>
      <p:ext uri="{BB962C8B-B14F-4D97-AF65-F5344CB8AC3E}">
        <p14:creationId xmlns:p14="http://schemas.microsoft.com/office/powerpoint/2010/main" val="80671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投影技術により没入型ディスプレイが登場した</a:t>
            </a:r>
            <a:endParaRPr kumimoji="1" lang="en-US" altLang="ja-JP" dirty="0" smtClean="0"/>
          </a:p>
          <a:p>
            <a:r>
              <a:rPr kumimoji="1" lang="ja-JP" altLang="en-US" dirty="0" smtClean="0"/>
              <a:t>エンターテイメントや仕事、プレゼン、公共ディスプレイ等に使われ始め</a:t>
            </a:r>
            <a:endParaRPr kumimoji="1" lang="en-US" altLang="ja-JP" dirty="0" smtClean="0"/>
          </a:p>
          <a:p>
            <a:r>
              <a:rPr kumimoji="1" lang="ja-JP" altLang="en-US" dirty="0" smtClean="0"/>
              <a:t>いまや我々の生活に無くてはならない存在。（とは行かないまでも無かったらかなり不便）</a:t>
            </a:r>
            <a:endParaRPr kumimoji="1" lang="en-US" altLang="ja-JP" dirty="0" smtClean="0"/>
          </a:p>
          <a:p>
            <a:endParaRPr kumimoji="1" lang="en-US" altLang="ja-JP" dirty="0" smtClean="0"/>
          </a:p>
          <a:p>
            <a:r>
              <a:rPr kumimoji="1" lang="ja-JP" altLang="en-US" dirty="0" smtClean="0"/>
              <a:t>その中で当然のことながら、この界隈の技術者たちはプロジェクタの品質向上に向けて</a:t>
            </a:r>
            <a:endParaRPr kumimoji="1" lang="en-US" altLang="ja-JP" dirty="0" smtClean="0"/>
          </a:p>
          <a:p>
            <a:r>
              <a:rPr kumimoji="1" lang="ja-JP" altLang="en-US" dirty="0" smtClean="0"/>
              <a:t>キャリブレーション技術を改善していこうとしている。</a:t>
            </a:r>
            <a:endParaRPr kumimoji="1" lang="en-US" altLang="ja-JP" dirty="0" smtClean="0"/>
          </a:p>
          <a:p>
            <a:r>
              <a:rPr kumimoji="1" lang="ja-JP" altLang="en-US" dirty="0" smtClean="0"/>
              <a:t>しかし、この従来の方法では正確にキャリブレーションするには複雑で膨大な計算が必要。</a:t>
            </a:r>
            <a:endParaRPr kumimoji="1" lang="en-US" altLang="ja-JP" dirty="0" smtClean="0"/>
          </a:p>
          <a:p>
            <a:endParaRPr kumimoji="1" lang="en-US" altLang="ja-JP" dirty="0" smtClean="0"/>
          </a:p>
          <a:p>
            <a:r>
              <a:rPr kumimoji="1" lang="ja-JP" altLang="en-US" dirty="0" smtClean="0"/>
              <a:t>シンプルなキャリブレーション方法を考え、　より簡単に正確に高速にキャリブレーションを行いたい！</a:t>
            </a:r>
            <a:endParaRPr kumimoji="1" lang="en-US" altLang="ja-JP" dirty="0" smtClean="0"/>
          </a:p>
          <a:p>
            <a:r>
              <a:rPr kumimoji="1" lang="ja-JP" altLang="en-US" dirty="0" smtClean="0"/>
              <a:t>という欲求に対してアプローチしているのがこの論文。</a:t>
            </a:r>
            <a:endParaRPr kumimoji="1" lang="en-US" altLang="ja-JP" dirty="0" smtClean="0"/>
          </a:p>
          <a:p>
            <a:endParaRPr kumimoji="1" lang="en-US" altLang="ja-JP" dirty="0" smtClean="0"/>
          </a:p>
          <a:p>
            <a:r>
              <a:rPr kumimoji="1" lang="ja-JP" altLang="en-US" dirty="0" smtClean="0"/>
              <a:t>　</a:t>
            </a:r>
            <a:endParaRPr kumimoji="1" lang="ja-JP" altLang="en-US" dirty="0"/>
          </a:p>
        </p:txBody>
      </p:sp>
      <p:sp>
        <p:nvSpPr>
          <p:cNvPr id="4" name="スライド番号プレースホルダー 3"/>
          <p:cNvSpPr>
            <a:spLocks noGrp="1"/>
          </p:cNvSpPr>
          <p:nvPr>
            <p:ph type="sldNum" sz="quarter" idx="10"/>
          </p:nvPr>
        </p:nvSpPr>
        <p:spPr/>
        <p:txBody>
          <a:bodyPr/>
          <a:lstStyle/>
          <a:p>
            <a:fld id="{B8CD965A-9A59-42B6-ADA1-B01B27F6A563}" type="slidenum">
              <a:rPr kumimoji="1" lang="ja-JP" altLang="en-US" smtClean="0"/>
              <a:t>3</a:t>
            </a:fld>
            <a:endParaRPr kumimoji="1" lang="ja-JP" altLang="en-US" dirty="0"/>
          </a:p>
        </p:txBody>
      </p:sp>
    </p:spTree>
    <p:extLst>
      <p:ext uri="{BB962C8B-B14F-4D97-AF65-F5344CB8AC3E}">
        <p14:creationId xmlns:p14="http://schemas.microsoft.com/office/powerpoint/2010/main" val="3769751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上の二つの論文はカメラベースのキャリブレーションシステム。　</a:t>
            </a:r>
            <a:endParaRPr kumimoji="1" lang="en-US" altLang="ja-JP" dirty="0" smtClean="0"/>
          </a:p>
          <a:p>
            <a:r>
              <a:rPr kumimoji="1" lang="ja-JP" altLang="en-US" dirty="0" smtClean="0"/>
              <a:t>カメラを用いて投影面の特徴を検出し、　</a:t>
            </a:r>
            <a:r>
              <a:rPr kumimoji="1" lang="en-US" altLang="ja-JP" dirty="0" smtClean="0"/>
              <a:t>Keystone</a:t>
            </a:r>
            <a:r>
              <a:rPr kumimoji="1" lang="ja-JP" altLang="en-US" dirty="0" smtClean="0"/>
              <a:t> </a:t>
            </a:r>
            <a:r>
              <a:rPr kumimoji="1" lang="en-US" altLang="ja-JP" dirty="0" smtClean="0"/>
              <a:t>Effect</a:t>
            </a:r>
            <a:r>
              <a:rPr kumimoji="1" lang="ja-JP" altLang="en-US" dirty="0" smtClean="0"/>
              <a:t>などを補正している。</a:t>
            </a:r>
            <a:endParaRPr kumimoji="1" lang="en-US" altLang="ja-JP" dirty="0" smtClean="0"/>
          </a:p>
          <a:p>
            <a:endParaRPr kumimoji="1" lang="en-US" altLang="ja-JP" dirty="0" smtClean="0"/>
          </a:p>
          <a:p>
            <a:r>
              <a:rPr kumimoji="1" lang="ja-JP" altLang="en-US" dirty="0" smtClean="0"/>
              <a:t>上の論文では、　投影面のフレームを検出してぴったりにイメージをキャリブレーションしたりすることができない。</a:t>
            </a:r>
            <a:endParaRPr kumimoji="1" lang="en-US" altLang="ja-JP" dirty="0" smtClean="0"/>
          </a:p>
          <a:p>
            <a:r>
              <a:rPr kumimoji="1" lang="ja-JP" altLang="en-US" dirty="0" smtClean="0"/>
              <a:t>また、カメラを用いての投影面の正確な把握には、カメラ自体の解像度、投影面の反射特性、環境光の影響、</a:t>
            </a:r>
            <a:endParaRPr kumimoji="1" lang="en-US" altLang="ja-JP" dirty="0" smtClean="0"/>
          </a:p>
          <a:p>
            <a:r>
              <a:rPr kumimoji="1" lang="ja-JP" altLang="en-US" dirty="0" smtClean="0"/>
              <a:t>投影面以外の背景部分の考慮等さまざまな要因を考慮して厳密に計算する必要がある。</a:t>
            </a:r>
            <a:endParaRPr kumimoji="1" lang="en-US" altLang="ja-JP" dirty="0" smtClean="0"/>
          </a:p>
          <a:p>
            <a:r>
              <a:rPr kumimoji="1" lang="ja-JP" altLang="en-US" dirty="0" smtClean="0"/>
              <a:t>計算がかなり難しくそもそもとして正確なキャリブレーションを行えない（</a:t>
            </a:r>
            <a:r>
              <a:rPr kumimoji="1" lang="en-US" altLang="ja-JP" dirty="0" smtClean="0"/>
              <a:t>※2004</a:t>
            </a:r>
            <a:r>
              <a:rPr kumimoji="1" lang="ja-JP" altLang="en-US" dirty="0" smtClean="0"/>
              <a:t>年の段階では）</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B8CD965A-9A59-42B6-ADA1-B01B27F6A563}" type="slidenum">
              <a:rPr kumimoji="1" lang="ja-JP" altLang="en-US" smtClean="0"/>
              <a:t>4</a:t>
            </a:fld>
            <a:endParaRPr kumimoji="1" lang="ja-JP" altLang="en-US"/>
          </a:p>
        </p:txBody>
      </p:sp>
    </p:spTree>
    <p:extLst>
      <p:ext uri="{BB962C8B-B14F-4D97-AF65-F5344CB8AC3E}">
        <p14:creationId xmlns:p14="http://schemas.microsoft.com/office/powerpoint/2010/main" val="1550032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Wiki</a:t>
            </a:r>
            <a:r>
              <a:rPr kumimoji="1" lang="ja-JP" altLang="en-US" dirty="0" smtClean="0"/>
              <a:t>より抜粋。</a:t>
            </a:r>
            <a:endParaRPr kumimoji="1" lang="en-US" altLang="ja-JP" dirty="0" smtClean="0"/>
          </a:p>
          <a:p>
            <a:r>
              <a:rPr kumimoji="1" lang="ja-JP" altLang="en-US" dirty="0" smtClean="0"/>
              <a:t>　</a:t>
            </a:r>
            <a:endParaRPr kumimoji="1" lang="en-US" altLang="ja-JP" dirty="0" smtClean="0"/>
          </a:p>
          <a:p>
            <a:r>
              <a:rPr kumimoji="1" lang="ja-JP" altLang="en-US" dirty="0" smtClean="0"/>
              <a:t>研究室でプロジェクタ使うことは多いと思うが、　</a:t>
            </a:r>
            <a:endParaRPr kumimoji="1" lang="en-US" altLang="ja-JP" dirty="0" smtClean="0"/>
          </a:p>
          <a:p>
            <a:r>
              <a:rPr kumimoji="1" lang="ja-JP" altLang="en-US" dirty="0" smtClean="0"/>
              <a:t>投影面に対して、プロジェクタが傾いていたりなどすると、右のように台形の形になって投影されてしまうこと</a:t>
            </a:r>
            <a:endParaRPr kumimoji="1" lang="en-US" altLang="ja-JP" dirty="0" smtClean="0"/>
          </a:p>
          <a:p>
            <a:r>
              <a:rPr kumimoji="1" lang="ja-JP" altLang="en-US" dirty="0" smtClean="0"/>
              <a:t>を</a:t>
            </a:r>
            <a:r>
              <a:rPr kumimoji="1" lang="en-US" altLang="ja-JP" dirty="0" smtClean="0"/>
              <a:t>Keystone Effect</a:t>
            </a:r>
            <a:r>
              <a:rPr kumimoji="1" lang="ja-JP" altLang="en-US" dirty="0" smtClean="0"/>
              <a:t>という。</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B8CD965A-9A59-42B6-ADA1-B01B27F6A563}" type="slidenum">
              <a:rPr kumimoji="1" lang="ja-JP" altLang="en-US" smtClean="0"/>
              <a:t>5</a:t>
            </a:fld>
            <a:endParaRPr kumimoji="1" lang="ja-JP" altLang="en-US"/>
          </a:p>
        </p:txBody>
      </p:sp>
    </p:spTree>
    <p:extLst>
      <p:ext uri="{BB962C8B-B14F-4D97-AF65-F5344CB8AC3E}">
        <p14:creationId xmlns:p14="http://schemas.microsoft.com/office/powerpoint/2010/main" val="659494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光学センサ</a:t>
            </a:r>
            <a:r>
              <a:rPr kumimoji="1" lang="ja-JP" altLang="en-US" dirty="0" smtClean="0"/>
              <a:t>とバイナリパターンの照射によって、カメラベースのキャリブレーションよりも簡単に、かつ正確にキャリブレーションすることができる。</a:t>
            </a:r>
            <a:endParaRPr kumimoji="1" lang="en-US" altLang="ja-JP" dirty="0" smtClean="0"/>
          </a:p>
          <a:p>
            <a:endParaRPr kumimoji="1" lang="en-US" altLang="ja-JP" dirty="0" smtClean="0"/>
          </a:p>
          <a:p>
            <a:r>
              <a:rPr kumimoji="1" lang="ja-JP" altLang="en-US" dirty="0" smtClean="0"/>
              <a:t>左図のように的外れな投影でも、　キャリブレーションによって右図のように枠にぴったり収まっている。</a:t>
            </a:r>
            <a:endParaRPr kumimoji="1" lang="ja-JP" altLang="en-US" dirty="0"/>
          </a:p>
        </p:txBody>
      </p:sp>
      <p:sp>
        <p:nvSpPr>
          <p:cNvPr id="4" name="スライド番号プレースホルダー 3"/>
          <p:cNvSpPr>
            <a:spLocks noGrp="1"/>
          </p:cNvSpPr>
          <p:nvPr>
            <p:ph type="sldNum" sz="quarter" idx="10"/>
          </p:nvPr>
        </p:nvSpPr>
        <p:spPr/>
        <p:txBody>
          <a:bodyPr/>
          <a:lstStyle/>
          <a:p>
            <a:fld id="{B8CD965A-9A59-42B6-ADA1-B01B27F6A563}" type="slidenum">
              <a:rPr kumimoji="1" lang="ja-JP" altLang="en-US" smtClean="0"/>
              <a:t>6</a:t>
            </a:fld>
            <a:endParaRPr kumimoji="1" lang="ja-JP" altLang="en-US"/>
          </a:p>
        </p:txBody>
      </p:sp>
    </p:spTree>
    <p:extLst>
      <p:ext uri="{BB962C8B-B14F-4D97-AF65-F5344CB8AC3E}">
        <p14:creationId xmlns:p14="http://schemas.microsoft.com/office/powerpoint/2010/main" val="1832282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システムの概要が良く分かる動画を</a:t>
            </a:r>
            <a:r>
              <a:rPr kumimoji="1" lang="en-US" altLang="ja-JP"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B8CD965A-9A59-42B6-ADA1-B01B27F6A563}" type="slidenum">
              <a:rPr kumimoji="1" lang="ja-JP" altLang="en-US" smtClean="0"/>
              <a:t>7</a:t>
            </a:fld>
            <a:endParaRPr kumimoji="1" lang="ja-JP" altLang="en-US"/>
          </a:p>
        </p:txBody>
      </p:sp>
    </p:spTree>
    <p:extLst>
      <p:ext uri="{BB962C8B-B14F-4D97-AF65-F5344CB8AC3E}">
        <p14:creationId xmlns:p14="http://schemas.microsoft.com/office/powerpoint/2010/main" val="3541441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このシステムの登場人物の紹介</a:t>
            </a:r>
            <a:endParaRPr kumimoji="1" lang="en-US" altLang="ja-JP" dirty="0" smtClean="0"/>
          </a:p>
          <a:p>
            <a:r>
              <a:rPr kumimoji="1" lang="ja-JP" altLang="en-US" dirty="0" smtClean="0"/>
              <a:t>・円卓・・・</a:t>
            </a:r>
            <a:r>
              <a:rPr kumimoji="1" lang="ja-JP" altLang="en-US" dirty="0" smtClean="0"/>
              <a:t>光学センサつき</a:t>
            </a:r>
            <a:r>
              <a:rPr kumimoji="1" lang="ja-JP" altLang="en-US" dirty="0" smtClean="0"/>
              <a:t>スクリーンを置くための台。この台とスクリーンとを判別してキャリブレーションする。</a:t>
            </a:r>
            <a:endParaRPr kumimoji="1" lang="en-US" altLang="ja-JP" dirty="0" smtClean="0"/>
          </a:p>
          <a:p>
            <a:r>
              <a:rPr kumimoji="1" lang="ja-JP" altLang="en-US" dirty="0" smtClean="0"/>
              <a:t>・</a:t>
            </a:r>
            <a:r>
              <a:rPr kumimoji="1" lang="en-US" altLang="ja-JP" dirty="0" smtClean="0"/>
              <a:t>PC</a:t>
            </a:r>
            <a:r>
              <a:rPr kumimoji="1" lang="ja-JP" altLang="en-US" dirty="0" smtClean="0"/>
              <a:t>・・・プロジェクタへイメージを流す。</a:t>
            </a:r>
            <a:endParaRPr kumimoji="1" lang="en-US" altLang="ja-JP" dirty="0" smtClean="0"/>
          </a:p>
          <a:p>
            <a:r>
              <a:rPr kumimoji="1" lang="ja-JP" altLang="en-US" dirty="0" smtClean="0"/>
              <a:t>・プロジェクタ・・・イメージをスクリーン上へ写す。動画では上から下方向へイメージを写している。</a:t>
            </a:r>
            <a:endParaRPr kumimoji="1" lang="en-US" altLang="ja-JP" dirty="0" smtClean="0"/>
          </a:p>
          <a:p>
            <a:r>
              <a:rPr kumimoji="1" lang="ja-JP" altLang="en-US" dirty="0" smtClean="0"/>
              <a:t>・光センサつきスクリーン・・・</a:t>
            </a:r>
            <a:r>
              <a:rPr kumimoji="1" lang="en-US" altLang="ja-JP" dirty="0" smtClean="0"/>
              <a:t>4</a:t>
            </a:r>
            <a:r>
              <a:rPr kumimoji="1" lang="ja-JP" altLang="en-US" dirty="0" smtClean="0"/>
              <a:t>隅に光センサがついている。</a:t>
            </a:r>
            <a:endParaRPr kumimoji="1" lang="en-US" altLang="ja-JP" dirty="0" smtClean="0"/>
          </a:p>
          <a:p>
            <a:r>
              <a:rPr kumimoji="1" lang="ja-JP" altLang="en-US" dirty="0" smtClean="0"/>
              <a:t>・光センサを</a:t>
            </a:r>
            <a:r>
              <a:rPr kumimoji="1" lang="en-US" altLang="ja-JP" dirty="0" smtClean="0"/>
              <a:t>USB</a:t>
            </a:r>
            <a:r>
              <a:rPr kumimoji="1" lang="ja-JP" altLang="en-US" dirty="0" smtClean="0"/>
              <a:t>ケーブルで</a:t>
            </a:r>
            <a:r>
              <a:rPr kumimoji="1" lang="en-US" altLang="ja-JP" dirty="0" smtClean="0"/>
              <a:t>PC</a:t>
            </a:r>
            <a:r>
              <a:rPr kumimoji="1" lang="ja-JP" altLang="en-US" dirty="0" smtClean="0"/>
              <a:t>とつながっている。</a:t>
            </a:r>
            <a:endParaRPr kumimoji="1" lang="en-US" altLang="ja-JP" dirty="0" smtClean="0"/>
          </a:p>
          <a:p>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B8CD965A-9A59-42B6-ADA1-B01B27F6A563}" type="slidenum">
              <a:rPr kumimoji="1" lang="ja-JP" altLang="en-US" smtClean="0"/>
              <a:t>8</a:t>
            </a:fld>
            <a:endParaRPr kumimoji="1" lang="ja-JP" altLang="en-US"/>
          </a:p>
        </p:txBody>
      </p:sp>
    </p:spTree>
    <p:extLst>
      <p:ext uri="{BB962C8B-B14F-4D97-AF65-F5344CB8AC3E}">
        <p14:creationId xmlns:p14="http://schemas.microsoft.com/office/powerpoint/2010/main" val="1082760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a:t>
            </a:r>
            <a:r>
              <a:rPr kumimoji="1" lang="ja-JP" altLang="en-US" dirty="0" smtClean="0"/>
              <a:t>　</a:t>
            </a:r>
            <a:r>
              <a:rPr kumimoji="1" lang="ja-JP" altLang="en-US" dirty="0" smtClean="0"/>
              <a:t>光学センサ</a:t>
            </a:r>
            <a:r>
              <a:rPr kumimoji="1" lang="ja-JP" altLang="en-US" dirty="0" smtClean="0"/>
              <a:t>を</a:t>
            </a:r>
            <a:r>
              <a:rPr kumimoji="1" lang="en-US" altLang="ja-JP" dirty="0" smtClean="0"/>
              <a:t>4</a:t>
            </a:r>
            <a:r>
              <a:rPr kumimoji="1" lang="ja-JP" altLang="en-US" dirty="0" smtClean="0"/>
              <a:t>隅に埋めたターゲットスクリーンを用意する</a:t>
            </a:r>
            <a:endParaRPr kumimoji="1" lang="en-US" altLang="ja-JP" dirty="0" smtClean="0"/>
          </a:p>
          <a:p>
            <a:r>
              <a:rPr kumimoji="1" lang="en-US" altLang="ja-JP" dirty="0" smtClean="0"/>
              <a:t>2.</a:t>
            </a:r>
            <a:r>
              <a:rPr kumimoji="1" lang="ja-JP" altLang="en-US" dirty="0" smtClean="0"/>
              <a:t>　</a:t>
            </a:r>
            <a:r>
              <a:rPr kumimoji="1" lang="ja-JP" altLang="en-US" dirty="0" smtClean="0"/>
              <a:t>光学センサ</a:t>
            </a:r>
            <a:r>
              <a:rPr kumimoji="1" lang="ja-JP" altLang="en-US" dirty="0" smtClean="0"/>
              <a:t>の位置情報を取得するためにバイナリパターンを照射する</a:t>
            </a:r>
            <a:endParaRPr kumimoji="1" lang="en-US" altLang="ja-JP" dirty="0" smtClean="0"/>
          </a:p>
          <a:p>
            <a:pPr marL="228600" indent="-228600">
              <a:buAutoNum type="arabicPeriod" startAt="3"/>
            </a:pPr>
            <a:r>
              <a:rPr kumimoji="1" lang="ja-JP" altLang="en-US" baseline="0" dirty="0" smtClean="0"/>
              <a:t>光学センサ</a:t>
            </a:r>
            <a:r>
              <a:rPr kumimoji="1" lang="ja-JP" altLang="en-US" baseline="0" dirty="0" smtClean="0"/>
              <a:t>の位置からスクリーンの大きさ</a:t>
            </a:r>
            <a:r>
              <a:rPr kumimoji="1" lang="en-US" altLang="ja-JP" baseline="0" dirty="0" smtClean="0"/>
              <a:t>, </a:t>
            </a:r>
            <a:r>
              <a:rPr kumimoji="1" lang="ja-JP" altLang="en-US" baseline="0" dirty="0" smtClean="0"/>
              <a:t>位置を推定</a:t>
            </a:r>
            <a:endParaRPr kumimoji="1" lang="en-US" altLang="ja-JP" baseline="0" dirty="0" smtClean="0"/>
          </a:p>
          <a:p>
            <a:pPr marL="228600" indent="-228600">
              <a:buAutoNum type="arabicPeriod" startAt="3"/>
            </a:pPr>
            <a:r>
              <a:rPr kumimoji="1" lang="ja-JP" altLang="en-US" baseline="0" dirty="0" smtClean="0"/>
              <a:t>イメージをスクリーンに合わせて伸縮させ、　映写する</a:t>
            </a:r>
            <a:endParaRPr kumimoji="1" lang="en-US" altLang="ja-JP" baseline="0" dirty="0" smtClean="0"/>
          </a:p>
          <a:p>
            <a:pPr marL="0" indent="0">
              <a:buNone/>
            </a:pPr>
            <a:endParaRPr kumimoji="1" lang="en-US" altLang="ja-JP" baseline="0" dirty="0" smtClean="0"/>
          </a:p>
          <a:p>
            <a:pPr marL="0" indent="0">
              <a:buNone/>
            </a:pPr>
            <a:r>
              <a:rPr kumimoji="1" lang="ja-JP" altLang="en-US" baseline="0" dirty="0" smtClean="0"/>
              <a:t>この辺りの詳しい説明は次のスライドから。</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B8CD965A-9A59-42B6-ADA1-B01B27F6A563}" type="slidenum">
              <a:rPr kumimoji="1" lang="ja-JP" altLang="en-US" smtClean="0"/>
              <a:t>9</a:t>
            </a:fld>
            <a:endParaRPr kumimoji="1" lang="ja-JP" altLang="en-US"/>
          </a:p>
        </p:txBody>
      </p:sp>
    </p:spTree>
    <p:extLst>
      <p:ext uri="{BB962C8B-B14F-4D97-AF65-F5344CB8AC3E}">
        <p14:creationId xmlns:p14="http://schemas.microsoft.com/office/powerpoint/2010/main" val="216599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3074" name="Rectangle 2"/>
          <p:cNvSpPr>
            <a:spLocks noChangeArrowheads="1"/>
          </p:cNvSpPr>
          <p:nvPr/>
        </p:nvSpPr>
        <p:spPr bwMode="auto">
          <a:xfrm>
            <a:off x="250825" y="3573463"/>
            <a:ext cx="8642350" cy="71437"/>
          </a:xfrm>
          <a:prstGeom prst="rect">
            <a:avLst/>
          </a:prstGeom>
          <a:solidFill>
            <a:srgbClr val="66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75" name="Rectangle 3"/>
          <p:cNvSpPr>
            <a:spLocks noChangeArrowheads="1"/>
          </p:cNvSpPr>
          <p:nvPr/>
        </p:nvSpPr>
        <p:spPr bwMode="auto">
          <a:xfrm>
            <a:off x="468313" y="3429000"/>
            <a:ext cx="1366837" cy="144463"/>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76" name="Rectangle 4"/>
          <p:cNvSpPr>
            <a:spLocks noChangeArrowheads="1"/>
          </p:cNvSpPr>
          <p:nvPr/>
        </p:nvSpPr>
        <p:spPr bwMode="auto">
          <a:xfrm>
            <a:off x="8280400" y="6453188"/>
            <a:ext cx="863600" cy="71437"/>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77" name="Rectangle 5"/>
          <p:cNvSpPr>
            <a:spLocks noGrp="1" noChangeArrowheads="1"/>
          </p:cNvSpPr>
          <p:nvPr>
            <p:ph type="ctrTitle"/>
          </p:nvPr>
        </p:nvSpPr>
        <p:spPr>
          <a:xfrm>
            <a:off x="685800" y="2130425"/>
            <a:ext cx="7772400" cy="1470025"/>
          </a:xfrm>
        </p:spPr>
        <p:txBody>
          <a:bodyPr/>
          <a:lstStyle>
            <a:lvl1pPr>
              <a:defRPr/>
            </a:lvl1pPr>
          </a:lstStyle>
          <a:p>
            <a:pPr lvl="0"/>
            <a:r>
              <a:rPr lang="ja-JP" altLang="en-US" noProof="0" smtClean="0"/>
              <a:t>マスター タイトルの書式設定</a:t>
            </a:r>
          </a:p>
        </p:txBody>
      </p:sp>
      <p:sp>
        <p:nvSpPr>
          <p:cNvPr id="3078" name="Rectangle 6"/>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ja-JP" altLang="en-US" noProof="0" smtClean="0"/>
              <a:t>マスター サブタイトルの書式設定</a:t>
            </a:r>
          </a:p>
        </p:txBody>
      </p:sp>
      <p:sp>
        <p:nvSpPr>
          <p:cNvPr id="3079" name="Rectangle 7"/>
          <p:cNvSpPr>
            <a:spLocks noGrp="1" noChangeArrowheads="1"/>
          </p:cNvSpPr>
          <p:nvPr>
            <p:ph type="dt" sz="half" idx="2"/>
          </p:nvPr>
        </p:nvSpPr>
        <p:spPr/>
        <p:txBody>
          <a:bodyPr/>
          <a:lstStyle>
            <a:lvl1pPr>
              <a:defRPr/>
            </a:lvl1pPr>
          </a:lstStyle>
          <a:p>
            <a:fld id="{DB47AD07-41BD-403D-AE9D-890C2684EFFB}" type="datetime1">
              <a:rPr kumimoji="1" lang="ja-JP" altLang="en-US" smtClean="0"/>
              <a:t>2018/5/8</a:t>
            </a:fld>
            <a:endParaRPr kumimoji="1" lang="ja-JP" altLang="en-US"/>
          </a:p>
        </p:txBody>
      </p:sp>
      <p:sp>
        <p:nvSpPr>
          <p:cNvPr id="3080" name="Rectangle 8"/>
          <p:cNvSpPr>
            <a:spLocks noGrp="1" noChangeArrowheads="1"/>
          </p:cNvSpPr>
          <p:nvPr>
            <p:ph type="ftr" sz="quarter" idx="3"/>
          </p:nvPr>
        </p:nvSpPr>
        <p:spPr/>
        <p:txBody>
          <a:bodyPr/>
          <a:lstStyle>
            <a:lvl1pPr>
              <a:defRPr/>
            </a:lvl1pPr>
          </a:lstStyle>
          <a:p>
            <a:endParaRPr kumimoji="1" lang="ja-JP" altLang="en-US"/>
          </a:p>
        </p:txBody>
      </p:sp>
      <p:sp>
        <p:nvSpPr>
          <p:cNvPr id="3081" name="Rectangle 9"/>
          <p:cNvSpPr>
            <a:spLocks noGrp="1" noChangeArrowheads="1"/>
          </p:cNvSpPr>
          <p:nvPr>
            <p:ph type="sldNum" sz="quarter" idx="4"/>
          </p:nvPr>
        </p:nvSpPr>
        <p:spPr/>
        <p:txBody>
          <a:bodyPr/>
          <a:lstStyle>
            <a:lvl1pPr>
              <a:defRPr/>
            </a:lvl1pPr>
          </a:lstStyle>
          <a:p>
            <a:fld id="{D64230CA-0B4E-4B5F-AAC4-223E39B2A9CE}" type="slidenum">
              <a:rPr kumimoji="1" lang="ja-JP" altLang="en-US" smtClean="0"/>
              <a:t>‹#›</a:t>
            </a:fld>
            <a:endParaRPr kumimoji="1" lang="ja-JP" altLang="en-US"/>
          </a:p>
        </p:txBody>
      </p:sp>
      <p:sp>
        <p:nvSpPr>
          <p:cNvPr id="3082" name="Rectangle 10"/>
          <p:cNvSpPr>
            <a:spLocks noChangeArrowheads="1"/>
          </p:cNvSpPr>
          <p:nvPr/>
        </p:nvSpPr>
        <p:spPr bwMode="auto">
          <a:xfrm>
            <a:off x="8893175" y="115888"/>
            <a:ext cx="142875" cy="144462"/>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83" name="Rectangle 11"/>
          <p:cNvSpPr>
            <a:spLocks noChangeArrowheads="1"/>
          </p:cNvSpPr>
          <p:nvPr/>
        </p:nvSpPr>
        <p:spPr bwMode="auto">
          <a:xfrm>
            <a:off x="8726488" y="115888"/>
            <a:ext cx="142875" cy="144462"/>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84" name="Rectangle 12"/>
          <p:cNvSpPr>
            <a:spLocks noChangeArrowheads="1"/>
          </p:cNvSpPr>
          <p:nvPr/>
        </p:nvSpPr>
        <p:spPr bwMode="auto">
          <a:xfrm>
            <a:off x="8893175" y="280988"/>
            <a:ext cx="142875" cy="144462"/>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nvGrpSpPr>
          <p:cNvPr id="3085" name="Group 13"/>
          <p:cNvGrpSpPr>
            <a:grpSpLocks/>
          </p:cNvGrpSpPr>
          <p:nvPr/>
        </p:nvGrpSpPr>
        <p:grpSpPr bwMode="auto">
          <a:xfrm rot="-10800000">
            <a:off x="85725" y="6465888"/>
            <a:ext cx="309563" cy="309562"/>
            <a:chOff x="113" y="4020"/>
            <a:chExt cx="195" cy="195"/>
          </a:xfrm>
        </p:grpSpPr>
        <p:sp>
          <p:nvSpPr>
            <p:cNvPr id="3086" name="Rectangle 14"/>
            <p:cNvSpPr>
              <a:spLocks noChangeArrowheads="1"/>
            </p:cNvSpPr>
            <p:nvPr userDrawn="1"/>
          </p:nvSpPr>
          <p:spPr bwMode="auto">
            <a:xfrm>
              <a:off x="218" y="4020"/>
              <a:ext cx="90" cy="91"/>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87" name="Rectangle 15"/>
            <p:cNvSpPr>
              <a:spLocks noChangeArrowheads="1"/>
            </p:cNvSpPr>
            <p:nvPr userDrawn="1"/>
          </p:nvSpPr>
          <p:spPr bwMode="auto">
            <a:xfrm>
              <a:off x="113" y="4020"/>
              <a:ext cx="90" cy="91"/>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88" name="Rectangle 16"/>
            <p:cNvSpPr>
              <a:spLocks noChangeArrowheads="1"/>
            </p:cNvSpPr>
            <p:nvPr userDrawn="1"/>
          </p:nvSpPr>
          <p:spPr bwMode="auto">
            <a:xfrm>
              <a:off x="218" y="4124"/>
              <a:ext cx="90" cy="91"/>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spTree>
    <p:extLst>
      <p:ext uri="{BB962C8B-B14F-4D97-AF65-F5344CB8AC3E}">
        <p14:creationId xmlns:p14="http://schemas.microsoft.com/office/powerpoint/2010/main" val="3799851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fld id="{4648078C-090B-4454-9A6B-FFE99DF99B82}" type="datetime1">
              <a:rPr kumimoji="1" lang="ja-JP" altLang="en-US" smtClean="0"/>
              <a:t>2018/5/8</a:t>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vl1pPr>
          </a:lstStyle>
          <a:p>
            <a:fld id="{D64230CA-0B4E-4B5F-AAC4-223E39B2A9CE}" type="slidenum">
              <a:rPr kumimoji="1" lang="ja-JP" altLang="en-US" smtClean="0"/>
              <a:t>‹#›</a:t>
            </a:fld>
            <a:endParaRPr kumimoji="1" lang="ja-JP" altLang="en-US"/>
          </a:p>
        </p:txBody>
      </p:sp>
    </p:spTree>
    <p:extLst>
      <p:ext uri="{BB962C8B-B14F-4D97-AF65-F5344CB8AC3E}">
        <p14:creationId xmlns:p14="http://schemas.microsoft.com/office/powerpoint/2010/main" val="20390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fld id="{013B6636-6AE9-4D80-A5AD-323D31097F78}" type="datetime1">
              <a:rPr kumimoji="1" lang="ja-JP" altLang="en-US" smtClean="0"/>
              <a:t>2018/5/8</a:t>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vl1pPr>
          </a:lstStyle>
          <a:p>
            <a:fld id="{D64230CA-0B4E-4B5F-AAC4-223E39B2A9CE}" type="slidenum">
              <a:rPr kumimoji="1" lang="ja-JP" altLang="en-US" smtClean="0"/>
              <a:t>‹#›</a:t>
            </a:fld>
            <a:endParaRPr kumimoji="1" lang="ja-JP" altLang="en-US"/>
          </a:p>
        </p:txBody>
      </p:sp>
    </p:spTree>
    <p:extLst>
      <p:ext uri="{BB962C8B-B14F-4D97-AF65-F5344CB8AC3E}">
        <p14:creationId xmlns:p14="http://schemas.microsoft.com/office/powerpoint/2010/main" val="139612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fld id="{A3F7C7D0-D552-4CAE-A244-9198AE4B3114}" type="datetime1">
              <a:rPr kumimoji="1" lang="ja-JP" altLang="en-US" smtClean="0"/>
              <a:t>2018/5/8</a:t>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vl1pPr>
          </a:lstStyle>
          <a:p>
            <a:fld id="{D64230CA-0B4E-4B5F-AAC4-223E39B2A9CE}" type="slidenum">
              <a:rPr kumimoji="1" lang="ja-JP" altLang="en-US" smtClean="0"/>
              <a:t>‹#›</a:t>
            </a:fld>
            <a:endParaRPr kumimoji="1" lang="ja-JP" altLang="en-US"/>
          </a:p>
        </p:txBody>
      </p:sp>
    </p:spTree>
    <p:extLst>
      <p:ext uri="{BB962C8B-B14F-4D97-AF65-F5344CB8AC3E}">
        <p14:creationId xmlns:p14="http://schemas.microsoft.com/office/powerpoint/2010/main" val="38193379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ja-JP" altLang="en-US" smtClean="0"/>
              <a:t>マスター テキストの書式設定</a:t>
            </a:r>
          </a:p>
        </p:txBody>
      </p:sp>
      <p:sp>
        <p:nvSpPr>
          <p:cNvPr id="4" name="日付プレースホルダー 3"/>
          <p:cNvSpPr>
            <a:spLocks noGrp="1"/>
          </p:cNvSpPr>
          <p:nvPr>
            <p:ph type="dt" sz="half" idx="10"/>
          </p:nvPr>
        </p:nvSpPr>
        <p:spPr/>
        <p:txBody>
          <a:bodyPr/>
          <a:lstStyle>
            <a:lvl1pPr>
              <a:defRPr/>
            </a:lvl1pPr>
          </a:lstStyle>
          <a:p>
            <a:fld id="{6F0F32FC-6B7E-4B5A-B4F0-EDDB8AF26B1B}" type="datetime1">
              <a:rPr kumimoji="1" lang="ja-JP" altLang="en-US" smtClean="0"/>
              <a:t>2018/5/8</a:t>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vl1pPr>
          </a:lstStyle>
          <a:p>
            <a:fld id="{D64230CA-0B4E-4B5F-AAC4-223E39B2A9CE}" type="slidenum">
              <a:rPr kumimoji="1" lang="ja-JP" altLang="en-US" smtClean="0"/>
              <a:t>‹#›</a:t>
            </a:fld>
            <a:endParaRPr kumimoji="1" lang="ja-JP" altLang="en-US"/>
          </a:p>
        </p:txBody>
      </p:sp>
    </p:spTree>
    <p:extLst>
      <p:ext uri="{BB962C8B-B14F-4D97-AF65-F5344CB8AC3E}">
        <p14:creationId xmlns:p14="http://schemas.microsoft.com/office/powerpoint/2010/main" val="344605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457200" y="1600200"/>
            <a:ext cx="4038600" cy="452596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48200" y="1600200"/>
            <a:ext cx="4038600" cy="452596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ー 4"/>
          <p:cNvSpPr>
            <a:spLocks noGrp="1"/>
          </p:cNvSpPr>
          <p:nvPr>
            <p:ph type="dt" sz="half" idx="10"/>
          </p:nvPr>
        </p:nvSpPr>
        <p:spPr/>
        <p:txBody>
          <a:bodyPr/>
          <a:lstStyle>
            <a:lvl1pPr>
              <a:defRPr/>
            </a:lvl1pPr>
          </a:lstStyle>
          <a:p>
            <a:fld id="{240A861A-AF64-4E6C-B6F9-599C9A4B699F}" type="datetime1">
              <a:rPr kumimoji="1" lang="ja-JP" altLang="en-US" smtClean="0"/>
              <a:t>2018/5/8</a:t>
            </a:fld>
            <a:endParaRPr kumimoji="1" lang="ja-JP" altLang="en-US"/>
          </a:p>
        </p:txBody>
      </p:sp>
      <p:sp>
        <p:nvSpPr>
          <p:cNvPr id="6" name="フッター プレースホルダー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lvl1pPr>
          </a:lstStyle>
          <a:p>
            <a:fld id="{D64230CA-0B4E-4B5F-AAC4-223E39B2A9CE}" type="slidenum">
              <a:rPr kumimoji="1" lang="ja-JP" altLang="en-US" smtClean="0"/>
              <a:t>‹#›</a:t>
            </a:fld>
            <a:endParaRPr kumimoji="1" lang="ja-JP" altLang="en-US"/>
          </a:p>
        </p:txBody>
      </p:sp>
    </p:spTree>
    <p:extLst>
      <p:ext uri="{BB962C8B-B14F-4D97-AF65-F5344CB8AC3E}">
        <p14:creationId xmlns:p14="http://schemas.microsoft.com/office/powerpoint/2010/main" val="172876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ー 6"/>
          <p:cNvSpPr>
            <a:spLocks noGrp="1"/>
          </p:cNvSpPr>
          <p:nvPr>
            <p:ph type="dt" sz="half" idx="10"/>
          </p:nvPr>
        </p:nvSpPr>
        <p:spPr/>
        <p:txBody>
          <a:bodyPr/>
          <a:lstStyle>
            <a:lvl1pPr>
              <a:defRPr/>
            </a:lvl1pPr>
          </a:lstStyle>
          <a:p>
            <a:fld id="{AF65DEC2-11F8-416F-9A88-15AA81D58514}" type="datetime1">
              <a:rPr kumimoji="1" lang="ja-JP" altLang="en-US" smtClean="0"/>
              <a:t>2018/5/8</a:t>
            </a:fld>
            <a:endParaRPr kumimoji="1" lang="ja-JP" altLang="en-US"/>
          </a:p>
        </p:txBody>
      </p:sp>
      <p:sp>
        <p:nvSpPr>
          <p:cNvPr id="8" name="フッター プレースホルダー 7"/>
          <p:cNvSpPr>
            <a:spLocks noGrp="1"/>
          </p:cNvSpPr>
          <p:nvPr>
            <p:ph type="ftr" sz="quarter" idx="11"/>
          </p:nvPr>
        </p:nvSpPr>
        <p:spPr/>
        <p:txBody>
          <a:bodyPr/>
          <a:lstStyle>
            <a:lvl1pPr>
              <a:defRPr/>
            </a:lvl1pPr>
          </a:lstStyle>
          <a:p>
            <a:endParaRPr kumimoji="1" lang="ja-JP" altLang="en-US"/>
          </a:p>
        </p:txBody>
      </p:sp>
      <p:sp>
        <p:nvSpPr>
          <p:cNvPr id="9" name="スライド番号プレースホルダー 8"/>
          <p:cNvSpPr>
            <a:spLocks noGrp="1"/>
          </p:cNvSpPr>
          <p:nvPr>
            <p:ph type="sldNum" sz="quarter" idx="12"/>
          </p:nvPr>
        </p:nvSpPr>
        <p:spPr/>
        <p:txBody>
          <a:bodyPr/>
          <a:lstStyle>
            <a:lvl1pPr>
              <a:defRPr/>
            </a:lvl1pPr>
          </a:lstStyle>
          <a:p>
            <a:fld id="{D64230CA-0B4E-4B5F-AAC4-223E39B2A9CE}" type="slidenum">
              <a:rPr kumimoji="1" lang="ja-JP" altLang="en-US" smtClean="0"/>
              <a:t>‹#›</a:t>
            </a:fld>
            <a:endParaRPr kumimoji="1" lang="ja-JP" altLang="en-US"/>
          </a:p>
        </p:txBody>
      </p:sp>
    </p:spTree>
    <p:extLst>
      <p:ext uri="{BB962C8B-B14F-4D97-AF65-F5344CB8AC3E}">
        <p14:creationId xmlns:p14="http://schemas.microsoft.com/office/powerpoint/2010/main" val="524923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lgn="l">
              <a:defRPr/>
            </a:lvl1pPr>
          </a:lstStyle>
          <a:p>
            <a:r>
              <a:rPr lang="ja-JP" altLang="en-US" dirty="0" smtClean="0"/>
              <a:t>マスター </a:t>
            </a:r>
            <a:r>
              <a:rPr lang="ja-JP" altLang="en-US" dirty="0" smtClean="0"/>
              <a:t>タイトルの書式設定</a:t>
            </a:r>
            <a:endParaRPr lang="ja-JP" altLang="en-US" dirty="0"/>
          </a:p>
        </p:txBody>
      </p:sp>
      <p:sp>
        <p:nvSpPr>
          <p:cNvPr id="3" name="日付プレースホルダー 2"/>
          <p:cNvSpPr>
            <a:spLocks noGrp="1"/>
          </p:cNvSpPr>
          <p:nvPr>
            <p:ph type="dt" sz="half" idx="10"/>
          </p:nvPr>
        </p:nvSpPr>
        <p:spPr/>
        <p:txBody>
          <a:bodyPr/>
          <a:lstStyle>
            <a:lvl1pPr>
              <a:defRPr/>
            </a:lvl1pPr>
          </a:lstStyle>
          <a:p>
            <a:fld id="{E155C806-1454-467C-800F-F5A215697AC6}" type="datetime1">
              <a:rPr kumimoji="1" lang="ja-JP" altLang="en-US" smtClean="0"/>
              <a:t>2018/5/8</a:t>
            </a:fld>
            <a:endParaRPr kumimoji="1" lang="ja-JP" altLang="en-US"/>
          </a:p>
        </p:txBody>
      </p:sp>
      <p:sp>
        <p:nvSpPr>
          <p:cNvPr id="4" name="フッター プレースホルダー 3"/>
          <p:cNvSpPr>
            <a:spLocks noGrp="1"/>
          </p:cNvSpPr>
          <p:nvPr>
            <p:ph type="ftr" sz="quarter" idx="11"/>
          </p:nvPr>
        </p:nvSpPr>
        <p:spPr/>
        <p:txBody>
          <a:bodyPr/>
          <a:lstStyle>
            <a:lvl1pPr>
              <a:defRPr/>
            </a:lvl1pPr>
          </a:lstStyle>
          <a:p>
            <a:endParaRPr kumimoji="1" lang="ja-JP" altLang="en-US"/>
          </a:p>
        </p:txBody>
      </p:sp>
      <p:sp>
        <p:nvSpPr>
          <p:cNvPr id="5" name="スライド番号プレースホルダー 4"/>
          <p:cNvSpPr>
            <a:spLocks noGrp="1"/>
          </p:cNvSpPr>
          <p:nvPr>
            <p:ph type="sldNum" sz="quarter" idx="12"/>
          </p:nvPr>
        </p:nvSpPr>
        <p:spPr/>
        <p:txBody>
          <a:bodyPr/>
          <a:lstStyle>
            <a:lvl1pPr>
              <a:defRPr/>
            </a:lvl1pPr>
          </a:lstStyle>
          <a:p>
            <a:fld id="{D64230CA-0B4E-4B5F-AAC4-223E39B2A9CE}" type="slidenum">
              <a:rPr kumimoji="1" lang="ja-JP" altLang="en-US" smtClean="0"/>
              <a:t>‹#›</a:t>
            </a:fld>
            <a:endParaRPr kumimoji="1" lang="ja-JP" altLang="en-US"/>
          </a:p>
        </p:txBody>
      </p:sp>
    </p:spTree>
    <p:extLst>
      <p:ext uri="{BB962C8B-B14F-4D97-AF65-F5344CB8AC3E}">
        <p14:creationId xmlns:p14="http://schemas.microsoft.com/office/powerpoint/2010/main" val="76045333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vl1pPr>
          </a:lstStyle>
          <a:p>
            <a:fld id="{18B235D1-5209-4B3C-AE70-D5CEADB519F7}" type="datetime1">
              <a:rPr kumimoji="1" lang="ja-JP" altLang="en-US" smtClean="0"/>
              <a:t>2018/5/8</a:t>
            </a:fld>
            <a:endParaRPr kumimoji="1" lang="ja-JP" altLang="en-US"/>
          </a:p>
        </p:txBody>
      </p:sp>
      <p:sp>
        <p:nvSpPr>
          <p:cNvPr id="3" name="フッター プレースホルダー 2"/>
          <p:cNvSpPr>
            <a:spLocks noGrp="1"/>
          </p:cNvSpPr>
          <p:nvPr>
            <p:ph type="ftr" sz="quarter" idx="11"/>
          </p:nvPr>
        </p:nvSpPr>
        <p:spPr/>
        <p:txBody>
          <a:bodyPr/>
          <a:lstStyle>
            <a:lvl1pPr>
              <a:defRPr/>
            </a:lvl1pPr>
          </a:lstStyle>
          <a:p>
            <a:endParaRPr kumimoji="1" lang="ja-JP" altLang="en-US"/>
          </a:p>
        </p:txBody>
      </p:sp>
      <p:sp>
        <p:nvSpPr>
          <p:cNvPr id="4" name="スライド番号プレースホルダー 3"/>
          <p:cNvSpPr>
            <a:spLocks noGrp="1"/>
          </p:cNvSpPr>
          <p:nvPr>
            <p:ph type="sldNum" sz="quarter" idx="12"/>
          </p:nvPr>
        </p:nvSpPr>
        <p:spPr/>
        <p:txBody>
          <a:bodyPr/>
          <a:lstStyle>
            <a:lvl1pPr>
              <a:defRPr/>
            </a:lvl1pPr>
          </a:lstStyle>
          <a:p>
            <a:fld id="{D64230CA-0B4E-4B5F-AAC4-223E39B2A9CE}" type="slidenum">
              <a:rPr kumimoji="1" lang="ja-JP" altLang="en-US" smtClean="0"/>
              <a:t>‹#›</a:t>
            </a:fld>
            <a:endParaRPr kumimoji="1" lang="ja-JP" altLang="en-US"/>
          </a:p>
        </p:txBody>
      </p:sp>
    </p:spTree>
    <p:extLst>
      <p:ext uri="{BB962C8B-B14F-4D97-AF65-F5344CB8AC3E}">
        <p14:creationId xmlns:p14="http://schemas.microsoft.com/office/powerpoint/2010/main" val="2808453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fld id="{1BA9CB85-9221-44DC-BCF4-A9D7E8B9C4BB}" type="datetime1">
              <a:rPr kumimoji="1" lang="ja-JP" altLang="en-US" smtClean="0"/>
              <a:t>2018/5/8</a:t>
            </a:fld>
            <a:endParaRPr kumimoji="1" lang="ja-JP" altLang="en-US"/>
          </a:p>
        </p:txBody>
      </p:sp>
      <p:sp>
        <p:nvSpPr>
          <p:cNvPr id="6" name="フッター プレースホルダー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lvl1pPr>
          </a:lstStyle>
          <a:p>
            <a:fld id="{D64230CA-0B4E-4B5F-AAC4-223E39B2A9CE}" type="slidenum">
              <a:rPr kumimoji="1" lang="ja-JP" altLang="en-US" smtClean="0"/>
              <a:t>‹#›</a:t>
            </a:fld>
            <a:endParaRPr kumimoji="1" lang="ja-JP" altLang="en-US"/>
          </a:p>
        </p:txBody>
      </p:sp>
    </p:spTree>
    <p:extLst>
      <p:ext uri="{BB962C8B-B14F-4D97-AF65-F5344CB8AC3E}">
        <p14:creationId xmlns:p14="http://schemas.microsoft.com/office/powerpoint/2010/main" val="2260483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fld id="{ED3A3618-AB1D-44A5-9657-9D45D6189F48}" type="datetime1">
              <a:rPr kumimoji="1" lang="ja-JP" altLang="en-US" smtClean="0"/>
              <a:t>2018/5/8</a:t>
            </a:fld>
            <a:endParaRPr kumimoji="1" lang="ja-JP" altLang="en-US"/>
          </a:p>
        </p:txBody>
      </p:sp>
      <p:sp>
        <p:nvSpPr>
          <p:cNvPr id="6" name="フッター プレースホルダー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lvl1pPr>
          </a:lstStyle>
          <a:p>
            <a:fld id="{D64230CA-0B4E-4B5F-AAC4-223E39B2A9CE}" type="slidenum">
              <a:rPr kumimoji="1" lang="ja-JP" altLang="en-US" smtClean="0"/>
              <a:t>‹#›</a:t>
            </a:fld>
            <a:endParaRPr kumimoji="1" lang="ja-JP" altLang="en-US"/>
          </a:p>
        </p:txBody>
      </p:sp>
    </p:spTree>
    <p:extLst>
      <p:ext uri="{BB962C8B-B14F-4D97-AF65-F5344CB8AC3E}">
        <p14:creationId xmlns:p14="http://schemas.microsoft.com/office/powerpoint/2010/main" val="3445955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8"/>
          <p:cNvSpPr>
            <a:spLocks noChangeArrowheads="1"/>
          </p:cNvSpPr>
          <p:nvPr/>
        </p:nvSpPr>
        <p:spPr bwMode="auto">
          <a:xfrm>
            <a:off x="250825" y="1341438"/>
            <a:ext cx="8642350" cy="71437"/>
          </a:xfrm>
          <a:prstGeom prst="rect">
            <a:avLst/>
          </a:prstGeom>
          <a:solidFill>
            <a:srgbClr val="66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34" name="Rectangle 10"/>
          <p:cNvSpPr>
            <a:spLocks noChangeArrowheads="1"/>
          </p:cNvSpPr>
          <p:nvPr/>
        </p:nvSpPr>
        <p:spPr bwMode="auto">
          <a:xfrm>
            <a:off x="468313" y="1196975"/>
            <a:ext cx="1366837" cy="144463"/>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42" name="Rectangle 18"/>
          <p:cNvSpPr>
            <a:spLocks noChangeArrowheads="1"/>
          </p:cNvSpPr>
          <p:nvPr/>
        </p:nvSpPr>
        <p:spPr bwMode="auto">
          <a:xfrm>
            <a:off x="8280400" y="6453188"/>
            <a:ext cx="863600" cy="71437"/>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0DFF7F49-72A7-4FE4-A9FA-4C82A6496A69}" type="datetime1">
              <a:rPr kumimoji="1" lang="ja-JP" altLang="en-US" smtClean="0"/>
              <a:t>2018/5/8</a:t>
            </a:fld>
            <a:endParaRPr kumimoji="1" lang="ja-JP"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kumimoji="1" lang="ja-JP"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D64230CA-0B4E-4B5F-AAC4-223E39B2A9CE}" type="slidenum">
              <a:rPr kumimoji="1" lang="ja-JP" altLang="en-US" smtClean="0"/>
              <a:t>‹#›</a:t>
            </a:fld>
            <a:endParaRPr kumimoji="1" lang="ja-JP" altLang="en-US"/>
          </a:p>
        </p:txBody>
      </p:sp>
      <p:sp>
        <p:nvSpPr>
          <p:cNvPr id="1035" name="Rectangle 11"/>
          <p:cNvSpPr>
            <a:spLocks noChangeArrowheads="1"/>
          </p:cNvSpPr>
          <p:nvPr/>
        </p:nvSpPr>
        <p:spPr bwMode="auto">
          <a:xfrm>
            <a:off x="8893175" y="115888"/>
            <a:ext cx="142875" cy="144462"/>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36" name="Rectangle 12"/>
          <p:cNvSpPr>
            <a:spLocks noChangeArrowheads="1"/>
          </p:cNvSpPr>
          <p:nvPr/>
        </p:nvSpPr>
        <p:spPr bwMode="auto">
          <a:xfrm>
            <a:off x="8726488" y="115888"/>
            <a:ext cx="142875" cy="144462"/>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37" name="Rectangle 13"/>
          <p:cNvSpPr>
            <a:spLocks noChangeArrowheads="1"/>
          </p:cNvSpPr>
          <p:nvPr/>
        </p:nvSpPr>
        <p:spPr bwMode="auto">
          <a:xfrm>
            <a:off x="8893175" y="280988"/>
            <a:ext cx="142875" cy="144462"/>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nvGrpSpPr>
          <p:cNvPr id="1041" name="Group 17"/>
          <p:cNvGrpSpPr>
            <a:grpSpLocks/>
          </p:cNvGrpSpPr>
          <p:nvPr/>
        </p:nvGrpSpPr>
        <p:grpSpPr bwMode="auto">
          <a:xfrm rot="-10800000">
            <a:off x="85725" y="6465888"/>
            <a:ext cx="309563" cy="309562"/>
            <a:chOff x="113" y="4020"/>
            <a:chExt cx="195" cy="195"/>
          </a:xfrm>
        </p:grpSpPr>
        <p:sp>
          <p:nvSpPr>
            <p:cNvPr id="1038" name="Rectangle 14"/>
            <p:cNvSpPr>
              <a:spLocks noChangeArrowheads="1"/>
            </p:cNvSpPr>
            <p:nvPr userDrawn="1"/>
          </p:nvSpPr>
          <p:spPr bwMode="auto">
            <a:xfrm>
              <a:off x="218" y="4020"/>
              <a:ext cx="90" cy="91"/>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39" name="Rectangle 15"/>
            <p:cNvSpPr>
              <a:spLocks noChangeArrowheads="1"/>
            </p:cNvSpPr>
            <p:nvPr userDrawn="1"/>
          </p:nvSpPr>
          <p:spPr bwMode="auto">
            <a:xfrm>
              <a:off x="113" y="4020"/>
              <a:ext cx="90" cy="91"/>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40" name="Rectangle 16"/>
            <p:cNvSpPr>
              <a:spLocks noChangeArrowheads="1"/>
            </p:cNvSpPr>
            <p:nvPr userDrawn="1"/>
          </p:nvSpPr>
          <p:spPr bwMode="auto">
            <a:xfrm>
              <a:off x="218" y="4124"/>
              <a:ext cx="90" cy="91"/>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spTree>
    <p:extLst>
      <p:ext uri="{BB962C8B-B14F-4D97-AF65-F5344CB8AC3E}">
        <p14:creationId xmlns:p14="http://schemas.microsoft.com/office/powerpoint/2010/main" val="20973391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rtl="0" eaLnBrk="1" fontAlgn="base" hangingPunct="1">
        <a:spcBef>
          <a:spcPct val="0"/>
        </a:spcBef>
        <a:spcAft>
          <a:spcPct val="0"/>
        </a:spcAft>
        <a:defRPr kumimoji="1" sz="4400" kern="12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Arial" panose="020B0604020202020204" pitchFamily="34" charset="0"/>
          <a:ea typeface="ＭＳ Ｐゴシック" panose="020B0600070205080204" pitchFamily="50" charset="-128"/>
        </a:defRPr>
      </a:lvl2pPr>
      <a:lvl3pPr algn="ctr" rtl="0" eaLnBrk="1" fontAlgn="base" hangingPunct="1">
        <a:spcBef>
          <a:spcPct val="0"/>
        </a:spcBef>
        <a:spcAft>
          <a:spcPct val="0"/>
        </a:spcAft>
        <a:defRPr kumimoji="1" sz="4400">
          <a:solidFill>
            <a:schemeClr val="tx2"/>
          </a:solidFill>
          <a:latin typeface="Arial" panose="020B0604020202020204" pitchFamily="34" charset="0"/>
          <a:ea typeface="ＭＳ Ｐゴシック" panose="020B0600070205080204" pitchFamily="50" charset="-128"/>
        </a:defRPr>
      </a:lvl3pPr>
      <a:lvl4pPr algn="ctr" rtl="0" eaLnBrk="1" fontAlgn="base" hangingPunct="1">
        <a:spcBef>
          <a:spcPct val="0"/>
        </a:spcBef>
        <a:spcAft>
          <a:spcPct val="0"/>
        </a:spcAft>
        <a:defRPr kumimoji="1" sz="4400">
          <a:solidFill>
            <a:schemeClr val="tx2"/>
          </a:solidFill>
          <a:latin typeface="Arial" panose="020B0604020202020204" pitchFamily="34" charset="0"/>
          <a:ea typeface="ＭＳ Ｐゴシック" panose="020B0600070205080204" pitchFamily="50" charset="-128"/>
        </a:defRPr>
      </a:lvl4pPr>
      <a:lvl5pPr algn="ctr" rtl="0" eaLnBrk="1" fontAlgn="base" hangingPunct="1">
        <a:spcBef>
          <a:spcPct val="0"/>
        </a:spcBef>
        <a:spcAft>
          <a:spcPct val="0"/>
        </a:spcAft>
        <a:defRPr kumimoji="1" sz="4400">
          <a:solidFill>
            <a:schemeClr val="tx2"/>
          </a:solidFill>
          <a:latin typeface="Arial" panose="020B0604020202020204" pitchFamily="34" charset="0"/>
          <a:ea typeface="ＭＳ Ｐゴシック" panose="020B0600070205080204" pitchFamily="50" charset="-128"/>
        </a:defRPr>
      </a:lvl5pPr>
      <a:lvl6pPr marL="457200" algn="ctr" rtl="0" eaLnBrk="1" fontAlgn="base" hangingPunct="1">
        <a:spcBef>
          <a:spcPct val="0"/>
        </a:spcBef>
        <a:spcAft>
          <a:spcPct val="0"/>
        </a:spcAft>
        <a:defRPr kumimoji="1" sz="4400">
          <a:solidFill>
            <a:schemeClr val="tx2"/>
          </a:solidFill>
          <a:latin typeface="Arial" panose="020B0604020202020204" pitchFamily="34" charset="0"/>
          <a:ea typeface="ＭＳ Ｐゴシック" panose="020B0600070205080204" pitchFamily="50" charset="-128"/>
        </a:defRPr>
      </a:lvl6pPr>
      <a:lvl7pPr marL="914400" algn="ctr" rtl="0" eaLnBrk="1" fontAlgn="base" hangingPunct="1">
        <a:spcBef>
          <a:spcPct val="0"/>
        </a:spcBef>
        <a:spcAft>
          <a:spcPct val="0"/>
        </a:spcAft>
        <a:defRPr kumimoji="1" sz="4400">
          <a:solidFill>
            <a:schemeClr val="tx2"/>
          </a:solidFill>
          <a:latin typeface="Arial" panose="020B0604020202020204" pitchFamily="34" charset="0"/>
          <a:ea typeface="ＭＳ Ｐゴシック" panose="020B0600070205080204" pitchFamily="50" charset="-128"/>
        </a:defRPr>
      </a:lvl7pPr>
      <a:lvl8pPr marL="1371600" algn="ctr" rtl="0" eaLnBrk="1" fontAlgn="base" hangingPunct="1">
        <a:spcBef>
          <a:spcPct val="0"/>
        </a:spcBef>
        <a:spcAft>
          <a:spcPct val="0"/>
        </a:spcAft>
        <a:defRPr kumimoji="1" sz="4400">
          <a:solidFill>
            <a:schemeClr val="tx2"/>
          </a:solidFill>
          <a:latin typeface="Arial" panose="020B0604020202020204" pitchFamily="34" charset="0"/>
          <a:ea typeface="ＭＳ Ｐゴシック" panose="020B0600070205080204" pitchFamily="50" charset="-128"/>
        </a:defRPr>
      </a:lvl8pPr>
      <a:lvl9pPr marL="1828800" algn="ctr" rtl="0" eaLnBrk="1" fontAlgn="base" hangingPunct="1">
        <a:spcBef>
          <a:spcPct val="0"/>
        </a:spcBef>
        <a:spcAft>
          <a:spcPct val="0"/>
        </a:spcAft>
        <a:defRPr kumimoji="1" sz="4400">
          <a:solidFill>
            <a:schemeClr val="tx2"/>
          </a:solidFill>
          <a:latin typeface="Arial" panose="020B0604020202020204" pitchFamily="34" charset="0"/>
          <a:ea typeface="ＭＳ Ｐゴシック" panose="020B0600070205080204" pitchFamily="50" charset="-128"/>
        </a:defRPr>
      </a:lvl9pPr>
    </p:titleStyle>
    <p:bodyStyle>
      <a:lvl1pPr marL="342900" indent="-342900" algn="l" rtl="0" eaLnBrk="1" fontAlgn="base" hangingPunct="1">
        <a:spcBef>
          <a:spcPct val="20000"/>
        </a:spcBef>
        <a:spcAft>
          <a:spcPct val="0"/>
        </a:spcAft>
        <a:buClr>
          <a:srgbClr val="666699"/>
        </a:buClr>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6666FF"/>
        </a:buClr>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3333CC"/>
        </a:buClr>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533993"/>
        </a:buClr>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666699"/>
        </a:buClr>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en.wikipedia.org/wiki/Keystone_effec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749425"/>
            <a:ext cx="7772400" cy="1470025"/>
          </a:xfrm>
        </p:spPr>
        <p:txBody>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Automated Projector Calibration with </a:t>
            </a:r>
            <a:r>
              <a:rPr kumimoji="1"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Embeded</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Light Sensors</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サブタイトル 2"/>
          <p:cNvSpPr>
            <a:spLocks noGrp="1"/>
          </p:cNvSpPr>
          <p:nvPr>
            <p:ph type="subTitle" idx="1"/>
          </p:nvPr>
        </p:nvSpPr>
        <p:spPr/>
        <p:txBody>
          <a:bodyPr/>
          <a:lstStyle/>
          <a:p>
            <a:r>
              <a:rPr kumimoji="1" lang="en-US" altLang="ja-JP" sz="2800" i="1" dirty="0" err="1" smtClean="0">
                <a:latin typeface="メイリオ" panose="020B0604030504040204" pitchFamily="50" charset="-128"/>
                <a:ea typeface="メイリオ" panose="020B0604030504040204" pitchFamily="50" charset="-128"/>
                <a:cs typeface="メイリオ" panose="020B0604030504040204" pitchFamily="50" charset="-128"/>
              </a:rPr>
              <a:t>Johnney</a:t>
            </a:r>
            <a:r>
              <a:rPr kumimoji="1" lang="en-US" altLang="ja-JP" sz="2800" i="1"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2800" i="1" dirty="0" err="1" smtClean="0">
                <a:latin typeface="メイリオ" panose="020B0604030504040204" pitchFamily="50" charset="-128"/>
                <a:ea typeface="メイリオ" panose="020B0604030504040204" pitchFamily="50" charset="-128"/>
                <a:cs typeface="メイリオ" panose="020B0604030504040204" pitchFamily="50" charset="-128"/>
              </a:rPr>
              <a:t>C.Lee</a:t>
            </a:r>
            <a:r>
              <a:rPr kumimoji="1" lang="en-US" altLang="ja-JP" sz="2800" i="1" dirty="0" smtClean="0">
                <a:latin typeface="メイリオ" panose="020B0604030504040204" pitchFamily="50" charset="-128"/>
                <a:ea typeface="メイリオ" panose="020B0604030504040204" pitchFamily="50" charset="-128"/>
                <a:cs typeface="メイリオ" panose="020B0604030504040204" pitchFamily="50" charset="-128"/>
              </a:rPr>
              <a:t>, Paul H. Dietz, </a:t>
            </a:r>
          </a:p>
          <a:p>
            <a:r>
              <a:rPr kumimoji="1" lang="en-US" altLang="ja-JP" sz="2800" i="1" dirty="0" smtClean="0">
                <a:latin typeface="メイリオ" panose="020B0604030504040204" pitchFamily="50" charset="-128"/>
                <a:ea typeface="メイリオ" panose="020B0604030504040204" pitchFamily="50" charset="-128"/>
                <a:cs typeface="メイリオ" panose="020B0604030504040204" pitchFamily="50" charset="-128"/>
              </a:rPr>
              <a:t>Dan </a:t>
            </a:r>
            <a:r>
              <a:rPr kumimoji="1" lang="en-US" altLang="ja-JP" sz="2800" i="1" dirty="0" err="1" smtClean="0">
                <a:latin typeface="メイリオ" panose="020B0604030504040204" pitchFamily="50" charset="-128"/>
                <a:ea typeface="メイリオ" panose="020B0604030504040204" pitchFamily="50" charset="-128"/>
                <a:cs typeface="メイリオ" panose="020B0604030504040204" pitchFamily="50" charset="-128"/>
              </a:rPr>
              <a:t>Maynes-Aminzade</a:t>
            </a:r>
            <a:r>
              <a:rPr kumimoji="1" lang="en-US" altLang="ja-JP" sz="2800" i="1" dirty="0" smtClean="0">
                <a:latin typeface="メイリオ" panose="020B0604030504040204" pitchFamily="50" charset="-128"/>
                <a:ea typeface="メイリオ" panose="020B0604030504040204" pitchFamily="50" charset="-128"/>
                <a:cs typeface="メイリオ" panose="020B0604030504040204" pitchFamily="50" charset="-128"/>
              </a:rPr>
              <a:t>, </a:t>
            </a:r>
          </a:p>
          <a:p>
            <a:r>
              <a:rPr kumimoji="1" lang="en-US" altLang="ja-JP" sz="2800" i="1" dirty="0" smtClean="0">
                <a:latin typeface="メイリオ" panose="020B0604030504040204" pitchFamily="50" charset="-128"/>
                <a:ea typeface="メイリオ" panose="020B0604030504040204" pitchFamily="50" charset="-128"/>
                <a:cs typeface="メイリオ" panose="020B0604030504040204" pitchFamily="50" charset="-128"/>
              </a:rPr>
              <a:t>Ramesh </a:t>
            </a:r>
            <a:r>
              <a:rPr kumimoji="1" lang="en-US" altLang="ja-JP" sz="2800" i="1" dirty="0" err="1" smtClean="0">
                <a:latin typeface="メイリオ" panose="020B0604030504040204" pitchFamily="50" charset="-128"/>
                <a:ea typeface="メイリオ" panose="020B0604030504040204" pitchFamily="50" charset="-128"/>
                <a:cs typeface="メイリオ" panose="020B0604030504040204" pitchFamily="50" charset="-128"/>
              </a:rPr>
              <a:t>Raskar</a:t>
            </a:r>
            <a:r>
              <a:rPr kumimoji="1" lang="en-US" altLang="ja-JP" sz="2800" i="1" dirty="0" smtClean="0">
                <a:latin typeface="メイリオ" panose="020B0604030504040204" pitchFamily="50" charset="-128"/>
                <a:ea typeface="メイリオ" panose="020B0604030504040204" pitchFamily="50" charset="-128"/>
                <a:cs typeface="メイリオ" panose="020B0604030504040204" pitchFamily="50" charset="-128"/>
              </a:rPr>
              <a:t>, Scott E. Hudson</a:t>
            </a:r>
          </a:p>
          <a:p>
            <a:r>
              <a:rPr lang="en-US" altLang="ja-JP" sz="1800" i="1" dirty="0" smtClean="0">
                <a:latin typeface="メイリオ" panose="020B0604030504040204" pitchFamily="50" charset="-128"/>
                <a:ea typeface="メイリオ" panose="020B0604030504040204" pitchFamily="50" charset="-128"/>
                <a:cs typeface="メイリオ" panose="020B0604030504040204" pitchFamily="50" charset="-128"/>
              </a:rPr>
              <a:t>UIST</a:t>
            </a:r>
            <a:r>
              <a:rPr lang="ja-JP" altLang="en-US" sz="1800" i="1"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800" i="1" dirty="0" smtClean="0">
                <a:latin typeface="メイリオ" panose="020B0604030504040204" pitchFamily="50" charset="-128"/>
                <a:ea typeface="メイリオ" panose="020B0604030504040204" pitchFamily="50" charset="-128"/>
                <a:cs typeface="メイリオ" panose="020B0604030504040204" pitchFamily="50" charset="-128"/>
              </a:rPr>
              <a:t>’04</a:t>
            </a:r>
            <a:r>
              <a:rPr lang="ja-JP" altLang="en-US" sz="1800" i="1"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800" i="1" dirty="0" smtClean="0">
                <a:latin typeface="メイリオ" panose="020B0604030504040204" pitchFamily="50" charset="-128"/>
                <a:ea typeface="メイリオ" panose="020B0604030504040204" pitchFamily="50" charset="-128"/>
                <a:cs typeface="メイリオ" panose="020B0604030504040204" pitchFamily="50" charset="-128"/>
              </a:rPr>
              <a:t>Proceedings of the 17</a:t>
            </a:r>
            <a:r>
              <a:rPr lang="en-US" altLang="ja-JP" sz="1800" i="1" baseline="30000" dirty="0" smtClean="0">
                <a:latin typeface="メイリオ" panose="020B0604030504040204" pitchFamily="50" charset="-128"/>
                <a:ea typeface="メイリオ" panose="020B0604030504040204" pitchFamily="50" charset="-128"/>
                <a:cs typeface="メイリオ" panose="020B0604030504040204" pitchFamily="50" charset="-128"/>
              </a:rPr>
              <a:t>th</a:t>
            </a:r>
            <a:r>
              <a:rPr lang="en-US" altLang="ja-JP" sz="1800" i="1" dirty="0" smtClean="0">
                <a:latin typeface="メイリオ" panose="020B0604030504040204" pitchFamily="50" charset="-128"/>
                <a:ea typeface="メイリオ" panose="020B0604030504040204" pitchFamily="50" charset="-128"/>
                <a:cs typeface="メイリオ" panose="020B0604030504040204" pitchFamily="50" charset="-128"/>
              </a:rPr>
              <a:t> annual ACM symposium on User interface software and technology</a:t>
            </a:r>
            <a:endParaRPr kumimoji="1" lang="ja-JP" altLang="en-US" sz="1800" i="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4572000" y="6305550"/>
            <a:ext cx="3643946" cy="369332"/>
          </a:xfrm>
          <a:prstGeom prst="rect">
            <a:avLst/>
          </a:prstGeom>
          <a:noFill/>
        </p:spPr>
        <p:txBody>
          <a:bodyPr wrap="none" rtlCol="0">
            <a:spAutoFit/>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M8315</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情報科学専攻　</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浜名 将輝</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9634364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Embeddin</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g the Sensors(1)</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64230CA-0B4E-4B5F-AAC4-223E39B2A9CE}" type="slidenum">
              <a:rPr kumimoji="1" lang="ja-JP" altLang="en-US" smtClean="0"/>
              <a:t>10</a:t>
            </a:fld>
            <a:endParaRPr kumimoji="1" lang="ja-JP" altLang="en-US"/>
          </a:p>
        </p:txBody>
      </p:sp>
      <p:pic>
        <p:nvPicPr>
          <p:cNvPr id="5" name="Picture 2"/>
          <p:cNvPicPr>
            <a:picLocks noGrp="1" noChangeAspect="1" noChangeArrowheads="1"/>
          </p:cNvPicPr>
          <p:nvPr>
            <p:ph idx="1"/>
          </p:nvPr>
        </p:nvPicPr>
        <p:blipFill>
          <a:blip r:embed="rId3" cstate="print"/>
          <a:srcRect/>
          <a:stretch>
            <a:fillRect/>
          </a:stretch>
        </p:blipFill>
        <p:spPr bwMode="auto">
          <a:xfrm>
            <a:off x="4572000" y="3232772"/>
            <a:ext cx="4225318" cy="2816879"/>
          </a:xfrm>
          <a:prstGeom prst="rect">
            <a:avLst/>
          </a:prstGeom>
          <a:noFill/>
          <a:ln w="9525">
            <a:noFill/>
            <a:miter lim="800000"/>
            <a:headEnd/>
            <a:tailEnd/>
          </a:ln>
        </p:spPr>
      </p:pic>
      <p:pic>
        <p:nvPicPr>
          <p:cNvPr id="6" name="図 5"/>
          <p:cNvPicPr>
            <a:picLocks noChangeAspect="1"/>
          </p:cNvPicPr>
          <p:nvPr/>
        </p:nvPicPr>
        <p:blipFill rotWithShape="1">
          <a:blip r:embed="rId4"/>
          <a:srcRect l="13297" t="20450" r="24832" b="39169"/>
          <a:stretch/>
        </p:blipFill>
        <p:spPr>
          <a:xfrm>
            <a:off x="681317" y="1803898"/>
            <a:ext cx="4231342" cy="2857749"/>
          </a:xfrm>
          <a:prstGeom prst="rect">
            <a:avLst/>
          </a:prstGeom>
        </p:spPr>
      </p:pic>
    </p:spTree>
    <p:extLst>
      <p:ext uri="{BB962C8B-B14F-4D97-AF65-F5344CB8AC3E}">
        <p14:creationId xmlns:p14="http://schemas.microsoft.com/office/powerpoint/2010/main" val="13173354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en-US" altLang="ja-JP" dirty="0">
                <a:latin typeface="メイリオ" panose="020B0604030504040204" pitchFamily="50" charset="-128"/>
                <a:ea typeface="メイリオ" panose="020B0604030504040204" pitchFamily="50" charset="-128"/>
                <a:cs typeface="メイリオ" panose="020B0604030504040204" pitchFamily="50" charset="-128"/>
              </a:rPr>
              <a:t>Embedding the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Sensors(2)</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marL="514350" indent="-514350">
              <a:buFont typeface="+mj-lt"/>
              <a:buAutoNum type="arabicPeriod"/>
            </a:pPr>
            <a:r>
              <a:rPr lang="ja-JP" altLang="en-US" dirty="0" smtClean="0"/>
              <a:t>表面に光が当たる</a:t>
            </a:r>
            <a:endParaRPr lang="en-US" altLang="ja-JP" dirty="0" smtClean="0"/>
          </a:p>
          <a:p>
            <a:pPr marL="514350" indent="-514350">
              <a:buFont typeface="+mj-lt"/>
              <a:buAutoNum type="arabicPeriod"/>
            </a:pPr>
            <a:r>
              <a:rPr lang="ja-JP" altLang="en-US" dirty="0" smtClean="0"/>
              <a:t>裏面のセンサに光ファイバーを　　　　　　　通じて光が届く</a:t>
            </a:r>
            <a:endParaRPr lang="en-US" altLang="ja-JP" dirty="0" smtClean="0"/>
          </a:p>
          <a:p>
            <a:pPr marL="514350" indent="-514350">
              <a:buFont typeface="+mj-lt"/>
              <a:buAutoNum type="arabicPeriod"/>
            </a:pPr>
            <a:r>
              <a:rPr lang="ja-JP" altLang="en-US" dirty="0" smtClean="0"/>
              <a:t>光センサは光の情報をホスト</a:t>
            </a:r>
            <a:r>
              <a:rPr lang="en-US" altLang="ja-JP" dirty="0" smtClean="0"/>
              <a:t>PC</a:t>
            </a:r>
            <a:r>
              <a:rPr lang="ja-JP" altLang="en-US" dirty="0" smtClean="0"/>
              <a:t>へ送る</a:t>
            </a:r>
            <a:endParaRPr lang="en-US" altLang="ja-JP" dirty="0" smtClean="0"/>
          </a:p>
          <a:p>
            <a:pPr marL="0" indent="0">
              <a:buNone/>
            </a:pPr>
            <a:endParaRPr lang="en-US" altLang="ja-JP" dirty="0"/>
          </a:p>
          <a:p>
            <a:endParaRPr lang="en-US" altLang="ja-JP" dirty="0" smtClean="0"/>
          </a:p>
          <a:p>
            <a:pPr marL="0" indent="0">
              <a:buNone/>
            </a:pPr>
            <a:endParaRPr lang="en-US" altLang="ja-JP" dirty="0" smtClean="0"/>
          </a:p>
        </p:txBody>
      </p:sp>
      <p:sp>
        <p:nvSpPr>
          <p:cNvPr id="4" name="スライド番号プレースホルダー 3"/>
          <p:cNvSpPr>
            <a:spLocks noGrp="1"/>
          </p:cNvSpPr>
          <p:nvPr>
            <p:ph type="sldNum" sz="quarter" idx="12"/>
          </p:nvPr>
        </p:nvSpPr>
        <p:spPr/>
        <p:txBody>
          <a:bodyPr/>
          <a:lstStyle/>
          <a:p>
            <a:fld id="{D64230CA-0B4E-4B5F-AAC4-223E39B2A9CE}" type="slidenum">
              <a:rPr kumimoji="1" lang="ja-JP" altLang="en-US" smtClean="0"/>
              <a:t>11</a:t>
            </a:fld>
            <a:endParaRPr kumimoji="1" lang="ja-JP" altLang="en-US"/>
          </a:p>
        </p:txBody>
      </p:sp>
      <p:pic>
        <p:nvPicPr>
          <p:cNvPr id="6" name="Picture 2"/>
          <p:cNvPicPr>
            <a:picLocks noChangeAspect="1" noChangeArrowheads="1"/>
          </p:cNvPicPr>
          <p:nvPr/>
        </p:nvPicPr>
        <p:blipFill>
          <a:blip r:embed="rId3" cstate="print"/>
          <a:srcRect/>
          <a:stretch>
            <a:fillRect/>
          </a:stretch>
        </p:blipFill>
        <p:spPr bwMode="auto">
          <a:xfrm>
            <a:off x="6690274" y="1614146"/>
            <a:ext cx="2127428" cy="1418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テキスト ボックス 6"/>
          <p:cNvSpPr txBox="1"/>
          <p:nvPr/>
        </p:nvSpPr>
        <p:spPr>
          <a:xfrm>
            <a:off x="890606" y="3918405"/>
            <a:ext cx="3877985" cy="1077218"/>
          </a:xfrm>
          <a:prstGeom prst="rect">
            <a:avLst/>
          </a:prstGeom>
          <a:noFill/>
        </p:spPr>
        <p:txBody>
          <a:bodyPr wrap="none" rtlCol="0">
            <a:spAutoFit/>
          </a:bodyPr>
          <a:lstStyle/>
          <a:p>
            <a:r>
              <a:rPr lang="en-US" altLang="ja-JP" sz="32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PC-</a:t>
            </a:r>
            <a:r>
              <a:rPr lang="ja-JP" altLang="en-US" sz="32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スクリーン間の</a:t>
            </a:r>
            <a:endParaRPr lang="en-US" altLang="ja-JP" sz="32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32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情報伝達が可能に</a:t>
            </a:r>
            <a:endParaRPr kumimoji="1" lang="ja-JP" altLang="en-US" sz="32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右矢印 7"/>
          <p:cNvSpPr/>
          <p:nvPr/>
        </p:nvSpPr>
        <p:spPr>
          <a:xfrm rot="16200000">
            <a:off x="6123141" y="5806281"/>
            <a:ext cx="450585" cy="639763"/>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平行四辺形 10"/>
          <p:cNvSpPr/>
          <p:nvPr/>
        </p:nvSpPr>
        <p:spPr>
          <a:xfrm rot="5643197">
            <a:off x="5750292" y="4547416"/>
            <a:ext cx="1307935" cy="572560"/>
          </a:xfrm>
          <a:prstGeom prst="parallelogram">
            <a:avLst>
              <a:gd name="adj" fmla="val 112944"/>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ローチャート: 処理 11"/>
          <p:cNvSpPr/>
          <p:nvPr/>
        </p:nvSpPr>
        <p:spPr>
          <a:xfrm>
            <a:off x="5439059" y="6351455"/>
            <a:ext cx="1930400" cy="394605"/>
          </a:xfrm>
          <a:prstGeom prst="flowChartProcess">
            <a:avLst/>
          </a:prstGeom>
          <a:solidFill>
            <a:srgbClr val="CC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プロジェクタ</a:t>
            </a:r>
            <a:endParaRPr kumimoji="1" lang="ja-JP" altLang="en-US"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テキスト ボックス 12"/>
          <p:cNvSpPr txBox="1"/>
          <p:nvPr/>
        </p:nvSpPr>
        <p:spPr>
          <a:xfrm>
            <a:off x="6712860" y="4056904"/>
            <a:ext cx="1654902" cy="400110"/>
          </a:xfrm>
          <a:prstGeom prst="rect">
            <a:avLst/>
          </a:prstGeom>
          <a:noFill/>
          <a:ln>
            <a:noFill/>
          </a:ln>
        </p:spPr>
        <p:txBody>
          <a:bodyPr wrap="square" rtlCol="0">
            <a:spAutoFit/>
          </a:bodyPr>
          <a:lstStyle/>
          <a:p>
            <a:r>
              <a:rPr kumimoji="1"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スクリーン</a:t>
            </a:r>
            <a:endParaRPr kumimoji="1"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17" name="直線コネクタ 16"/>
          <p:cNvCxnSpPr>
            <a:stCxn id="8" idx="3"/>
          </p:cNvCxnSpPr>
          <p:nvPr/>
        </p:nvCxnSpPr>
        <p:spPr>
          <a:xfrm flipH="1" flipV="1">
            <a:off x="6348433" y="5185351"/>
            <a:ext cx="1" cy="71551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a:off x="5637233" y="4256959"/>
            <a:ext cx="1422400" cy="179096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2" name="フリーフォーム 21"/>
          <p:cNvSpPr/>
          <p:nvPr/>
        </p:nvSpPr>
        <p:spPr>
          <a:xfrm>
            <a:off x="6350000" y="5469467"/>
            <a:ext cx="239447" cy="122699"/>
          </a:xfrm>
          <a:custGeom>
            <a:avLst/>
            <a:gdLst>
              <a:gd name="connsiteX0" fmla="*/ 0 w 239447"/>
              <a:gd name="connsiteY0" fmla="*/ 67733 h 122699"/>
              <a:gd name="connsiteX1" fmla="*/ 84667 w 239447"/>
              <a:gd name="connsiteY1" fmla="*/ 118533 h 122699"/>
              <a:gd name="connsiteX2" fmla="*/ 237067 w 239447"/>
              <a:gd name="connsiteY2" fmla="*/ 50800 h 122699"/>
              <a:gd name="connsiteX3" fmla="*/ 237067 w 239447"/>
              <a:gd name="connsiteY3" fmla="*/ 0 h 122699"/>
            </a:gdLst>
            <a:ahLst/>
            <a:cxnLst>
              <a:cxn ang="0">
                <a:pos x="connsiteX0" y="connsiteY0"/>
              </a:cxn>
              <a:cxn ang="0">
                <a:pos x="connsiteX1" y="connsiteY1"/>
              </a:cxn>
              <a:cxn ang="0">
                <a:pos x="connsiteX2" y="connsiteY2"/>
              </a:cxn>
              <a:cxn ang="0">
                <a:pos x="connsiteX3" y="connsiteY3"/>
              </a:cxn>
            </a:cxnLst>
            <a:rect l="l" t="t" r="r" b="b"/>
            <a:pathLst>
              <a:path w="239447" h="122699">
                <a:moveTo>
                  <a:pt x="0" y="67733"/>
                </a:moveTo>
                <a:cubicBezTo>
                  <a:pt x="28222" y="84666"/>
                  <a:pt x="52202" y="113122"/>
                  <a:pt x="84667" y="118533"/>
                </a:cubicBezTo>
                <a:cubicBezTo>
                  <a:pt x="157764" y="130716"/>
                  <a:pt x="214502" y="118495"/>
                  <a:pt x="237067" y="50800"/>
                </a:cubicBezTo>
                <a:cubicBezTo>
                  <a:pt x="242422" y="34736"/>
                  <a:pt x="237067" y="16933"/>
                  <a:pt x="237067"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443171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Calibration Patterns(1)</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64230CA-0B4E-4B5F-AAC4-223E39B2A9CE}" type="slidenum">
              <a:rPr kumimoji="1" lang="ja-JP" altLang="en-US" smtClean="0"/>
              <a:t>12</a:t>
            </a:fld>
            <a:endParaRPr kumimoji="1" lang="ja-JP" altLang="en-US"/>
          </a:p>
        </p:txBody>
      </p:sp>
      <p:pic>
        <p:nvPicPr>
          <p:cNvPr id="5" name="Picture 4"/>
          <p:cNvPicPr>
            <a:picLocks noGrp="1" noChangeAspect="1" noChangeArrowheads="1"/>
          </p:cNvPicPr>
          <p:nvPr>
            <p:ph idx="1"/>
          </p:nvPr>
        </p:nvPicPr>
        <p:blipFill>
          <a:blip r:embed="rId3" cstate="print"/>
          <a:srcRect/>
          <a:stretch>
            <a:fillRect/>
          </a:stretch>
        </p:blipFill>
        <p:spPr bwMode="auto">
          <a:xfrm>
            <a:off x="457200" y="1658888"/>
            <a:ext cx="4876800" cy="1969659"/>
          </a:xfrm>
          <a:prstGeom prst="rect">
            <a:avLst/>
          </a:prstGeom>
          <a:noFill/>
          <a:ln w="9525">
            <a:noFill/>
            <a:miter lim="800000"/>
            <a:headEnd/>
            <a:tailEnd/>
          </a:ln>
        </p:spPr>
      </p:pic>
      <p:pic>
        <p:nvPicPr>
          <p:cNvPr id="8" name="図 7"/>
          <p:cNvPicPr>
            <a:picLocks noChangeAspect="1"/>
          </p:cNvPicPr>
          <p:nvPr/>
        </p:nvPicPr>
        <p:blipFill rotWithShape="1">
          <a:blip r:embed="rId4"/>
          <a:srcRect l="11199" t="20550" r="24832" b="38409"/>
          <a:stretch/>
        </p:blipFill>
        <p:spPr>
          <a:xfrm>
            <a:off x="3639671" y="3628547"/>
            <a:ext cx="4374777" cy="2904565"/>
          </a:xfrm>
          <a:prstGeom prst="rect">
            <a:avLst/>
          </a:prstGeom>
        </p:spPr>
      </p:pic>
    </p:spTree>
    <p:extLst>
      <p:ext uri="{BB962C8B-B14F-4D97-AF65-F5344CB8AC3E}">
        <p14:creationId xmlns:p14="http://schemas.microsoft.com/office/powerpoint/2010/main" val="24716797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Calibration</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Patterns</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marL="514350" indent="-514350">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バイナリ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パターン</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を照射</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各光学センサで光の有無を検出</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検出結果</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ビット列をホスト</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PC</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へ送信</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例</a:t>
            </a:r>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光有り→１ 光無し→０</a:t>
            </a:r>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64230CA-0B4E-4B5F-AAC4-223E39B2A9CE}" type="slidenum">
              <a:rPr kumimoji="1" lang="ja-JP" altLang="en-US" smtClean="0"/>
              <a:t>13</a:t>
            </a:fld>
            <a:endParaRPr kumimoji="1" lang="ja-JP" altLang="en-US"/>
          </a:p>
        </p:txBody>
      </p:sp>
      <p:sp>
        <p:nvSpPr>
          <p:cNvPr id="15" name="角丸四角形 14"/>
          <p:cNvSpPr/>
          <p:nvPr/>
        </p:nvSpPr>
        <p:spPr>
          <a:xfrm rot="1371440">
            <a:off x="6078851" y="4229527"/>
            <a:ext cx="2114660" cy="2243391"/>
          </a:xfrm>
          <a:prstGeom prst="round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星 5 15"/>
          <p:cNvSpPr/>
          <p:nvPr/>
        </p:nvSpPr>
        <p:spPr>
          <a:xfrm>
            <a:off x="6506165" y="4081581"/>
            <a:ext cx="389467" cy="346067"/>
          </a:xfrm>
          <a:prstGeom prst="star5">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星 5 16"/>
          <p:cNvSpPr/>
          <p:nvPr/>
        </p:nvSpPr>
        <p:spPr>
          <a:xfrm>
            <a:off x="5902019" y="5717774"/>
            <a:ext cx="389467" cy="346067"/>
          </a:xfrm>
          <a:prstGeom prst="star5">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星 5 17"/>
          <p:cNvSpPr/>
          <p:nvPr/>
        </p:nvSpPr>
        <p:spPr>
          <a:xfrm>
            <a:off x="7382070" y="6273516"/>
            <a:ext cx="389467" cy="346067"/>
          </a:xfrm>
          <a:prstGeom prst="star5">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星 5 18"/>
          <p:cNvSpPr/>
          <p:nvPr/>
        </p:nvSpPr>
        <p:spPr>
          <a:xfrm>
            <a:off x="7990231" y="4700029"/>
            <a:ext cx="389467" cy="346067"/>
          </a:xfrm>
          <a:prstGeom prst="star5">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6" name="グループ化 25"/>
          <p:cNvGrpSpPr/>
          <p:nvPr/>
        </p:nvGrpSpPr>
        <p:grpSpPr>
          <a:xfrm>
            <a:off x="5378002" y="3855538"/>
            <a:ext cx="3667059" cy="3465663"/>
            <a:chOff x="1929430" y="4104974"/>
            <a:chExt cx="2871487" cy="2695977"/>
          </a:xfrm>
        </p:grpSpPr>
        <p:sp>
          <p:nvSpPr>
            <p:cNvPr id="20" name="正方形/長方形 19"/>
            <p:cNvSpPr/>
            <p:nvPr/>
          </p:nvSpPr>
          <p:spPr>
            <a:xfrm>
              <a:off x="2560559" y="4104974"/>
              <a:ext cx="278280" cy="2691916"/>
            </a:xfrm>
            <a:prstGeom prst="rect">
              <a:avLst/>
            </a:prstGeom>
            <a:solidFill>
              <a:srgbClr val="A6A6A6">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3196601" y="4104974"/>
              <a:ext cx="278280" cy="2691916"/>
            </a:xfrm>
            <a:prstGeom prst="rect">
              <a:avLst/>
            </a:prstGeom>
            <a:solidFill>
              <a:srgbClr val="A6A6A6">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p:nvSpPr>
          <p:spPr>
            <a:xfrm>
              <a:off x="3887416" y="4104974"/>
              <a:ext cx="278280" cy="2691916"/>
            </a:xfrm>
            <a:prstGeom prst="rect">
              <a:avLst/>
            </a:prstGeom>
            <a:solidFill>
              <a:srgbClr val="A6A6A6">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4522637" y="4109035"/>
              <a:ext cx="278280" cy="2691916"/>
            </a:xfrm>
            <a:prstGeom prst="rect">
              <a:avLst/>
            </a:prstGeom>
            <a:solidFill>
              <a:srgbClr val="A6A6A6">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1929430" y="4104974"/>
              <a:ext cx="278280" cy="2691916"/>
            </a:xfrm>
            <a:prstGeom prst="rect">
              <a:avLst/>
            </a:prstGeom>
            <a:solidFill>
              <a:srgbClr val="A6A6A6">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7" name="テキスト ボックス 26"/>
          <p:cNvSpPr txBox="1"/>
          <p:nvPr/>
        </p:nvSpPr>
        <p:spPr>
          <a:xfrm>
            <a:off x="6600639" y="3638180"/>
            <a:ext cx="340963" cy="369332"/>
          </a:xfrm>
          <a:prstGeom prst="rect">
            <a:avLst/>
          </a:prstGeom>
          <a:noFill/>
        </p:spPr>
        <p:txBody>
          <a:bodyPr wrap="square" rtlCol="0">
            <a:spAutoFit/>
          </a:bodyPr>
          <a:lstStyle/>
          <a:p>
            <a:r>
              <a:rPr lang="en-US" altLang="ja-JP" b="1" dirty="0">
                <a:solidFill>
                  <a:srgbClr val="FFC000"/>
                </a:solidFill>
                <a:latin typeface="メイリオ" panose="020B0604030504040204" pitchFamily="50" charset="-128"/>
                <a:ea typeface="メイリオ" panose="020B0604030504040204" pitchFamily="50" charset="-128"/>
                <a:cs typeface="メイリオ" panose="020B0604030504040204" pitchFamily="50" charset="-128"/>
              </a:rPr>
              <a:t>A</a:t>
            </a:r>
            <a:endParaRPr kumimoji="1" lang="ja-JP" altLang="en-US" b="1" dirty="0">
              <a:solidFill>
                <a:srgbClr val="FFC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テキスト ボックス 27"/>
          <p:cNvSpPr txBox="1"/>
          <p:nvPr/>
        </p:nvSpPr>
        <p:spPr>
          <a:xfrm>
            <a:off x="8287982" y="4378315"/>
            <a:ext cx="340963" cy="369332"/>
          </a:xfrm>
          <a:prstGeom prst="rect">
            <a:avLst/>
          </a:prstGeom>
          <a:noFill/>
        </p:spPr>
        <p:txBody>
          <a:bodyPr wrap="square" rtlCol="0">
            <a:spAutoFit/>
          </a:bodyPr>
          <a:lstStyle/>
          <a:p>
            <a:r>
              <a:rPr lang="en-US" altLang="ja-JP" b="1" dirty="0" smtClean="0">
                <a:solidFill>
                  <a:srgbClr val="FFC000"/>
                </a:solidFill>
                <a:latin typeface="メイリオ" panose="020B0604030504040204" pitchFamily="50" charset="-128"/>
                <a:ea typeface="メイリオ" panose="020B0604030504040204" pitchFamily="50" charset="-128"/>
                <a:cs typeface="メイリオ" panose="020B0604030504040204" pitchFamily="50" charset="-128"/>
              </a:rPr>
              <a:t>D</a:t>
            </a:r>
            <a:endParaRPr kumimoji="1" lang="ja-JP" altLang="en-US" b="1" dirty="0">
              <a:solidFill>
                <a:srgbClr val="FFC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テキスト ボックス 28"/>
          <p:cNvSpPr txBox="1"/>
          <p:nvPr/>
        </p:nvSpPr>
        <p:spPr>
          <a:xfrm>
            <a:off x="5682750" y="6078545"/>
            <a:ext cx="340963" cy="369332"/>
          </a:xfrm>
          <a:prstGeom prst="rect">
            <a:avLst/>
          </a:prstGeom>
          <a:noFill/>
        </p:spPr>
        <p:txBody>
          <a:bodyPr wrap="square" rtlCol="0">
            <a:spAutoFit/>
          </a:bodyPr>
          <a:lstStyle/>
          <a:p>
            <a:r>
              <a:rPr lang="en-US" altLang="ja-JP" b="1" dirty="0">
                <a:solidFill>
                  <a:srgbClr val="FFC000"/>
                </a:solidFill>
                <a:latin typeface="メイリオ" panose="020B0604030504040204" pitchFamily="50" charset="-128"/>
                <a:ea typeface="メイリオ" panose="020B0604030504040204" pitchFamily="50" charset="-128"/>
                <a:cs typeface="メイリオ" panose="020B0604030504040204" pitchFamily="50" charset="-128"/>
              </a:rPr>
              <a:t>B</a:t>
            </a:r>
            <a:endParaRPr kumimoji="1" lang="ja-JP" altLang="en-US" b="1" dirty="0">
              <a:solidFill>
                <a:srgbClr val="FFC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テキスト ボックス 29"/>
          <p:cNvSpPr txBox="1"/>
          <p:nvPr/>
        </p:nvSpPr>
        <p:spPr>
          <a:xfrm>
            <a:off x="7555709" y="6601257"/>
            <a:ext cx="340963" cy="369332"/>
          </a:xfrm>
          <a:prstGeom prst="rect">
            <a:avLst/>
          </a:prstGeom>
          <a:noFill/>
        </p:spPr>
        <p:txBody>
          <a:bodyPr wrap="square" rtlCol="0">
            <a:spAutoFit/>
          </a:bodyPr>
          <a:lstStyle/>
          <a:p>
            <a:r>
              <a:rPr lang="en-US" altLang="ja-JP" b="1" dirty="0" smtClean="0">
                <a:solidFill>
                  <a:srgbClr val="FFC000"/>
                </a:solidFill>
                <a:latin typeface="メイリオ" panose="020B0604030504040204" pitchFamily="50" charset="-128"/>
                <a:ea typeface="メイリオ" panose="020B0604030504040204" pitchFamily="50" charset="-128"/>
                <a:cs typeface="メイリオ" panose="020B0604030504040204" pitchFamily="50" charset="-128"/>
              </a:rPr>
              <a:t>C</a:t>
            </a:r>
            <a:endParaRPr kumimoji="1" lang="ja-JP" altLang="en-US" b="1" dirty="0">
              <a:solidFill>
                <a:srgbClr val="FFC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テキスト ボックス 31"/>
          <p:cNvSpPr txBox="1"/>
          <p:nvPr/>
        </p:nvSpPr>
        <p:spPr>
          <a:xfrm>
            <a:off x="1557933" y="4794607"/>
            <a:ext cx="3642102" cy="1815882"/>
          </a:xfrm>
          <a:prstGeom prst="rect">
            <a:avLst/>
          </a:prstGeom>
          <a:noFill/>
        </p:spPr>
        <p:txBody>
          <a:bodyPr wrap="square" rtlCol="0">
            <a:spAutoFit/>
          </a:bodyPr>
          <a:lstStyle/>
          <a:p>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1111000011</a:t>
            </a:r>
            <a:endParaRPr kumimoji="1"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1111111100</a:t>
            </a:r>
          </a:p>
          <a:p>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1111110001</a:t>
            </a:r>
            <a:endParaRPr kumimoji="1"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0000111111</a:t>
            </a:r>
            <a:endPar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テキスト ボックス 33"/>
          <p:cNvSpPr txBox="1"/>
          <p:nvPr/>
        </p:nvSpPr>
        <p:spPr>
          <a:xfrm>
            <a:off x="772107" y="4785375"/>
            <a:ext cx="607859" cy="1815882"/>
          </a:xfrm>
          <a:prstGeom prst="rect">
            <a:avLst/>
          </a:prstGeom>
          <a:noFill/>
        </p:spPr>
        <p:txBody>
          <a:bodyPr wrap="none" rtlCol="0">
            <a:spAutoFit/>
          </a:bodyPr>
          <a:lstStyle/>
          <a:p>
            <a:r>
              <a:rPr kumimoji="1"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A:</a:t>
            </a:r>
          </a:p>
          <a:p>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B:</a:t>
            </a:r>
          </a:p>
          <a:p>
            <a:r>
              <a:rPr kumimoji="1"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C:</a:t>
            </a:r>
          </a:p>
          <a:p>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D:</a:t>
            </a:r>
            <a:endPar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456687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63" presetClass="path" presetSubtype="0" fill="hold" nodeType="clickEffect">
                                  <p:stCondLst>
                                    <p:cond delay="0"/>
                                  </p:stCondLst>
                                  <p:childTnLst>
                                    <p:animMotion origin="layout" path="M 4.72222E-6 -4.81481E-6 L 0.06631 -0.00023 " pathEditMode="relative" rAng="0" ptsTypes="AA">
                                      <p:cBhvr>
                                        <p:cTn id="11" dur="5000" fill="hold"/>
                                        <p:tgtEl>
                                          <p:spTgt spid="26"/>
                                        </p:tgtEl>
                                        <p:attrNameLst>
                                          <p:attrName>ppt_x</p:attrName>
                                          <p:attrName>ppt_y</p:attrName>
                                        </p:attrNameLst>
                                      </p:cBhvr>
                                      <p:rCtr x="3316" y="-23"/>
                                    </p:animMotion>
                                  </p:childTnLst>
                                </p:cTn>
                              </p:par>
                              <p:par>
                                <p:cTn id="12" presetID="1" presetClass="entr" presetSubtype="0" fill="hold" nodeType="withEffect">
                                  <p:stCondLst>
                                    <p:cond delay="0"/>
                                  </p:stCondLst>
                                  <p:iterate type="lt">
                                    <p:tmAbs val="500"/>
                                  </p:iterate>
                                  <p:childTnLst>
                                    <p:set>
                                      <p:cBhvr>
                                        <p:cTn id="13" dur="1" fill="hold">
                                          <p:stCondLst>
                                            <p:cond delay="9"/>
                                          </p:stCondLst>
                                        </p:cTn>
                                        <p:tgtEl>
                                          <p:spTgt spid="32">
                                            <p:txEl>
                                              <p:pRg st="0" end="0"/>
                                            </p:txEl>
                                          </p:spTgt>
                                        </p:tgtEl>
                                        <p:attrNameLst>
                                          <p:attrName>style.visibility</p:attrName>
                                        </p:attrNameLst>
                                      </p:cBhvr>
                                      <p:to>
                                        <p:strVal val="visible"/>
                                      </p:to>
                                    </p:set>
                                  </p:childTnLst>
                                </p:cTn>
                              </p:par>
                              <p:par>
                                <p:cTn id="14" presetID="1" presetClass="entr" presetSubtype="0" fill="hold" nodeType="withEffect">
                                  <p:stCondLst>
                                    <p:cond delay="0"/>
                                  </p:stCondLst>
                                  <p:iterate type="lt">
                                    <p:tmAbs val="500"/>
                                  </p:iterate>
                                  <p:childTnLst>
                                    <p:set>
                                      <p:cBhvr>
                                        <p:cTn id="15" dur="1" fill="hold">
                                          <p:stCondLst>
                                            <p:cond delay="9"/>
                                          </p:stCondLst>
                                        </p:cTn>
                                        <p:tgtEl>
                                          <p:spTgt spid="32">
                                            <p:txEl>
                                              <p:pRg st="1" end="1"/>
                                            </p:txEl>
                                          </p:spTgt>
                                        </p:tgtEl>
                                        <p:attrNameLst>
                                          <p:attrName>style.visibility</p:attrName>
                                        </p:attrNameLst>
                                      </p:cBhvr>
                                      <p:to>
                                        <p:strVal val="visible"/>
                                      </p:to>
                                    </p:set>
                                  </p:childTnLst>
                                </p:cTn>
                              </p:par>
                              <p:par>
                                <p:cTn id="16" presetID="1" presetClass="entr" presetSubtype="0" fill="hold" nodeType="withEffect">
                                  <p:stCondLst>
                                    <p:cond delay="0"/>
                                  </p:stCondLst>
                                  <p:iterate type="lt">
                                    <p:tmAbs val="500"/>
                                  </p:iterate>
                                  <p:childTnLst>
                                    <p:set>
                                      <p:cBhvr>
                                        <p:cTn id="17" dur="1" fill="hold">
                                          <p:stCondLst>
                                            <p:cond delay="9"/>
                                          </p:stCondLst>
                                        </p:cTn>
                                        <p:tgtEl>
                                          <p:spTgt spid="32">
                                            <p:txEl>
                                              <p:pRg st="2" end="2"/>
                                            </p:txEl>
                                          </p:spTgt>
                                        </p:tgtEl>
                                        <p:attrNameLst>
                                          <p:attrName>style.visibility</p:attrName>
                                        </p:attrNameLst>
                                      </p:cBhvr>
                                      <p:to>
                                        <p:strVal val="visible"/>
                                      </p:to>
                                    </p:set>
                                  </p:childTnLst>
                                </p:cTn>
                              </p:par>
                              <p:par>
                                <p:cTn id="18" presetID="1" presetClass="entr" presetSubtype="0" fill="hold" nodeType="withEffect">
                                  <p:stCondLst>
                                    <p:cond delay="0"/>
                                  </p:stCondLst>
                                  <p:iterate type="lt">
                                    <p:tmAbs val="500"/>
                                  </p:iterate>
                                  <p:childTnLst>
                                    <p:set>
                                      <p:cBhvr>
                                        <p:cTn id="19" dur="1" fill="hold">
                                          <p:stCondLst>
                                            <p:cond delay="9"/>
                                          </p:stCondLst>
                                        </p:cTn>
                                        <p:tgtEl>
                                          <p:spTgt spid="3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en-US" altLang="ja-JP" dirty="0">
                <a:latin typeface="メイリオ" panose="020B0604030504040204" pitchFamily="50" charset="-128"/>
                <a:ea typeface="メイリオ" panose="020B0604030504040204" pitchFamily="50" charset="-128"/>
                <a:cs typeface="メイリオ" panose="020B0604030504040204" pitchFamily="50" charset="-128"/>
              </a:rPr>
              <a:t>Calibration</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Patterns(3)</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64230CA-0B4E-4B5F-AAC4-223E39B2A9CE}" type="slidenum">
              <a:rPr kumimoji="1" lang="ja-JP" altLang="en-US" smtClean="0"/>
              <a:t>14</a:t>
            </a:fld>
            <a:endParaRPr kumimoji="1" lang="ja-JP" altLang="en-US"/>
          </a:p>
        </p:txBody>
      </p:sp>
    </p:spTree>
    <p:extLst>
      <p:ext uri="{BB962C8B-B14F-4D97-AF65-F5344CB8AC3E}">
        <p14:creationId xmlns:p14="http://schemas.microsoft.com/office/powerpoint/2010/main" val="15370109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Abstract</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投影（プロジェクション）技術</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元のイメージを崩すことなく投影</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投影面に適切なサイズでの投影</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キャリブレーション</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投影面を把握し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適切に調節して投影</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自動キャリブレーション</a:t>
            </a:r>
            <a:endParaRPr kumimoji="1" lang="en-US" altLang="ja-JP"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学</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センサ</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バイナリパターン</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 name="Picture 4"/>
          <p:cNvPicPr>
            <a:picLocks noChangeAspect="1" noChangeArrowheads="1"/>
          </p:cNvPicPr>
          <p:nvPr/>
        </p:nvPicPr>
        <p:blipFill rotWithShape="1">
          <a:blip r:embed="rId3" cstate="print"/>
          <a:srcRect l="39786" r="20427"/>
          <a:stretch/>
        </p:blipFill>
        <p:spPr bwMode="auto">
          <a:xfrm>
            <a:off x="5486399" y="4879989"/>
            <a:ext cx="1915887" cy="1428736"/>
          </a:xfrm>
          <a:prstGeom prst="rect">
            <a:avLst/>
          </a:prstGeom>
          <a:noFill/>
          <a:ln w="9525">
            <a:noFill/>
            <a:miter lim="800000"/>
            <a:headEnd/>
            <a:tailEnd/>
          </a:ln>
        </p:spPr>
      </p:pic>
      <p:sp>
        <p:nvSpPr>
          <p:cNvPr id="5" name="スライド番号プレースホルダー 4"/>
          <p:cNvSpPr>
            <a:spLocks noGrp="1"/>
          </p:cNvSpPr>
          <p:nvPr>
            <p:ph type="sldNum" sz="quarter" idx="12"/>
          </p:nvPr>
        </p:nvSpPr>
        <p:spPr>
          <a:xfrm>
            <a:off x="6553200" y="6126163"/>
            <a:ext cx="2133600" cy="476250"/>
          </a:xfrm>
        </p:spPr>
        <p:txBody>
          <a:bodyPr/>
          <a:lstStyle/>
          <a:p>
            <a:fld id="{D64230CA-0B4E-4B5F-AAC4-223E39B2A9CE}" type="slidenum">
              <a:rPr kumimoji="1" lang="ja-JP" altLang="en-US" sz="2000" smtClean="0"/>
              <a:t>2</a:t>
            </a:fld>
            <a:endParaRPr kumimoji="1" lang="ja-JP" altLang="en-US" sz="2000" dirty="0"/>
          </a:p>
        </p:txBody>
      </p:sp>
    </p:spTree>
    <p:extLst>
      <p:ext uri="{BB962C8B-B14F-4D97-AF65-F5344CB8AC3E}">
        <p14:creationId xmlns:p14="http://schemas.microsoft.com/office/powerpoint/2010/main" val="13748432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Introduction</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投影技術</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没入型ディスプレイの登場</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品質</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の向上</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キャリブレーション</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正確さを求めるとかなり難しい</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シンプルなキャリブレーション</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より簡単に</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より正確に</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dirty="0" smtClean="0"/>
          </a:p>
          <a:p>
            <a:endParaRPr kumimoji="1"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1913" y="1776413"/>
            <a:ext cx="2431459" cy="1954893"/>
          </a:xfrm>
          <a:prstGeom prst="rect">
            <a:avLst/>
          </a:prstGeom>
        </p:spPr>
      </p:pic>
      <p:sp>
        <p:nvSpPr>
          <p:cNvPr id="5" name="スライド番号プレースホルダー 4"/>
          <p:cNvSpPr>
            <a:spLocks noGrp="1"/>
          </p:cNvSpPr>
          <p:nvPr>
            <p:ph type="sldNum" sz="quarter" idx="12"/>
          </p:nvPr>
        </p:nvSpPr>
        <p:spPr>
          <a:xfrm>
            <a:off x="6553200" y="6126163"/>
            <a:ext cx="2133600" cy="476250"/>
          </a:xfrm>
        </p:spPr>
        <p:txBody>
          <a:bodyPr/>
          <a:lstStyle/>
          <a:p>
            <a:fld id="{D64230CA-0B4E-4B5F-AAC4-223E39B2A9CE}" type="slidenum">
              <a:rPr kumimoji="1" lang="ja-JP" altLang="en-US" sz="2000" smtClean="0"/>
              <a:t>3</a:t>
            </a:fld>
            <a:endParaRPr kumimoji="1" lang="ja-JP" altLang="en-US" sz="2000"/>
          </a:p>
        </p:txBody>
      </p:sp>
    </p:spTree>
    <p:extLst>
      <p:ext uri="{BB962C8B-B14F-4D97-AF65-F5344CB8AC3E}">
        <p14:creationId xmlns:p14="http://schemas.microsoft.com/office/powerpoint/2010/main" val="36038650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Related Work</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A Self-Correcting Projector [</a:t>
            </a:r>
            <a:r>
              <a:rPr lang="en-US" altLang="ja-JP" sz="2800" dirty="0" err="1" smtClean="0">
                <a:latin typeface="メイリオ" panose="020B0604030504040204" pitchFamily="50" charset="-128"/>
                <a:ea typeface="メイリオ" panose="020B0604030504040204" pitchFamily="50" charset="-128"/>
                <a:cs typeface="メイリオ" panose="020B0604030504040204" pitchFamily="50" charset="-128"/>
              </a:rPr>
              <a:t>Raskar</a:t>
            </a:r>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 2001]</a:t>
            </a:r>
            <a:endParaRPr lang="en-US" altLang="ja-JP" sz="2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Smarter presentations: Exploiting </a:t>
            </a:r>
            <a:r>
              <a:rPr lang="en-US" altLang="ja-JP" sz="2800" dirty="0" err="1" smtClean="0">
                <a:latin typeface="メイリオ" panose="020B0604030504040204" pitchFamily="50" charset="-128"/>
                <a:ea typeface="メイリオ" panose="020B0604030504040204" pitchFamily="50" charset="-128"/>
                <a:cs typeface="メイリオ" panose="020B0604030504040204" pitchFamily="50" charset="-128"/>
              </a:rPr>
              <a:t>homography</a:t>
            </a:r>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 in camera-projector systems [</a:t>
            </a:r>
            <a:r>
              <a:rPr lang="en-US" altLang="ja-JP" sz="2800" dirty="0" err="1" smtClean="0">
                <a:latin typeface="メイリオ" panose="020B0604030504040204" pitchFamily="50" charset="-128"/>
                <a:ea typeface="メイリオ" panose="020B0604030504040204" pitchFamily="50" charset="-128"/>
                <a:cs typeface="メイリオ" panose="020B0604030504040204" pitchFamily="50" charset="-128"/>
              </a:rPr>
              <a:t>Sukthankar</a:t>
            </a:r>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 2001]</a:t>
            </a:r>
          </a:p>
          <a:p>
            <a:pPr lvl="1"/>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カメラベース</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投射機が傾くと台形に写ってしまう現象</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lvl="1" indent="0">
              <a:buNone/>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　を自動補正</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投影面の物理的特徴</a:t>
            </a:r>
            <a:r>
              <a:rPr lang="en-US" altLang="ja-JP" sz="2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フレーム等</a:t>
            </a:r>
            <a:r>
              <a:rPr lang="en-US" altLang="ja-JP" sz="2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に対応していない</a:t>
            </a:r>
            <a:endParaRPr lang="en-US" altLang="ja-JP" sz="2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sz="2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正確なキャリブレーションを行えない</a:t>
            </a:r>
            <a:endParaRPr lang="en-US" altLang="ja-JP" sz="2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lvl="1" indent="0">
              <a:buNone/>
            </a:pP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正方形/長方形 3"/>
          <p:cNvSpPr/>
          <p:nvPr/>
        </p:nvSpPr>
        <p:spPr>
          <a:xfrm>
            <a:off x="1364343" y="3896262"/>
            <a:ext cx="5588000" cy="38698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5617154" y="3379475"/>
            <a:ext cx="3134961" cy="523220"/>
          </a:xfrm>
          <a:prstGeom prst="rect">
            <a:avLst/>
          </a:prstGeom>
          <a:noFill/>
        </p:spPr>
        <p:txBody>
          <a:bodyPr wrap="none" rtlCol="0">
            <a:spAutoFit/>
          </a:bodyPr>
          <a:lstStyle/>
          <a:p>
            <a:r>
              <a:rPr kumimoji="1" lang="en-US" altLang="ja-JP" sz="2800" b="1" dirty="0" smtClean="0">
                <a:solidFill>
                  <a:schemeClr val="accent2"/>
                </a:solidFill>
                <a:latin typeface="メイリオ" panose="020B0604030504040204" pitchFamily="50" charset="-128"/>
                <a:ea typeface="メイリオ" panose="020B0604030504040204" pitchFamily="50" charset="-128"/>
                <a:cs typeface="メイリオ" panose="020B0604030504040204" pitchFamily="50" charset="-128"/>
              </a:rPr>
              <a:t>Keystone</a:t>
            </a:r>
            <a:r>
              <a:rPr kumimoji="1" lang="ja-JP" altLang="en-US" sz="2800" b="1" dirty="0" smtClean="0">
                <a:solidFill>
                  <a:schemeClr val="accent2"/>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2800" b="1" dirty="0" smtClean="0">
                <a:solidFill>
                  <a:schemeClr val="accent2"/>
                </a:solidFill>
                <a:latin typeface="メイリオ" panose="020B0604030504040204" pitchFamily="50" charset="-128"/>
                <a:ea typeface="メイリオ" panose="020B0604030504040204" pitchFamily="50" charset="-128"/>
                <a:cs typeface="メイリオ" panose="020B0604030504040204" pitchFamily="50" charset="-128"/>
              </a:rPr>
              <a:t>Effect</a:t>
            </a:r>
            <a:endParaRPr kumimoji="1" lang="ja-JP" altLang="en-US" sz="2800" b="1" dirty="0">
              <a:solidFill>
                <a:schemeClr val="accent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スライド番号プレースホルダー 5"/>
          <p:cNvSpPr>
            <a:spLocks noGrp="1"/>
          </p:cNvSpPr>
          <p:nvPr>
            <p:ph type="sldNum" sz="quarter" idx="12"/>
          </p:nvPr>
        </p:nvSpPr>
        <p:spPr>
          <a:xfrm>
            <a:off x="6553200" y="6126163"/>
            <a:ext cx="2133600" cy="476250"/>
          </a:xfrm>
        </p:spPr>
        <p:txBody>
          <a:bodyPr/>
          <a:lstStyle/>
          <a:p>
            <a:fld id="{D64230CA-0B4E-4B5F-AAC4-223E39B2A9CE}" type="slidenum">
              <a:rPr kumimoji="1" lang="ja-JP" altLang="en-US" sz="2000" smtClean="0"/>
              <a:t>4</a:t>
            </a:fld>
            <a:endParaRPr kumimoji="1" lang="ja-JP" altLang="en-US" sz="2000" dirty="0"/>
          </a:p>
        </p:txBody>
      </p:sp>
    </p:spTree>
    <p:extLst>
      <p:ext uri="{BB962C8B-B14F-4D97-AF65-F5344CB8AC3E}">
        <p14:creationId xmlns:p14="http://schemas.microsoft.com/office/powerpoint/2010/main" val="39844074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Keystone Effect (</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補足</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コンテンツ プレースホルダー 4"/>
          <p:cNvPicPr>
            <a:picLocks noGrp="1" noChangeAspect="1"/>
          </p:cNvPicPr>
          <p:nvPr>
            <p:ph idx="1"/>
          </p:nvPr>
        </p:nvPicPr>
        <p:blipFill>
          <a:blip r:embed="rId3"/>
          <a:stretch>
            <a:fillRect/>
          </a:stretch>
        </p:blipFill>
        <p:spPr>
          <a:xfrm>
            <a:off x="457200" y="1578302"/>
            <a:ext cx="8229600" cy="3989186"/>
          </a:xfrm>
          <a:prstGeom prst="rect">
            <a:avLst/>
          </a:prstGeom>
        </p:spPr>
      </p:pic>
      <p:sp>
        <p:nvSpPr>
          <p:cNvPr id="6" name="正方形/長方形 5"/>
          <p:cNvSpPr/>
          <p:nvPr/>
        </p:nvSpPr>
        <p:spPr>
          <a:xfrm>
            <a:off x="2188028" y="5902324"/>
            <a:ext cx="4767943" cy="369332"/>
          </a:xfrm>
          <a:prstGeom prst="rect">
            <a:avLst/>
          </a:prstGeom>
        </p:spPr>
        <p:txBody>
          <a:bodyPr wrap="square">
            <a:spAutoFit/>
          </a:bodyPr>
          <a:lstStyle/>
          <a:p>
            <a:r>
              <a:rPr lang="en-US" altLang="ja-JP" dirty="0" smtClean="0">
                <a:hlinkClick r:id="rId4"/>
              </a:rPr>
              <a:t>https://en.wikipedia.org/wiki/Keystone_effect</a:t>
            </a:r>
            <a:endParaRPr lang="ja-JP" altLang="en-US" dirty="0"/>
          </a:p>
        </p:txBody>
      </p:sp>
      <p:sp>
        <p:nvSpPr>
          <p:cNvPr id="3" name="スライド番号プレースホルダー 2"/>
          <p:cNvSpPr>
            <a:spLocks noGrp="1"/>
          </p:cNvSpPr>
          <p:nvPr>
            <p:ph type="sldNum" sz="quarter" idx="12"/>
          </p:nvPr>
        </p:nvSpPr>
        <p:spPr>
          <a:xfrm>
            <a:off x="6553200" y="6130242"/>
            <a:ext cx="2133600" cy="476250"/>
          </a:xfrm>
        </p:spPr>
        <p:txBody>
          <a:bodyPr/>
          <a:lstStyle/>
          <a:p>
            <a:fld id="{D64230CA-0B4E-4B5F-AAC4-223E39B2A9CE}" type="slidenum">
              <a:rPr kumimoji="1" lang="ja-JP" altLang="en-US" sz="2000" smtClean="0"/>
              <a:t>5</a:t>
            </a:fld>
            <a:endParaRPr kumimoji="1" lang="ja-JP" altLang="en-US" sz="2000" dirty="0"/>
          </a:p>
        </p:txBody>
      </p:sp>
    </p:spTree>
    <p:extLst>
      <p:ext uri="{BB962C8B-B14F-4D97-AF65-F5344CB8AC3E}">
        <p14:creationId xmlns:p14="http://schemas.microsoft.com/office/powerpoint/2010/main" val="16603813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The proposed system</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a:xfrm>
            <a:off x="457200" y="1513684"/>
            <a:ext cx="8229600" cy="4525963"/>
          </a:xfrm>
        </p:spPr>
        <p:txBody>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自動キャリブレーションシステム</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光センサとバイナリパターンの照射</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 name="Picture 4"/>
          <p:cNvPicPr>
            <a:picLocks noGrp="1" noChangeAspect="1" noChangeArrowheads="1"/>
          </p:cNvPicPr>
          <p:nvPr/>
        </p:nvPicPr>
        <p:blipFill>
          <a:blip r:embed="rId3" cstate="print"/>
          <a:srcRect/>
          <a:stretch>
            <a:fillRect/>
          </a:stretch>
        </p:blipFill>
        <p:spPr bwMode="auto">
          <a:xfrm>
            <a:off x="866103" y="2677259"/>
            <a:ext cx="2953657" cy="2852683"/>
          </a:xfrm>
          <a:prstGeom prst="rect">
            <a:avLst/>
          </a:prstGeom>
          <a:noFill/>
          <a:ln w="9525">
            <a:noFill/>
            <a:miter lim="800000"/>
            <a:headEnd/>
            <a:tailEnd/>
          </a:ln>
        </p:spPr>
      </p:pic>
      <p:pic>
        <p:nvPicPr>
          <p:cNvPr id="5" name="Picture 2"/>
          <p:cNvPicPr>
            <a:picLocks noChangeAspect="1" noChangeArrowheads="1"/>
          </p:cNvPicPr>
          <p:nvPr/>
        </p:nvPicPr>
        <p:blipFill>
          <a:blip r:embed="rId4" cstate="print"/>
          <a:srcRect/>
          <a:stretch>
            <a:fillRect/>
          </a:stretch>
        </p:blipFill>
        <p:spPr bwMode="auto">
          <a:xfrm>
            <a:off x="5274304" y="2677259"/>
            <a:ext cx="3118531" cy="2852683"/>
          </a:xfrm>
          <a:prstGeom prst="rect">
            <a:avLst/>
          </a:prstGeom>
          <a:noFill/>
          <a:ln w="9525">
            <a:noFill/>
            <a:miter lim="800000"/>
            <a:headEnd/>
            <a:tailEnd/>
          </a:ln>
        </p:spPr>
      </p:pic>
      <p:sp>
        <p:nvSpPr>
          <p:cNvPr id="6" name="右矢印 5"/>
          <p:cNvSpPr/>
          <p:nvPr/>
        </p:nvSpPr>
        <p:spPr>
          <a:xfrm>
            <a:off x="4267200" y="3970607"/>
            <a:ext cx="609600" cy="265986"/>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正方形/長方形 6"/>
          <p:cNvSpPr/>
          <p:nvPr/>
        </p:nvSpPr>
        <p:spPr>
          <a:xfrm>
            <a:off x="3819759" y="5743745"/>
            <a:ext cx="4453383" cy="7982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簡単にかつ、正確に</a:t>
            </a:r>
            <a:endParaRPr kumimoji="1" lang="en-US" altLang="ja-JP" sz="28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28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キャリブレーションする！</a:t>
            </a:r>
            <a:endParaRPr kumimoji="1" lang="ja-JP" altLang="en-US" sz="28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スライド番号プレースホルダー 7"/>
          <p:cNvSpPr>
            <a:spLocks noGrp="1"/>
          </p:cNvSpPr>
          <p:nvPr>
            <p:ph type="sldNum" sz="quarter" idx="12"/>
          </p:nvPr>
        </p:nvSpPr>
        <p:spPr>
          <a:xfrm>
            <a:off x="6553200" y="6135693"/>
            <a:ext cx="2133600" cy="476250"/>
          </a:xfrm>
        </p:spPr>
        <p:txBody>
          <a:bodyPr/>
          <a:lstStyle/>
          <a:p>
            <a:fld id="{D64230CA-0B4E-4B5F-AAC4-223E39B2A9CE}" type="slidenum">
              <a:rPr kumimoji="1" lang="ja-JP" altLang="en-US" sz="2000" smtClean="0"/>
              <a:t>6</a:t>
            </a:fld>
            <a:endParaRPr kumimoji="1" lang="ja-JP" altLang="en-US" sz="2000" dirty="0"/>
          </a:p>
        </p:txBody>
      </p:sp>
    </p:spTree>
    <p:extLst>
      <p:ext uri="{BB962C8B-B14F-4D97-AF65-F5344CB8AC3E}">
        <p14:creationId xmlns:p14="http://schemas.microsoft.com/office/powerpoint/2010/main" val="32994914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動画</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D64230CA-0B4E-4B5F-AAC4-223E39B2A9CE}" type="slidenum">
              <a:rPr kumimoji="1" lang="ja-JP" altLang="en-US" smtClean="0"/>
              <a:t>7</a:t>
            </a:fld>
            <a:endParaRPr kumimoji="1" lang="ja-JP" altLang="en-US"/>
          </a:p>
        </p:txBody>
      </p:sp>
    </p:spTree>
    <p:extLst>
      <p:ext uri="{BB962C8B-B14F-4D97-AF65-F5344CB8AC3E}">
        <p14:creationId xmlns:p14="http://schemas.microsoft.com/office/powerpoint/2010/main" val="36940841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3"/>
          <a:stretch>
            <a:fillRect/>
          </a:stretch>
        </p:blipFill>
        <p:spPr>
          <a:xfrm>
            <a:off x="1128103" y="2301220"/>
            <a:ext cx="2428875" cy="1885950"/>
          </a:xfrm>
          <a:prstGeom prst="rect">
            <a:avLst/>
          </a:prstGeom>
        </p:spPr>
      </p:pic>
      <p:sp>
        <p:nvSpPr>
          <p:cNvPr id="24" name="フリーフォーム 23"/>
          <p:cNvSpPr/>
          <p:nvPr/>
        </p:nvSpPr>
        <p:spPr>
          <a:xfrm>
            <a:off x="3108098" y="3560548"/>
            <a:ext cx="617235" cy="2874119"/>
          </a:xfrm>
          <a:custGeom>
            <a:avLst/>
            <a:gdLst>
              <a:gd name="connsiteX0" fmla="*/ 558800 w 558800"/>
              <a:gd name="connsiteY0" fmla="*/ 2658534 h 2658534"/>
              <a:gd name="connsiteX1" fmla="*/ 0 w 558800"/>
              <a:gd name="connsiteY1" fmla="*/ 0 h 2658534"/>
            </a:gdLst>
            <a:ahLst/>
            <a:cxnLst>
              <a:cxn ang="0">
                <a:pos x="connsiteX0" y="connsiteY0"/>
              </a:cxn>
              <a:cxn ang="0">
                <a:pos x="connsiteX1" y="connsiteY1"/>
              </a:cxn>
            </a:cxnLst>
            <a:rect l="l" t="t" r="r" b="b"/>
            <a:pathLst>
              <a:path w="558800" h="2658534">
                <a:moveTo>
                  <a:pt x="558800" y="2658534"/>
                </a:moveTo>
                <a:lnTo>
                  <a:pt x="0" y="0"/>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3961792">
            <a:off x="5691041" y="2006355"/>
            <a:ext cx="2418585" cy="1894586"/>
          </a:xfrm>
          <a:prstGeom prst="rect">
            <a:avLst/>
          </a:prstGeom>
        </p:spPr>
      </p:pic>
      <p:sp>
        <p:nvSpPr>
          <p:cNvPr id="8" name="正方形/長方形 7"/>
          <p:cNvSpPr/>
          <p:nvPr/>
        </p:nvSpPr>
        <p:spPr>
          <a:xfrm>
            <a:off x="2774216" y="5444067"/>
            <a:ext cx="815651" cy="141393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6615232" y="5419196"/>
            <a:ext cx="815651" cy="141393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p:cNvSpPr/>
          <p:nvPr/>
        </p:nvSpPr>
        <p:spPr>
          <a:xfrm>
            <a:off x="2774216" y="3885357"/>
            <a:ext cx="4656667" cy="2827866"/>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pPr algn="l"/>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System Overview</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a:ln>
            <a:noFill/>
          </a:ln>
        </p:spPr>
        <p:txBody>
          <a:bodyPr/>
          <a:lstStyle/>
          <a:p>
            <a:r>
              <a:rPr lang="ja-JP" altLang="en-US" dirty="0" smtClean="0"/>
              <a:t>登場</a:t>
            </a:r>
            <a:r>
              <a:rPr lang="ja-JP" altLang="en-US" dirty="0"/>
              <a:t>人物</a:t>
            </a:r>
            <a:endParaRPr kumimoji="1" lang="ja-JP" altLang="en-US" dirty="0"/>
          </a:p>
        </p:txBody>
      </p:sp>
      <p:sp>
        <p:nvSpPr>
          <p:cNvPr id="6" name="角丸四角形 5"/>
          <p:cNvSpPr/>
          <p:nvPr/>
        </p:nvSpPr>
        <p:spPr>
          <a:xfrm rot="1371440">
            <a:off x="4107142" y="4461342"/>
            <a:ext cx="1486041" cy="1414499"/>
          </a:xfrm>
          <a:prstGeom prst="round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p:cNvCxnSpPr>
            <a:stCxn id="4" idx="3"/>
          </p:cNvCxnSpPr>
          <p:nvPr/>
        </p:nvCxnSpPr>
        <p:spPr>
          <a:xfrm flipV="1">
            <a:off x="3556978" y="2911718"/>
            <a:ext cx="2304428" cy="332477"/>
          </a:xfrm>
          <a:prstGeom prst="straightConnector1">
            <a:avLst/>
          </a:prstGeom>
          <a:ln w="38100">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5" name="星 5 14"/>
          <p:cNvSpPr/>
          <p:nvPr/>
        </p:nvSpPr>
        <p:spPr>
          <a:xfrm>
            <a:off x="4364015" y="4316624"/>
            <a:ext cx="389467" cy="346067"/>
          </a:xfrm>
          <a:prstGeom prst="star5">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星 5 15"/>
          <p:cNvSpPr/>
          <p:nvPr/>
        </p:nvSpPr>
        <p:spPr>
          <a:xfrm>
            <a:off x="4019752" y="5168591"/>
            <a:ext cx="389467" cy="346067"/>
          </a:xfrm>
          <a:prstGeom prst="star5">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星 5 16"/>
          <p:cNvSpPr/>
          <p:nvPr/>
        </p:nvSpPr>
        <p:spPr>
          <a:xfrm>
            <a:off x="4907816" y="5598442"/>
            <a:ext cx="389467" cy="346067"/>
          </a:xfrm>
          <a:prstGeom prst="star5">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星 5 17"/>
          <p:cNvSpPr/>
          <p:nvPr/>
        </p:nvSpPr>
        <p:spPr>
          <a:xfrm>
            <a:off x="5297283" y="4718071"/>
            <a:ext cx="389467" cy="346067"/>
          </a:xfrm>
          <a:prstGeom prst="star5">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リーフォーム 22"/>
          <p:cNvSpPr/>
          <p:nvPr/>
        </p:nvSpPr>
        <p:spPr>
          <a:xfrm>
            <a:off x="3725333" y="6028267"/>
            <a:ext cx="1456267" cy="734326"/>
          </a:xfrm>
          <a:custGeom>
            <a:avLst/>
            <a:gdLst>
              <a:gd name="connsiteX0" fmla="*/ 1456267 w 1456267"/>
              <a:gd name="connsiteY0" fmla="*/ 0 h 734326"/>
              <a:gd name="connsiteX1" fmla="*/ 694267 w 1456267"/>
              <a:gd name="connsiteY1" fmla="*/ 152400 h 734326"/>
              <a:gd name="connsiteX2" fmla="*/ 270934 w 1456267"/>
              <a:gd name="connsiteY2" fmla="*/ 728133 h 734326"/>
              <a:gd name="connsiteX3" fmla="*/ 0 w 1456267"/>
              <a:gd name="connsiteY3" fmla="*/ 406400 h 734326"/>
            </a:gdLst>
            <a:ahLst/>
            <a:cxnLst>
              <a:cxn ang="0">
                <a:pos x="connsiteX0" y="connsiteY0"/>
              </a:cxn>
              <a:cxn ang="0">
                <a:pos x="connsiteX1" y="connsiteY1"/>
              </a:cxn>
              <a:cxn ang="0">
                <a:pos x="connsiteX2" y="connsiteY2"/>
              </a:cxn>
              <a:cxn ang="0">
                <a:pos x="connsiteX3" y="connsiteY3"/>
              </a:cxn>
            </a:cxnLst>
            <a:rect l="l" t="t" r="r" b="b"/>
            <a:pathLst>
              <a:path w="1456267" h="734326">
                <a:moveTo>
                  <a:pt x="1456267" y="0"/>
                </a:moveTo>
                <a:cubicBezTo>
                  <a:pt x="1174044" y="15522"/>
                  <a:pt x="891822" y="31045"/>
                  <a:pt x="694267" y="152400"/>
                </a:cubicBezTo>
                <a:cubicBezTo>
                  <a:pt x="496712" y="273755"/>
                  <a:pt x="386645" y="685800"/>
                  <a:pt x="270934" y="728133"/>
                </a:cubicBezTo>
                <a:cubicBezTo>
                  <a:pt x="155223" y="770466"/>
                  <a:pt x="77611" y="588433"/>
                  <a:pt x="0" y="40640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スライド番号プレースホルダー 24"/>
          <p:cNvSpPr>
            <a:spLocks noGrp="1"/>
          </p:cNvSpPr>
          <p:nvPr>
            <p:ph type="sldNum" sz="quarter" idx="12"/>
          </p:nvPr>
        </p:nvSpPr>
        <p:spPr/>
        <p:txBody>
          <a:bodyPr/>
          <a:lstStyle/>
          <a:p>
            <a:fld id="{D64230CA-0B4E-4B5F-AAC4-223E39B2A9CE}" type="slidenum">
              <a:rPr kumimoji="1" lang="ja-JP" altLang="en-US" smtClean="0"/>
              <a:t>8</a:t>
            </a:fld>
            <a:endParaRPr kumimoji="1" lang="ja-JP" altLang="en-US"/>
          </a:p>
        </p:txBody>
      </p:sp>
    </p:spTree>
    <p:extLst>
      <p:ext uri="{BB962C8B-B14F-4D97-AF65-F5344CB8AC3E}">
        <p14:creationId xmlns:p14="http://schemas.microsoft.com/office/powerpoint/2010/main" val="18913047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en-US" altLang="ja-JP" dirty="0">
                <a:latin typeface="メイリオ" panose="020B0604030504040204" pitchFamily="50" charset="-128"/>
                <a:ea typeface="メイリオ" panose="020B0604030504040204" pitchFamily="50" charset="-128"/>
                <a:cs typeface="メイリオ" panose="020B0604030504040204" pitchFamily="50" charset="-128"/>
              </a:rPr>
              <a:t>System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Overview(2)</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システムの流れ</a:t>
            </a:r>
            <a:endParaRPr lang="en-US" altLang="ja-JP" dirty="0" smtClean="0"/>
          </a:p>
          <a:p>
            <a:pPr marL="971550" lvl="1" indent="-514350">
              <a:buFont typeface="+mj-lt"/>
              <a:buAutoNum type="arabicPeriod"/>
            </a:pPr>
            <a:r>
              <a:rPr lang="ja-JP" altLang="en-US" dirty="0" smtClean="0"/>
              <a:t>光学センサ</a:t>
            </a:r>
            <a:r>
              <a:rPr lang="ja-JP" altLang="en-US" dirty="0" smtClean="0"/>
              <a:t>をターゲットスクリーンに埋める</a:t>
            </a:r>
            <a:endParaRPr lang="en-US" altLang="ja-JP" dirty="0" smtClean="0"/>
          </a:p>
          <a:p>
            <a:pPr marL="971550" lvl="1" indent="-514350">
              <a:buFont typeface="+mj-lt"/>
              <a:buAutoNum type="arabicPeriod"/>
            </a:pPr>
            <a:r>
              <a:rPr lang="ja-JP" altLang="en-US" dirty="0" smtClean="0"/>
              <a:t>光学センサ</a:t>
            </a:r>
            <a:r>
              <a:rPr lang="ja-JP" altLang="en-US" dirty="0" smtClean="0"/>
              <a:t>の位置情報を取得するためバイナリパターンを照射</a:t>
            </a:r>
            <a:endParaRPr lang="en-US" altLang="ja-JP" dirty="0" smtClean="0"/>
          </a:p>
          <a:p>
            <a:pPr marL="971550" lvl="1" indent="-514350">
              <a:buFont typeface="+mj-lt"/>
              <a:buAutoNum type="arabicPeriod"/>
            </a:pPr>
            <a:endParaRPr lang="en-US" altLang="ja-JP" dirty="0"/>
          </a:p>
          <a:p>
            <a:pPr marL="971550" lvl="1" indent="-514350">
              <a:buFont typeface="+mj-lt"/>
              <a:buAutoNum type="arabicPeriod"/>
            </a:pPr>
            <a:endParaRPr lang="en-US" altLang="ja-JP" dirty="0" smtClean="0"/>
          </a:p>
          <a:p>
            <a:pPr marL="971550" lvl="1" indent="-514350">
              <a:buFont typeface="+mj-lt"/>
              <a:buAutoNum type="arabicPeriod"/>
            </a:pPr>
            <a:endParaRPr lang="en-US" altLang="ja-JP" dirty="0" smtClean="0"/>
          </a:p>
          <a:p>
            <a:pPr marL="971550" lvl="1" indent="-514350">
              <a:buFont typeface="+mj-lt"/>
              <a:buAutoNum type="arabicPeriod"/>
            </a:pPr>
            <a:r>
              <a:rPr lang="ja-JP" altLang="en-US" dirty="0" smtClean="0"/>
              <a:t>光学センサ</a:t>
            </a:r>
            <a:r>
              <a:rPr lang="ja-JP" altLang="en-US" dirty="0" smtClean="0"/>
              <a:t>の位置からスクリーンの大きさ</a:t>
            </a:r>
            <a:r>
              <a:rPr lang="en-US" altLang="ja-JP" dirty="0" smtClean="0"/>
              <a:t>,</a:t>
            </a:r>
            <a:r>
              <a:rPr lang="ja-JP" altLang="en-US" dirty="0" smtClean="0"/>
              <a:t>　位置を推定</a:t>
            </a:r>
            <a:endParaRPr lang="en-US" altLang="ja-JP" dirty="0" smtClean="0"/>
          </a:p>
          <a:p>
            <a:pPr marL="971550" lvl="1" indent="-514350">
              <a:buFont typeface="+mj-lt"/>
              <a:buAutoNum type="arabicPeriod"/>
            </a:pPr>
            <a:r>
              <a:rPr lang="ja-JP" altLang="en-US" dirty="0" smtClean="0"/>
              <a:t>イメージをスクリーンに合わせて映写</a:t>
            </a:r>
            <a:endParaRPr lang="en-US" altLang="ja-JP" dirty="0" smtClean="0"/>
          </a:p>
        </p:txBody>
      </p:sp>
      <p:pic>
        <p:nvPicPr>
          <p:cNvPr id="5" name="Picture 4"/>
          <p:cNvPicPr>
            <a:picLocks noChangeAspect="1" noChangeArrowheads="1"/>
          </p:cNvPicPr>
          <p:nvPr/>
        </p:nvPicPr>
        <p:blipFill>
          <a:blip r:embed="rId3" cstate="print"/>
          <a:srcRect/>
          <a:stretch>
            <a:fillRect/>
          </a:stretch>
        </p:blipFill>
        <p:spPr bwMode="auto">
          <a:xfrm>
            <a:off x="2178827" y="3647560"/>
            <a:ext cx="4786346" cy="1428736"/>
          </a:xfrm>
          <a:prstGeom prst="rect">
            <a:avLst/>
          </a:prstGeom>
          <a:noFill/>
          <a:ln w="9525">
            <a:noFill/>
            <a:miter lim="800000"/>
            <a:headEnd/>
            <a:tailEnd/>
          </a:ln>
        </p:spPr>
      </p:pic>
      <p:sp>
        <p:nvSpPr>
          <p:cNvPr id="6" name="スライド番号プレースホルダー 5"/>
          <p:cNvSpPr>
            <a:spLocks noGrp="1"/>
          </p:cNvSpPr>
          <p:nvPr>
            <p:ph type="sldNum" sz="quarter" idx="12"/>
          </p:nvPr>
        </p:nvSpPr>
        <p:spPr/>
        <p:txBody>
          <a:bodyPr/>
          <a:lstStyle/>
          <a:p>
            <a:fld id="{D64230CA-0B4E-4B5F-AAC4-223E39B2A9CE}" type="slidenum">
              <a:rPr kumimoji="1" lang="ja-JP" altLang="en-US" smtClean="0"/>
              <a:t>9</a:t>
            </a:fld>
            <a:endParaRPr kumimoji="1" lang="ja-JP" altLang="en-US"/>
          </a:p>
        </p:txBody>
      </p:sp>
    </p:spTree>
    <p:extLst>
      <p:ext uri="{BB962C8B-B14F-4D97-AF65-F5344CB8AC3E}">
        <p14:creationId xmlns:p14="http://schemas.microsoft.com/office/powerpoint/2010/main" val="416670177"/>
      </p:ext>
    </p:extLst>
  </p:cSld>
  <p:clrMapOvr>
    <a:masterClrMapping/>
  </p:clrMapOvr>
  <p:timing>
    <p:tnLst>
      <p:par>
        <p:cTn id="1" dur="indefinite" restart="never" nodeType="tmRoot"/>
      </p:par>
    </p:tnLst>
  </p:timing>
</p:sld>
</file>

<file path=ppt/theme/theme1.xml><?xml version="1.0" encoding="utf-8"?>
<a:theme xmlns:a="http://schemas.openxmlformats.org/drawingml/2006/main" name="design006-simple violet-">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design006-simple violet-</Template>
  <TotalTime>8324</TotalTime>
  <Words>800</Words>
  <Application>Microsoft Office PowerPoint</Application>
  <PresentationFormat>画面に合わせる (4:3)</PresentationFormat>
  <Paragraphs>180</Paragraphs>
  <Slides>14</Slides>
  <Notes>13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14</vt:i4>
      </vt:variant>
    </vt:vector>
  </HeadingPairs>
  <TitlesOfParts>
    <vt:vector size="19" baseType="lpstr">
      <vt:lpstr>ＭＳ Ｐゴシック</vt:lpstr>
      <vt:lpstr>メイリオ</vt:lpstr>
      <vt:lpstr>游ゴシック</vt:lpstr>
      <vt:lpstr>Arial</vt:lpstr>
      <vt:lpstr>design006-simple violet-</vt:lpstr>
      <vt:lpstr>Automated Projector Calibration with Embeded Light Sensors</vt:lpstr>
      <vt:lpstr>Abstract</vt:lpstr>
      <vt:lpstr>Introduction</vt:lpstr>
      <vt:lpstr>Related Work</vt:lpstr>
      <vt:lpstr>Keystone Effect (補足)</vt:lpstr>
      <vt:lpstr>The proposed system</vt:lpstr>
      <vt:lpstr>動画</vt:lpstr>
      <vt:lpstr>System Overview(1)</vt:lpstr>
      <vt:lpstr>System Overview(2)</vt:lpstr>
      <vt:lpstr>Embedding the Sensors(1)</vt:lpstr>
      <vt:lpstr>Embedding the Sensors(2)</vt:lpstr>
      <vt:lpstr>Calibration Patterns(1)</vt:lpstr>
      <vt:lpstr>Calibration Patterns(2)</vt:lpstr>
      <vt:lpstr>Calibration Patterns(3)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浜名　将輝</dc:creator>
  <cp:lastModifiedBy>浜名　将輝</cp:lastModifiedBy>
  <cp:revision>61</cp:revision>
  <dcterms:created xsi:type="dcterms:W3CDTF">2018-05-05T04:36:26Z</dcterms:created>
  <dcterms:modified xsi:type="dcterms:W3CDTF">2018-05-11T07:00:56Z</dcterms:modified>
</cp:coreProperties>
</file>