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2" r:id="rId15"/>
    <p:sldId id="271"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D2A000"/>
    <a:srgbClr val="CCFF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0" autoAdjust="0"/>
    <p:restoredTop sz="76246" autoAdjust="0"/>
  </p:normalViewPr>
  <p:slideViewPr>
    <p:cSldViewPr snapToGrid="0">
      <p:cViewPr varScale="1">
        <p:scale>
          <a:sx n="66" d="100"/>
          <a:sy n="66" d="100"/>
        </p:scale>
        <p:origin x="1740" y="60"/>
      </p:cViewPr>
      <p:guideLst/>
    </p:cSldViewPr>
  </p:slideViewPr>
  <p:notesTextViewPr>
    <p:cViewPr>
      <p:scale>
        <a:sx n="1" d="1"/>
        <a:sy n="1" d="1"/>
      </p:scale>
      <p:origin x="0" y="0"/>
    </p:cViewPr>
  </p:notesTextViewPr>
  <p:sorterViewPr>
    <p:cViewPr varScale="1">
      <p:scale>
        <a:sx n="1" d="1"/>
        <a:sy n="1" d="1"/>
      </p:scale>
      <p:origin x="0" y="-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F0A9-CFE2-41FB-808F-FBBECAA7E74C}" type="datetimeFigureOut">
              <a:rPr kumimoji="1" lang="ja-JP" altLang="en-US" smtClean="0"/>
              <a:t>2018/5/8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D965A-9A59-42B6-ADA1-B01B27F6A563}" type="slidenum">
              <a:rPr kumimoji="1" lang="ja-JP" altLang="en-US" smtClean="0"/>
              <a:t>‹#›</a:t>
            </a:fld>
            <a:endParaRPr kumimoji="1" lang="ja-JP" altLang="en-US"/>
          </a:p>
        </p:txBody>
      </p:sp>
    </p:spTree>
    <p:extLst>
      <p:ext uri="{BB962C8B-B14F-4D97-AF65-F5344CB8AC3E}">
        <p14:creationId xmlns:p14="http://schemas.microsoft.com/office/powerpoint/2010/main" val="24614085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言いたいことノート</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a:t>
            </a:fld>
            <a:endParaRPr kumimoji="1" lang="ja-JP" altLang="en-US"/>
          </a:p>
        </p:txBody>
      </p:sp>
    </p:spTree>
    <p:extLst>
      <p:ext uri="{BB962C8B-B14F-4D97-AF65-F5344CB8AC3E}">
        <p14:creationId xmlns:p14="http://schemas.microsoft.com/office/powerpoint/2010/main" val="197167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動画であった光学センサ付スクリーンの実物</a:t>
            </a:r>
            <a:endParaRPr kumimoji="1" lang="en-US" altLang="ja-JP" dirty="0" smtClean="0"/>
          </a:p>
          <a:p>
            <a:r>
              <a:rPr kumimoji="1" lang="ja-JP" altLang="en-US" dirty="0" smtClean="0"/>
              <a:t>表だけ見るとあまり分からないが、実は裏側から光ファイバーが埋め込まれており</a:t>
            </a:r>
            <a:endParaRPr kumimoji="1" lang="en-US" altLang="ja-JP" dirty="0" smtClean="0"/>
          </a:p>
          <a:p>
            <a:r>
              <a:rPr kumimoji="1" lang="ja-JP" altLang="en-US" dirty="0" smtClean="0"/>
              <a:t>表面の</a:t>
            </a:r>
            <a:r>
              <a:rPr kumimoji="1" lang="en-US" altLang="ja-JP" dirty="0" smtClean="0"/>
              <a:t>4</a:t>
            </a:r>
            <a:r>
              <a:rPr kumimoji="1" lang="ja-JP" altLang="en-US" dirty="0" smtClean="0"/>
              <a:t>隅に光ファイバーの先端がある。</a:t>
            </a:r>
            <a:endParaRPr kumimoji="1" lang="en-US" altLang="ja-JP" dirty="0" smtClean="0"/>
          </a:p>
          <a:p>
            <a:r>
              <a:rPr kumimoji="1" lang="ja-JP" altLang="en-US" dirty="0" smtClean="0"/>
              <a:t>光ファイバーは裏側の光センサとつながっている。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10</a:t>
            </a:fld>
            <a:endParaRPr kumimoji="1" lang="ja-JP" altLang="en-US"/>
          </a:p>
        </p:txBody>
      </p:sp>
    </p:spTree>
    <p:extLst>
      <p:ext uri="{BB962C8B-B14F-4D97-AF65-F5344CB8AC3E}">
        <p14:creationId xmlns:p14="http://schemas.microsoft.com/office/powerpoint/2010/main" val="370444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表面で検知した光情報は光ファイバーを通じて裏のセンサに届くようになっている。</a:t>
            </a:r>
            <a:endParaRPr kumimoji="1" lang="en-US" altLang="ja-JP" dirty="0" smtClean="0"/>
          </a:p>
          <a:p>
            <a:r>
              <a:rPr kumimoji="1" lang="ja-JP" altLang="en-US" dirty="0" smtClean="0"/>
              <a:t>このセンサは届いた光情報をホスト</a:t>
            </a:r>
            <a:r>
              <a:rPr kumimoji="1" lang="en-US" altLang="ja-JP" dirty="0" smtClean="0"/>
              <a:t>PC</a:t>
            </a:r>
            <a:r>
              <a:rPr kumimoji="1" lang="ja-JP" altLang="en-US" dirty="0" smtClean="0"/>
              <a:t>へ送るような仕組みになっている。</a:t>
            </a:r>
            <a:endParaRPr kumimoji="1" lang="en-US" altLang="ja-JP" dirty="0" smtClean="0"/>
          </a:p>
          <a:p>
            <a:r>
              <a:rPr kumimoji="1" lang="ja-JP" altLang="en-US" dirty="0" smtClean="0"/>
              <a:t>光ファイバーを用いることにより</a:t>
            </a:r>
            <a:r>
              <a:rPr kumimoji="1" lang="en-US" altLang="ja-JP" dirty="0" smtClean="0"/>
              <a:t>,</a:t>
            </a:r>
            <a:r>
              <a:rPr kumimoji="1" lang="ja-JP" altLang="en-US" baseline="0" dirty="0" smtClean="0"/>
              <a:t>　プロジェクタと</a:t>
            </a:r>
            <a:r>
              <a:rPr kumimoji="1" lang="ja-JP" altLang="en-US" dirty="0" smtClean="0"/>
              <a:t>スクリーンの角度が浅くても光ファイバーに光が入るので光情報を取れる</a:t>
            </a:r>
            <a:endParaRPr kumimoji="1" lang="en-US" altLang="ja-JP" dirty="0" smtClean="0"/>
          </a:p>
          <a:p>
            <a:r>
              <a:rPr kumimoji="1" lang="ja-JP" altLang="en-US" dirty="0" smtClean="0"/>
              <a:t>ことが大きな利点。</a:t>
            </a:r>
            <a:endParaRPr kumimoji="1" lang="en-US" altLang="ja-JP" dirty="0" smtClean="0"/>
          </a:p>
          <a:p>
            <a:endParaRPr kumimoji="1" lang="en-US" altLang="ja-JP" dirty="0" smtClean="0"/>
          </a:p>
          <a:p>
            <a:r>
              <a:rPr kumimoji="1" lang="ja-JP" altLang="en-US" dirty="0" smtClean="0"/>
              <a:t>これによってとりあえず</a:t>
            </a:r>
            <a:r>
              <a:rPr kumimoji="1" lang="en-US" altLang="ja-JP" dirty="0" smtClean="0"/>
              <a:t>PC</a:t>
            </a:r>
            <a:r>
              <a:rPr kumimoji="1" lang="ja-JP" altLang="en-US" dirty="0" smtClean="0"/>
              <a:t>とスクリーン間でコミュニケーションが可能。</a:t>
            </a:r>
            <a:endParaRPr kumimoji="1" lang="en-US" altLang="ja-JP" dirty="0" smtClean="0"/>
          </a:p>
          <a:p>
            <a:r>
              <a:rPr kumimoji="1" lang="ja-JP" altLang="en-US" dirty="0" smtClean="0"/>
              <a:t>スクリーンの位置情報と大きさの取得はこの時点ではまだ不明なので次のスライドで。</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11</a:t>
            </a:fld>
            <a:endParaRPr kumimoji="1" lang="ja-JP" altLang="en-US"/>
          </a:p>
        </p:txBody>
      </p:sp>
    </p:spTree>
    <p:extLst>
      <p:ext uri="{BB962C8B-B14F-4D97-AF65-F5344CB8AC3E}">
        <p14:creationId xmlns:p14="http://schemas.microsoft.com/office/powerpoint/2010/main" val="1187790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光学センサの位置の検出方法</a:t>
            </a:r>
            <a:endParaRPr kumimoji="1" lang="en-US" altLang="ja-JP" dirty="0" smtClean="0"/>
          </a:p>
          <a:p>
            <a:endParaRPr kumimoji="1" lang="en-US" altLang="ja-JP" dirty="0" smtClean="0"/>
          </a:p>
          <a:p>
            <a:r>
              <a:rPr kumimoji="1" lang="ja-JP" altLang="en-US" dirty="0" smtClean="0"/>
              <a:t>白黒のバイナリパターンを光学センサ付スクリーンに照射することにより光学センサ</a:t>
            </a:r>
            <a:endParaRPr kumimoji="1" lang="en-US" altLang="ja-JP" dirty="0" smtClean="0"/>
          </a:p>
          <a:p>
            <a:r>
              <a:rPr kumimoji="1" lang="ja-JP" altLang="en-US" dirty="0" smtClean="0"/>
              <a:t>の位置検出を行う。</a:t>
            </a:r>
            <a:endParaRPr kumimoji="1" lang="en-US" altLang="ja-JP" dirty="0" smtClean="0"/>
          </a:p>
          <a:p>
            <a:endParaRPr kumimoji="1" lang="en-US" altLang="ja-JP" dirty="0" smtClean="0"/>
          </a:p>
          <a:p>
            <a:r>
              <a:rPr kumimoji="1" lang="ja-JP" altLang="en-US" dirty="0" smtClean="0"/>
              <a:t>バイナリパターンは動画では下の画像のような感じで照射されていた。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12</a:t>
            </a:fld>
            <a:endParaRPr kumimoji="1" lang="ja-JP" altLang="en-US"/>
          </a:p>
        </p:txBody>
      </p:sp>
    </p:spTree>
    <p:extLst>
      <p:ext uri="{BB962C8B-B14F-4D97-AF65-F5344CB8AC3E}">
        <p14:creationId xmlns:p14="http://schemas.microsoft.com/office/powerpoint/2010/main" val="13299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en-US" altLang="ja-JP" baseline="0" dirty="0" smtClean="0"/>
              <a:t> </a:t>
            </a:r>
            <a:r>
              <a:rPr kumimoji="1" lang="ja-JP" altLang="en-US" dirty="0" smtClean="0"/>
              <a:t>バイナリパターンを照射する</a:t>
            </a:r>
            <a:endParaRPr kumimoji="1" lang="en-US" altLang="ja-JP" dirty="0" smtClean="0"/>
          </a:p>
          <a:p>
            <a:r>
              <a:rPr kumimoji="1" lang="en-US" altLang="ja-JP" baseline="0" dirty="0" smtClean="0"/>
              <a:t>2. </a:t>
            </a:r>
            <a:r>
              <a:rPr kumimoji="1" lang="ja-JP" altLang="en-US" dirty="0" smtClean="0"/>
              <a:t>各光学センサが光の有無を検出する。</a:t>
            </a:r>
            <a:endParaRPr kumimoji="1" lang="en-US" altLang="ja-JP" dirty="0" smtClean="0"/>
          </a:p>
          <a:p>
            <a:r>
              <a:rPr kumimoji="1" lang="en-US" altLang="ja-JP" dirty="0" smtClean="0"/>
              <a:t>3. </a:t>
            </a:r>
            <a:r>
              <a:rPr kumimoji="1" lang="ja-JP" altLang="en-US" dirty="0" smtClean="0"/>
              <a:t>検出結果をビット列としてホスト</a:t>
            </a:r>
            <a:r>
              <a:rPr kumimoji="1" lang="en-US" altLang="ja-JP" dirty="0" smtClean="0"/>
              <a:t>PC</a:t>
            </a:r>
            <a:r>
              <a:rPr kumimoji="1" lang="ja-JP" altLang="en-US" dirty="0" smtClean="0"/>
              <a:t>へ送信</a:t>
            </a:r>
            <a:endParaRPr kumimoji="1" lang="en-US" altLang="ja-JP" dirty="0" smtClean="0"/>
          </a:p>
          <a:p>
            <a:endParaRPr kumimoji="1" lang="en-US" altLang="ja-JP" dirty="0" smtClean="0"/>
          </a:p>
          <a:p>
            <a:r>
              <a:rPr kumimoji="1" lang="ja-JP" altLang="en-US" dirty="0" smtClean="0"/>
              <a:t>ホスト</a:t>
            </a:r>
            <a:r>
              <a:rPr kumimoji="1" lang="en-US" altLang="ja-JP" dirty="0" smtClean="0"/>
              <a:t>PC</a:t>
            </a:r>
            <a:r>
              <a:rPr kumimoji="1" lang="ja-JP" altLang="en-US" dirty="0" smtClean="0"/>
              <a:t>側でも照射しているバイナリパターンの各ピクセル値と、それを照射したときの</a:t>
            </a:r>
            <a:r>
              <a:rPr kumimoji="1" lang="en-US" altLang="ja-JP" dirty="0" smtClean="0"/>
              <a:t>1</a:t>
            </a:r>
            <a:r>
              <a:rPr kumimoji="1" lang="ja-JP" altLang="en-US" dirty="0" smtClean="0"/>
              <a:t>ピクセル辺りの大きさを</a:t>
            </a:r>
            <a:endParaRPr kumimoji="1" lang="en-US" altLang="ja-JP" dirty="0" smtClean="0"/>
          </a:p>
          <a:p>
            <a:r>
              <a:rPr kumimoji="1" lang="ja-JP" altLang="en-US" dirty="0" smtClean="0"/>
              <a:t>時系列ですべて把握しているため、これと光学センサからのフィードバックを同じ時系列で比較することによって、光学センサの位置を推定する。</a:t>
            </a:r>
            <a:endParaRPr kumimoji="1" lang="en-US" altLang="ja-JP" dirty="0" smtClean="0"/>
          </a:p>
          <a:p>
            <a:r>
              <a:rPr kumimoji="1" lang="ja-JP" altLang="en-US" dirty="0" smtClean="0"/>
              <a:t>各光センサの位置から光センサの距離も計算できる。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13</a:t>
            </a:fld>
            <a:endParaRPr kumimoji="1" lang="ja-JP" altLang="en-US"/>
          </a:p>
        </p:txBody>
      </p:sp>
    </p:spTree>
    <p:extLst>
      <p:ext uri="{BB962C8B-B14F-4D97-AF65-F5344CB8AC3E}">
        <p14:creationId xmlns:p14="http://schemas.microsoft.com/office/powerpoint/2010/main" val="8397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XGA</a:t>
            </a:r>
            <a:r>
              <a:rPr kumimoji="1" lang="ja-JP" altLang="en-US" dirty="0" smtClean="0"/>
              <a:t>というのは昔のパソコンで標準的に使われていた解像度のこと</a:t>
            </a:r>
            <a:endParaRPr kumimoji="1" lang="en-US" altLang="ja-JP" dirty="0" smtClean="0"/>
          </a:p>
          <a:p>
            <a:r>
              <a:rPr kumimoji="1" lang="en-US" altLang="ja-JP" dirty="0" smtClean="0"/>
              <a:t>XGA</a:t>
            </a:r>
            <a:r>
              <a:rPr kumimoji="1" lang="ja-JP" altLang="en-US" dirty="0" smtClean="0"/>
              <a:t>の場合光センサの物理位置と距離を取得できたら、　その位置に図のような座標を割り当てて、</a:t>
            </a:r>
            <a:endParaRPr kumimoji="1" lang="en-US" altLang="ja-JP" dirty="0" smtClean="0"/>
          </a:p>
          <a:p>
            <a:r>
              <a:rPr kumimoji="1" lang="ja-JP" altLang="en-US" dirty="0" smtClean="0"/>
              <a:t>縦方向の物理長</a:t>
            </a:r>
            <a:r>
              <a:rPr kumimoji="1" lang="en-US" altLang="ja-JP" dirty="0" smtClean="0"/>
              <a:t>768</a:t>
            </a:r>
            <a:r>
              <a:rPr kumimoji="1" lang="ja-JP" altLang="en-US" dirty="0" smtClean="0"/>
              <a:t>分割</a:t>
            </a:r>
            <a:endParaRPr kumimoji="1" lang="en-US" altLang="ja-JP" dirty="0" smtClean="0"/>
          </a:p>
          <a:p>
            <a:r>
              <a:rPr kumimoji="1" lang="ja-JP" altLang="en-US" dirty="0" smtClean="0"/>
              <a:t>横方向の物理長</a:t>
            </a:r>
            <a:r>
              <a:rPr kumimoji="1" lang="en-US" altLang="ja-JP" dirty="0" smtClean="0"/>
              <a:t>1024</a:t>
            </a:r>
            <a:r>
              <a:rPr kumimoji="1" lang="ja-JP" altLang="en-US" dirty="0" smtClean="0"/>
              <a:t>分割</a:t>
            </a:r>
            <a:endParaRPr kumimoji="1" lang="en-US" altLang="ja-JP" dirty="0" smtClean="0"/>
          </a:p>
          <a:p>
            <a:r>
              <a:rPr kumimoji="1" lang="ja-JP" altLang="en-US" dirty="0" smtClean="0"/>
              <a:t>したマス目にピクセルを配置していくことでキャリブレーションが完了する。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14</a:t>
            </a:fld>
            <a:endParaRPr kumimoji="1" lang="ja-JP" altLang="en-US"/>
          </a:p>
        </p:txBody>
      </p:sp>
    </p:spTree>
    <p:extLst>
      <p:ext uri="{BB962C8B-B14F-4D97-AF65-F5344CB8AC3E}">
        <p14:creationId xmlns:p14="http://schemas.microsoft.com/office/powerpoint/2010/main" val="231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必要なバイナリパターンの数はピクセル数をｎとすると</a:t>
            </a:r>
            <a:endParaRPr kumimoji="1" lang="en-US" altLang="ja-JP" dirty="0" smtClean="0"/>
          </a:p>
          <a:p>
            <a:r>
              <a:rPr kumimoji="1" lang="en-US" altLang="ja-JP" dirty="0" smtClean="0"/>
              <a:t>O(log2n)</a:t>
            </a:r>
            <a:r>
              <a:rPr kumimoji="1" lang="ja-JP" altLang="en-US" dirty="0" smtClean="0"/>
              <a:t>　のオーダー</a:t>
            </a:r>
            <a:endParaRPr kumimoji="1" lang="en-US" altLang="ja-JP" dirty="0" smtClean="0"/>
          </a:p>
          <a:p>
            <a:endParaRPr kumimoji="1" lang="en-US" altLang="ja-JP" dirty="0" smtClean="0"/>
          </a:p>
          <a:p>
            <a:r>
              <a:rPr kumimoji="1" lang="en-US" altLang="ja-JP" dirty="0" smtClean="0"/>
              <a:t>XGA</a:t>
            </a:r>
            <a:r>
              <a:rPr kumimoji="1" lang="ja-JP" altLang="en-US" dirty="0" smtClean="0"/>
              <a:t>という昔パソコンで標準的に使われていた解像度</a:t>
            </a:r>
            <a:r>
              <a:rPr kumimoji="1" lang="en-US" altLang="ja-JP" dirty="0" smtClean="0"/>
              <a:t>(1024x768)</a:t>
            </a:r>
            <a:r>
              <a:rPr kumimoji="1" lang="ja-JP" altLang="en-US" dirty="0" smtClean="0"/>
              <a:t>では</a:t>
            </a:r>
            <a:r>
              <a:rPr kumimoji="1" lang="en-US" altLang="ja-JP" dirty="0" smtClean="0"/>
              <a:t>20</a:t>
            </a:r>
            <a:r>
              <a:rPr kumimoji="1" lang="ja-JP" altLang="en-US" dirty="0" smtClean="0"/>
              <a:t>個のバイナリパターンを照射することでキャリブレーションが可能</a:t>
            </a:r>
            <a:endParaRPr kumimoji="1" lang="en-US" altLang="ja-JP" dirty="0" smtClean="0"/>
          </a:p>
          <a:p>
            <a:r>
              <a:rPr kumimoji="1" lang="ja-JP" altLang="en-US" dirty="0" smtClean="0"/>
              <a:t>アメリカ大陸並みの大きさのスクリーンでも</a:t>
            </a:r>
            <a:r>
              <a:rPr kumimoji="1" lang="en-US" altLang="ja-JP" dirty="0" smtClean="0"/>
              <a:t>60</a:t>
            </a:r>
            <a:r>
              <a:rPr kumimoji="1" lang="ja-JP" altLang="en-US" dirty="0" smtClean="0"/>
              <a:t>個のバイナリパターンを照射することでミリ精度</a:t>
            </a:r>
            <a:endParaRPr kumimoji="1" lang="en-US" altLang="ja-JP" dirty="0" smtClean="0"/>
          </a:p>
          <a:p>
            <a:r>
              <a:rPr kumimoji="1" lang="ja-JP" altLang="en-US" dirty="0" smtClean="0"/>
              <a:t>でキャリブレーションが可能。つまり</a:t>
            </a:r>
            <a:r>
              <a:rPr kumimoji="1" lang="en-US" altLang="ja-JP" dirty="0" smtClean="0"/>
              <a:t>1</a:t>
            </a:r>
            <a:r>
              <a:rPr kumimoji="1" lang="ja-JP" altLang="en-US" dirty="0" smtClean="0"/>
              <a:t>ピクセルが</a:t>
            </a:r>
            <a:r>
              <a:rPr kumimoji="1" lang="en-US" altLang="ja-JP" dirty="0" smtClean="0"/>
              <a:t>1</a:t>
            </a:r>
            <a:r>
              <a:rPr kumimoji="1" lang="ja-JP" altLang="en-US" dirty="0" smtClean="0"/>
              <a:t>ミリ</a:t>
            </a:r>
            <a:r>
              <a:rPr kumimoji="1" lang="ja-JP" altLang="en-US" dirty="0" err="1" smtClean="0"/>
              <a:t>ｘ</a:t>
            </a:r>
            <a:r>
              <a:rPr kumimoji="1" lang="en-US" altLang="ja-JP" dirty="0" smtClean="0"/>
              <a:t>1</a:t>
            </a:r>
            <a:r>
              <a:rPr kumimoji="1" lang="ja-JP" altLang="en-US" dirty="0" smtClean="0"/>
              <a:t>ミリで大きさがアメリカ大陸のスクリーンがあったとしたら</a:t>
            </a:r>
            <a:endParaRPr kumimoji="1" lang="en-US" altLang="ja-JP" dirty="0" smtClean="0"/>
          </a:p>
          <a:p>
            <a:r>
              <a:rPr kumimoji="1" lang="en-US" altLang="ja-JP" dirty="0" smtClean="0"/>
              <a:t>60</a:t>
            </a:r>
            <a:r>
              <a:rPr kumimoji="1" lang="ja-JP" altLang="en-US" dirty="0" smtClean="0"/>
              <a:t>個のバイナリパターンで</a:t>
            </a:r>
            <a:r>
              <a:rPr kumimoji="1" lang="en-US" altLang="ja-JP" dirty="0" smtClean="0"/>
              <a:t>OK</a:t>
            </a:r>
            <a:r>
              <a:rPr kumimoji="1" lang="ja-JP" altLang="en-US" dirty="0" smtClean="0"/>
              <a:t>ということ。</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15</a:t>
            </a:fld>
            <a:endParaRPr kumimoji="1" lang="ja-JP" altLang="en-US"/>
          </a:p>
        </p:txBody>
      </p:sp>
    </p:spTree>
    <p:extLst>
      <p:ext uri="{BB962C8B-B14F-4D97-AF65-F5344CB8AC3E}">
        <p14:creationId xmlns:p14="http://schemas.microsoft.com/office/powerpoint/2010/main" val="198614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fld id="{EFEA4B8C-2E68-4CD3-8466-A5D8CE657E4E}" type="slidenum">
              <a:rPr kumimoji="1" lang="ja-JP" altLang="en-US" smtClean="0"/>
              <a:t>2</a:t>
            </a:fld>
            <a:r>
              <a:rPr kumimoji="1" lang="ja-JP" altLang="en-US" dirty="0" smtClean="0"/>
              <a:t>先に断っておくと、この論文は</a:t>
            </a:r>
            <a:r>
              <a:rPr kumimoji="1" lang="en-US" altLang="ja-JP" dirty="0" smtClean="0"/>
              <a:t>2004</a:t>
            </a:r>
            <a:r>
              <a:rPr kumimoji="1" lang="ja-JP" altLang="en-US" dirty="0" smtClean="0"/>
              <a:t>年に発表されたものなので少々古い。</a:t>
            </a:r>
            <a:endParaRPr kumimoji="1" lang="en-US" altLang="ja-JP" dirty="0" smtClean="0"/>
          </a:p>
          <a:p>
            <a:endParaRPr kumimoji="1" lang="en-US" altLang="ja-JP" dirty="0" smtClean="0"/>
          </a:p>
          <a:p>
            <a:r>
              <a:rPr kumimoji="1" lang="ja-JP" altLang="en-US" dirty="0" smtClean="0"/>
              <a:t>投影技術で最低限満たすべきこと</a:t>
            </a:r>
            <a:endParaRPr kumimoji="1" lang="en-US" altLang="ja-JP" dirty="0" smtClean="0"/>
          </a:p>
          <a:p>
            <a:r>
              <a:rPr kumimoji="1" lang="ja-JP" altLang="en-US" dirty="0" smtClean="0"/>
              <a:t>・元のイメージを崩すことなく投影させること。　</a:t>
            </a:r>
            <a:endParaRPr kumimoji="1" lang="en-US" altLang="ja-JP" dirty="0" smtClean="0"/>
          </a:p>
          <a:p>
            <a:r>
              <a:rPr kumimoji="1" lang="ja-JP" altLang="en-US" dirty="0" smtClean="0"/>
              <a:t>・投影面に対してイメージを適切なサイズで投影させること。　</a:t>
            </a:r>
            <a:endParaRPr kumimoji="1" lang="en-US" altLang="ja-JP" dirty="0" smtClean="0"/>
          </a:p>
          <a:p>
            <a:endParaRPr kumimoji="1" lang="en-US" altLang="ja-JP" dirty="0" smtClean="0"/>
          </a:p>
          <a:p>
            <a:r>
              <a:rPr kumimoji="1" lang="ja-JP" altLang="en-US" dirty="0" smtClean="0"/>
              <a:t>キャリブレーションという技術は投影面を把握して、適切に調節して投影することを言う</a:t>
            </a:r>
            <a:endParaRPr kumimoji="1" lang="en-US" altLang="ja-JP" dirty="0" smtClean="0"/>
          </a:p>
          <a:p>
            <a:r>
              <a:rPr kumimoji="1" lang="ja-JP" altLang="en-US" dirty="0" smtClean="0"/>
              <a:t>上の二つを満たすためにはいかにうまくキャリブレーションするかが肝となる</a:t>
            </a:r>
            <a:endParaRPr kumimoji="1" lang="en-US" altLang="ja-JP" dirty="0" smtClean="0"/>
          </a:p>
          <a:p>
            <a:endParaRPr kumimoji="1" lang="en-US" altLang="ja-JP" dirty="0" smtClean="0"/>
          </a:p>
          <a:p>
            <a:r>
              <a:rPr kumimoji="1" lang="ja-JP" altLang="en-US" dirty="0" smtClean="0"/>
              <a:t>そこで本論文では、光センサとバイナリパターンの照射を用いて自動的にキャリブレーションを行うシステムを提案している。</a:t>
            </a:r>
            <a:endParaRPr kumimoji="1" lang="en-US" altLang="ja-JP" dirty="0" smtClean="0"/>
          </a:p>
          <a:p>
            <a:r>
              <a:rPr kumimoji="1" lang="ja-JP" altLang="en-US" dirty="0" smtClean="0"/>
              <a:t>バイナリパターンとはどんなものかというと、　右図の白黒の縞模様のこと。</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2</a:t>
            </a:fld>
            <a:endParaRPr kumimoji="1" lang="ja-JP" altLang="en-US"/>
          </a:p>
        </p:txBody>
      </p:sp>
    </p:spTree>
    <p:extLst>
      <p:ext uri="{BB962C8B-B14F-4D97-AF65-F5344CB8AC3E}">
        <p14:creationId xmlns:p14="http://schemas.microsoft.com/office/powerpoint/2010/main" val="8067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投影技術により没入型ディスプレイが登場した</a:t>
            </a:r>
            <a:endParaRPr kumimoji="1" lang="en-US" altLang="ja-JP" dirty="0" smtClean="0"/>
          </a:p>
          <a:p>
            <a:r>
              <a:rPr kumimoji="1" lang="ja-JP" altLang="en-US" dirty="0" smtClean="0"/>
              <a:t>エンターテイメントや仕事、プレゼン、公共ディスプレイ等に使われ始め</a:t>
            </a:r>
            <a:endParaRPr kumimoji="1" lang="en-US" altLang="ja-JP" dirty="0" smtClean="0"/>
          </a:p>
          <a:p>
            <a:r>
              <a:rPr kumimoji="1" lang="ja-JP" altLang="en-US" dirty="0" smtClean="0"/>
              <a:t>いまや我々の生活に無くてはならない存在。（とは行かないまでも無かったらかなり不便）</a:t>
            </a:r>
            <a:endParaRPr kumimoji="1" lang="en-US" altLang="ja-JP" dirty="0" smtClean="0"/>
          </a:p>
          <a:p>
            <a:endParaRPr kumimoji="1" lang="en-US" altLang="ja-JP" dirty="0" smtClean="0"/>
          </a:p>
          <a:p>
            <a:r>
              <a:rPr kumimoji="1" lang="ja-JP" altLang="en-US" dirty="0" smtClean="0"/>
              <a:t>その中で当然のことながら、この界隈の技術者たちはプロジェクタの品質向上に向けて</a:t>
            </a:r>
            <a:endParaRPr kumimoji="1" lang="en-US" altLang="ja-JP" dirty="0" smtClean="0"/>
          </a:p>
          <a:p>
            <a:r>
              <a:rPr kumimoji="1" lang="ja-JP" altLang="en-US" dirty="0" smtClean="0"/>
              <a:t>キャリブレーション技術を改善していこうとしている。</a:t>
            </a:r>
            <a:endParaRPr kumimoji="1" lang="en-US" altLang="ja-JP" dirty="0" smtClean="0"/>
          </a:p>
          <a:p>
            <a:r>
              <a:rPr kumimoji="1" lang="ja-JP" altLang="en-US" dirty="0" smtClean="0"/>
              <a:t>しかし、この従来の方法では正確にキャリブレーションするには複雑で膨大な計算が必要。</a:t>
            </a:r>
            <a:endParaRPr kumimoji="1" lang="en-US" altLang="ja-JP" dirty="0" smtClean="0"/>
          </a:p>
          <a:p>
            <a:endParaRPr kumimoji="1" lang="en-US" altLang="ja-JP" dirty="0" smtClean="0"/>
          </a:p>
          <a:p>
            <a:r>
              <a:rPr kumimoji="1" lang="ja-JP" altLang="en-US" dirty="0" smtClean="0"/>
              <a:t>シンプルなキャリブレーション方法を考え、　より簡単に正確に高速にキャリブレーションを行いたい！</a:t>
            </a:r>
            <a:endParaRPr kumimoji="1" lang="en-US" altLang="ja-JP" dirty="0" smtClean="0"/>
          </a:p>
          <a:p>
            <a:r>
              <a:rPr kumimoji="1" lang="ja-JP" altLang="en-US" dirty="0" smtClean="0"/>
              <a:t>という欲求に対してアプローチしているのがこの論文。</a:t>
            </a:r>
            <a:endParaRPr kumimoji="1" lang="en-US" altLang="ja-JP" dirty="0" smtClean="0"/>
          </a:p>
          <a:p>
            <a:endParaRPr kumimoji="1" lang="en-US" altLang="ja-JP" dirty="0" smtClean="0"/>
          </a:p>
          <a:p>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3</a:t>
            </a:fld>
            <a:endParaRPr kumimoji="1" lang="ja-JP" altLang="en-US" dirty="0"/>
          </a:p>
        </p:txBody>
      </p:sp>
    </p:spTree>
    <p:extLst>
      <p:ext uri="{BB962C8B-B14F-4D97-AF65-F5344CB8AC3E}">
        <p14:creationId xmlns:p14="http://schemas.microsoft.com/office/powerpoint/2010/main" val="376975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上の二つの論文はカメラベースのキャリブレーションシステム。　</a:t>
            </a:r>
            <a:endParaRPr kumimoji="1" lang="en-US" altLang="ja-JP" dirty="0" smtClean="0"/>
          </a:p>
          <a:p>
            <a:r>
              <a:rPr kumimoji="1" lang="ja-JP" altLang="en-US" dirty="0" smtClean="0"/>
              <a:t>カメラを用いて投影面の特徴を検出し、　</a:t>
            </a:r>
            <a:r>
              <a:rPr kumimoji="1" lang="en-US" altLang="ja-JP" dirty="0" smtClean="0"/>
              <a:t>Keystone</a:t>
            </a:r>
            <a:r>
              <a:rPr kumimoji="1" lang="ja-JP" altLang="en-US" dirty="0" smtClean="0"/>
              <a:t> </a:t>
            </a:r>
            <a:r>
              <a:rPr kumimoji="1" lang="en-US" altLang="ja-JP" dirty="0" smtClean="0"/>
              <a:t>Effect</a:t>
            </a:r>
            <a:r>
              <a:rPr kumimoji="1" lang="ja-JP" altLang="en-US" dirty="0" smtClean="0"/>
              <a:t>などを補正している。</a:t>
            </a:r>
            <a:endParaRPr kumimoji="1" lang="en-US" altLang="ja-JP" dirty="0" smtClean="0"/>
          </a:p>
          <a:p>
            <a:endParaRPr kumimoji="1" lang="en-US" altLang="ja-JP" dirty="0" smtClean="0"/>
          </a:p>
          <a:p>
            <a:r>
              <a:rPr kumimoji="1" lang="ja-JP" altLang="en-US" dirty="0" smtClean="0"/>
              <a:t>上の論文では、　投影面のフレームを検出してぴったりにイメージをキャリブレーションしたりすることができない。</a:t>
            </a:r>
            <a:endParaRPr kumimoji="1" lang="en-US" altLang="ja-JP" dirty="0" smtClean="0"/>
          </a:p>
          <a:p>
            <a:r>
              <a:rPr kumimoji="1" lang="ja-JP" altLang="en-US" dirty="0" smtClean="0"/>
              <a:t>また、カメラを用いての投影面の正確な把握には、カメラ自体の解像度、投影面の反射特性、環境光の影響、</a:t>
            </a:r>
            <a:endParaRPr kumimoji="1" lang="en-US" altLang="ja-JP" dirty="0" smtClean="0"/>
          </a:p>
          <a:p>
            <a:r>
              <a:rPr kumimoji="1" lang="ja-JP" altLang="en-US" dirty="0" smtClean="0"/>
              <a:t>投影面以外の背景部分の考慮等さまざまな要因を考慮して厳密に計算する必要がある。</a:t>
            </a:r>
            <a:endParaRPr kumimoji="1" lang="en-US" altLang="ja-JP" dirty="0" smtClean="0"/>
          </a:p>
          <a:p>
            <a:r>
              <a:rPr kumimoji="1" lang="ja-JP" altLang="en-US" dirty="0" smtClean="0"/>
              <a:t>計算がかなり難しくそもそもとして正確なキャリブレーションを行えない（</a:t>
            </a:r>
            <a:r>
              <a:rPr kumimoji="1" lang="en-US" altLang="ja-JP" dirty="0" smtClean="0"/>
              <a:t>※2004</a:t>
            </a:r>
            <a:r>
              <a:rPr kumimoji="1" lang="ja-JP" altLang="en-US" dirty="0" smtClean="0"/>
              <a:t>年の段階では）</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4</a:t>
            </a:fld>
            <a:endParaRPr kumimoji="1" lang="ja-JP" altLang="en-US"/>
          </a:p>
        </p:txBody>
      </p:sp>
    </p:spTree>
    <p:extLst>
      <p:ext uri="{BB962C8B-B14F-4D97-AF65-F5344CB8AC3E}">
        <p14:creationId xmlns:p14="http://schemas.microsoft.com/office/powerpoint/2010/main" val="155003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Wiki</a:t>
            </a:r>
            <a:r>
              <a:rPr kumimoji="1" lang="ja-JP" altLang="en-US" dirty="0" smtClean="0"/>
              <a:t>より抜粋。</a:t>
            </a:r>
            <a:endParaRPr kumimoji="1" lang="en-US" altLang="ja-JP" dirty="0" smtClean="0"/>
          </a:p>
          <a:p>
            <a:r>
              <a:rPr kumimoji="1" lang="ja-JP" altLang="en-US" dirty="0" smtClean="0"/>
              <a:t>　</a:t>
            </a:r>
            <a:endParaRPr kumimoji="1" lang="en-US" altLang="ja-JP" dirty="0" smtClean="0"/>
          </a:p>
          <a:p>
            <a:r>
              <a:rPr kumimoji="1" lang="ja-JP" altLang="en-US" dirty="0" smtClean="0"/>
              <a:t>研究室でプロジェクタ使うことは多いと思うが、　</a:t>
            </a:r>
            <a:endParaRPr kumimoji="1" lang="en-US" altLang="ja-JP" dirty="0" smtClean="0"/>
          </a:p>
          <a:p>
            <a:r>
              <a:rPr kumimoji="1" lang="ja-JP" altLang="en-US" dirty="0" smtClean="0"/>
              <a:t>投影面に対して、プロジェクタが傾いていたりなどすると、右のように台形の形になって投影されてしまうこと</a:t>
            </a:r>
            <a:endParaRPr kumimoji="1" lang="en-US" altLang="ja-JP" dirty="0" smtClean="0"/>
          </a:p>
          <a:p>
            <a:r>
              <a:rPr kumimoji="1" lang="ja-JP" altLang="en-US" dirty="0" smtClean="0"/>
              <a:t>を</a:t>
            </a:r>
            <a:r>
              <a:rPr kumimoji="1" lang="en-US" altLang="ja-JP" dirty="0" smtClean="0"/>
              <a:t>Keystone Effect</a:t>
            </a:r>
            <a:r>
              <a:rPr kumimoji="1" lang="ja-JP" altLang="en-US" dirty="0" smtClean="0"/>
              <a:t>という。</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5</a:t>
            </a:fld>
            <a:endParaRPr kumimoji="1" lang="ja-JP" altLang="en-US"/>
          </a:p>
        </p:txBody>
      </p:sp>
    </p:spTree>
    <p:extLst>
      <p:ext uri="{BB962C8B-B14F-4D97-AF65-F5344CB8AC3E}">
        <p14:creationId xmlns:p14="http://schemas.microsoft.com/office/powerpoint/2010/main" val="65949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光学センサ</a:t>
            </a:r>
            <a:r>
              <a:rPr kumimoji="1" lang="ja-JP" altLang="en-US" dirty="0" smtClean="0"/>
              <a:t>とバイナリパターンの照射によって、カメラベースのキャリブレーションよりも簡単に、かつ正確にキャリブレーションすることができる。</a:t>
            </a:r>
            <a:endParaRPr kumimoji="1" lang="en-US" altLang="ja-JP" dirty="0" smtClean="0"/>
          </a:p>
          <a:p>
            <a:endParaRPr kumimoji="1" lang="en-US" altLang="ja-JP" dirty="0" smtClean="0"/>
          </a:p>
          <a:p>
            <a:r>
              <a:rPr kumimoji="1" lang="ja-JP" altLang="en-US" dirty="0" smtClean="0"/>
              <a:t>左図のように的外れな投影でも、　キャリブレーションによって右図のように枠にぴったり収まっている。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6</a:t>
            </a:fld>
            <a:endParaRPr kumimoji="1" lang="ja-JP" altLang="en-US"/>
          </a:p>
        </p:txBody>
      </p:sp>
    </p:spTree>
    <p:extLst>
      <p:ext uri="{BB962C8B-B14F-4D97-AF65-F5344CB8AC3E}">
        <p14:creationId xmlns:p14="http://schemas.microsoft.com/office/powerpoint/2010/main" val="183228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システムの概要が良く分かる動画を</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7</a:t>
            </a:fld>
            <a:endParaRPr kumimoji="1" lang="ja-JP" altLang="en-US"/>
          </a:p>
        </p:txBody>
      </p:sp>
    </p:spTree>
    <p:extLst>
      <p:ext uri="{BB962C8B-B14F-4D97-AF65-F5344CB8AC3E}">
        <p14:creationId xmlns:p14="http://schemas.microsoft.com/office/powerpoint/2010/main" val="354144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このシステムの登場人物の紹介</a:t>
            </a:r>
            <a:endParaRPr kumimoji="1" lang="en-US" altLang="ja-JP" dirty="0" smtClean="0"/>
          </a:p>
          <a:p>
            <a:r>
              <a:rPr kumimoji="1" lang="ja-JP" altLang="en-US" dirty="0" smtClean="0"/>
              <a:t>・円卓・・・</a:t>
            </a:r>
            <a:r>
              <a:rPr kumimoji="1" lang="ja-JP" altLang="en-US" dirty="0" smtClean="0"/>
              <a:t>光学センサつき</a:t>
            </a:r>
            <a:r>
              <a:rPr kumimoji="1" lang="ja-JP" altLang="en-US" dirty="0" smtClean="0"/>
              <a:t>スクリーンを置くための台。この台とスクリーンとを判別してキャリブレーションする。</a:t>
            </a:r>
            <a:endParaRPr kumimoji="1" lang="en-US" altLang="ja-JP" dirty="0" smtClean="0"/>
          </a:p>
          <a:p>
            <a:r>
              <a:rPr kumimoji="1" lang="ja-JP" altLang="en-US" dirty="0" smtClean="0"/>
              <a:t>・</a:t>
            </a:r>
            <a:r>
              <a:rPr kumimoji="1" lang="en-US" altLang="ja-JP" dirty="0" smtClean="0"/>
              <a:t>PC</a:t>
            </a:r>
            <a:r>
              <a:rPr kumimoji="1" lang="ja-JP" altLang="en-US" dirty="0" smtClean="0"/>
              <a:t>・・・プロジェクタへイメージを流す。</a:t>
            </a:r>
            <a:endParaRPr kumimoji="1" lang="en-US" altLang="ja-JP" dirty="0" smtClean="0"/>
          </a:p>
          <a:p>
            <a:r>
              <a:rPr kumimoji="1" lang="ja-JP" altLang="en-US" dirty="0" smtClean="0"/>
              <a:t>・プロジェクタ・・・イメージをスクリーン上へ写す。動画では上から下方向へイメージを写している。</a:t>
            </a:r>
            <a:endParaRPr kumimoji="1" lang="en-US" altLang="ja-JP" dirty="0" smtClean="0"/>
          </a:p>
          <a:p>
            <a:r>
              <a:rPr kumimoji="1" lang="ja-JP" altLang="en-US" dirty="0" smtClean="0"/>
              <a:t>・光センサつきスクリーン・・・</a:t>
            </a:r>
            <a:r>
              <a:rPr kumimoji="1" lang="en-US" altLang="ja-JP" dirty="0" smtClean="0"/>
              <a:t>4</a:t>
            </a:r>
            <a:r>
              <a:rPr kumimoji="1" lang="ja-JP" altLang="en-US" dirty="0" smtClean="0"/>
              <a:t>隅に光センサがついている。</a:t>
            </a:r>
            <a:endParaRPr kumimoji="1" lang="en-US" altLang="ja-JP" dirty="0" smtClean="0"/>
          </a:p>
          <a:p>
            <a:r>
              <a:rPr kumimoji="1" lang="ja-JP" altLang="en-US" dirty="0" smtClean="0"/>
              <a:t>・光センサを</a:t>
            </a:r>
            <a:r>
              <a:rPr kumimoji="1" lang="en-US" altLang="ja-JP" dirty="0" smtClean="0"/>
              <a:t>USB</a:t>
            </a:r>
            <a:r>
              <a:rPr kumimoji="1" lang="ja-JP" altLang="en-US" dirty="0" smtClean="0"/>
              <a:t>ケーブルで</a:t>
            </a:r>
            <a:r>
              <a:rPr kumimoji="1" lang="en-US" altLang="ja-JP" dirty="0" smtClean="0"/>
              <a:t>PC</a:t>
            </a:r>
            <a:r>
              <a:rPr kumimoji="1" lang="ja-JP" altLang="en-US" dirty="0" smtClean="0"/>
              <a:t>とつながっている。</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8</a:t>
            </a:fld>
            <a:endParaRPr kumimoji="1" lang="ja-JP" altLang="en-US"/>
          </a:p>
        </p:txBody>
      </p:sp>
    </p:spTree>
    <p:extLst>
      <p:ext uri="{BB962C8B-B14F-4D97-AF65-F5344CB8AC3E}">
        <p14:creationId xmlns:p14="http://schemas.microsoft.com/office/powerpoint/2010/main" val="108276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　</a:t>
            </a:r>
            <a:r>
              <a:rPr kumimoji="1" lang="ja-JP" altLang="en-US" dirty="0" smtClean="0"/>
              <a:t>光学センサ</a:t>
            </a:r>
            <a:r>
              <a:rPr kumimoji="1" lang="ja-JP" altLang="en-US" dirty="0" smtClean="0"/>
              <a:t>を</a:t>
            </a:r>
            <a:r>
              <a:rPr kumimoji="1" lang="en-US" altLang="ja-JP" dirty="0" smtClean="0"/>
              <a:t>4</a:t>
            </a:r>
            <a:r>
              <a:rPr kumimoji="1" lang="ja-JP" altLang="en-US" dirty="0" smtClean="0"/>
              <a:t>隅に埋めたターゲットスクリーンを用意する</a:t>
            </a:r>
            <a:endParaRPr kumimoji="1" lang="en-US" altLang="ja-JP" dirty="0" smtClean="0"/>
          </a:p>
          <a:p>
            <a:r>
              <a:rPr kumimoji="1" lang="en-US" altLang="ja-JP" dirty="0" smtClean="0"/>
              <a:t>2.</a:t>
            </a:r>
            <a:r>
              <a:rPr kumimoji="1" lang="ja-JP" altLang="en-US" dirty="0" smtClean="0"/>
              <a:t>　</a:t>
            </a:r>
            <a:r>
              <a:rPr kumimoji="1" lang="ja-JP" altLang="en-US" dirty="0" smtClean="0"/>
              <a:t>光学センサ</a:t>
            </a:r>
            <a:r>
              <a:rPr kumimoji="1" lang="ja-JP" altLang="en-US" dirty="0" smtClean="0"/>
              <a:t>の位置情報を取得するためにバイナリパターンを照射する</a:t>
            </a:r>
            <a:endParaRPr kumimoji="1" lang="en-US" altLang="ja-JP" dirty="0" smtClean="0"/>
          </a:p>
          <a:p>
            <a:pPr marL="228600" indent="-228600">
              <a:buAutoNum type="arabicPeriod" startAt="3"/>
            </a:pPr>
            <a:r>
              <a:rPr kumimoji="1" lang="ja-JP" altLang="en-US" baseline="0" dirty="0" smtClean="0"/>
              <a:t>光学センサ</a:t>
            </a:r>
            <a:r>
              <a:rPr kumimoji="1" lang="ja-JP" altLang="en-US" baseline="0" dirty="0" smtClean="0"/>
              <a:t>の位置からスクリーンの大きさ</a:t>
            </a:r>
            <a:r>
              <a:rPr kumimoji="1" lang="en-US" altLang="ja-JP" baseline="0" dirty="0" smtClean="0"/>
              <a:t>, </a:t>
            </a:r>
            <a:r>
              <a:rPr kumimoji="1" lang="ja-JP" altLang="en-US" baseline="0" dirty="0" smtClean="0"/>
              <a:t>位置を推定</a:t>
            </a:r>
            <a:endParaRPr kumimoji="1" lang="en-US" altLang="ja-JP" baseline="0" dirty="0" smtClean="0"/>
          </a:p>
          <a:p>
            <a:pPr marL="228600" indent="-228600">
              <a:buAutoNum type="arabicPeriod" startAt="3"/>
            </a:pPr>
            <a:r>
              <a:rPr kumimoji="1" lang="ja-JP" altLang="en-US" baseline="0" dirty="0" smtClean="0"/>
              <a:t>イメージをスクリーンに合わせて伸縮させ、　映写する</a:t>
            </a:r>
            <a:endParaRPr kumimoji="1" lang="en-US" altLang="ja-JP" baseline="0" dirty="0" smtClean="0"/>
          </a:p>
          <a:p>
            <a:pPr marL="0" indent="0">
              <a:buNone/>
            </a:pPr>
            <a:endParaRPr kumimoji="1" lang="en-US" altLang="ja-JP" baseline="0" dirty="0" smtClean="0"/>
          </a:p>
          <a:p>
            <a:pPr marL="0" indent="0">
              <a:buNone/>
            </a:pPr>
            <a:r>
              <a:rPr kumimoji="1" lang="ja-JP" altLang="en-US" baseline="0" dirty="0" smtClean="0"/>
              <a:t>この辺りの詳しい説明は次のスライドから。</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9</a:t>
            </a:fld>
            <a:endParaRPr kumimoji="1" lang="ja-JP" altLang="en-US"/>
          </a:p>
        </p:txBody>
      </p:sp>
    </p:spTree>
    <p:extLst>
      <p:ext uri="{BB962C8B-B14F-4D97-AF65-F5344CB8AC3E}">
        <p14:creationId xmlns:p14="http://schemas.microsoft.com/office/powerpoint/2010/main" val="21659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50825" y="3573463"/>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p:nvSpPr>
        <p:spPr bwMode="auto">
          <a:xfrm>
            <a:off x="468313" y="3429000"/>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fld id="{DB47AD07-41BD-403D-AE9D-890C2684EFFB}" type="datetime1">
              <a:rPr kumimoji="1" lang="ja-JP" altLang="en-US" smtClean="0"/>
              <a:t>2018/5/8</a:t>
            </a:fld>
            <a:endParaRPr kumimoji="1" lang="ja-JP" altLang="en-US"/>
          </a:p>
        </p:txBody>
      </p:sp>
      <p:sp>
        <p:nvSpPr>
          <p:cNvPr id="3080" name="Rectangle 8"/>
          <p:cNvSpPr>
            <a:spLocks noGrp="1" noChangeArrowheads="1"/>
          </p:cNvSpPr>
          <p:nvPr>
            <p:ph type="ftr" sz="quarter" idx="3"/>
          </p:nvPr>
        </p:nvSpPr>
        <p:spPr/>
        <p:txBody>
          <a:bodyPr/>
          <a:lstStyle>
            <a:lvl1pPr>
              <a:defRPr/>
            </a:lvl1pPr>
          </a:lstStyle>
          <a:p>
            <a:endParaRPr kumimoji="1" lang="ja-JP" altLang="en-US"/>
          </a:p>
        </p:txBody>
      </p:sp>
      <p:sp>
        <p:nvSpPr>
          <p:cNvPr id="3081" name="Rectangle 9"/>
          <p:cNvSpPr>
            <a:spLocks noGrp="1" noChangeArrowheads="1"/>
          </p:cNvSpPr>
          <p:nvPr>
            <p:ph type="sldNum" sz="quarter" idx="4"/>
          </p:nvPr>
        </p:nvSpPr>
        <p:spPr/>
        <p:txBody>
          <a:bodyPr/>
          <a:lstStyle>
            <a:lvl1pPr>
              <a:defRPr/>
            </a:lvl1pPr>
          </a:lstStyle>
          <a:p>
            <a:fld id="{D64230CA-0B4E-4B5F-AAC4-223E39B2A9CE}" type="slidenum">
              <a:rPr kumimoji="1" lang="ja-JP" altLang="en-US" smtClean="0"/>
              <a:t>‹#›</a:t>
            </a:fld>
            <a:endParaRPr kumimoji="1" lang="ja-JP" altLang="en-US"/>
          </a:p>
        </p:txBody>
      </p:sp>
      <p:sp>
        <p:nvSpPr>
          <p:cNvPr id="3082" name="Rectangle 10"/>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379985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4648078C-090B-4454-9A6B-FFE99DF99B82}"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039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013B6636-6AE9-4D80-A5AD-323D31097F78}"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3961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A3F7C7D0-D552-4CAE-A244-9198AE4B3114}"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819337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6F0F32FC-6B7E-4B5A-B4F0-EDDB8AF26B1B}" type="datetime1">
              <a:rPr kumimoji="1" lang="ja-JP" altLang="en-US" smtClean="0"/>
              <a:t>2018/5/8</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605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240A861A-AF64-4E6C-B6F9-599C9A4B699F}"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728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AF65DEC2-11F8-416F-9A88-15AA81D58514}" type="datetime1">
              <a:rPr kumimoji="1" lang="ja-JP" altLang="en-US" smtClean="0"/>
              <a:t>2018/5/8</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52492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dirty="0" smtClean="0"/>
              <a:t>マスター </a:t>
            </a:r>
            <a:r>
              <a:rPr lang="ja-JP" altLang="en-US" dirty="0" smtClean="0"/>
              <a:t>タイトルの書式設定</a:t>
            </a:r>
            <a:endParaRPr lang="ja-JP" altLang="en-US" dirty="0"/>
          </a:p>
        </p:txBody>
      </p:sp>
      <p:sp>
        <p:nvSpPr>
          <p:cNvPr id="3" name="日付プレースホルダー 2"/>
          <p:cNvSpPr>
            <a:spLocks noGrp="1"/>
          </p:cNvSpPr>
          <p:nvPr>
            <p:ph type="dt" sz="half" idx="10"/>
          </p:nvPr>
        </p:nvSpPr>
        <p:spPr/>
        <p:txBody>
          <a:bodyPr/>
          <a:lstStyle>
            <a:lvl1pPr>
              <a:defRPr/>
            </a:lvl1pPr>
          </a:lstStyle>
          <a:p>
            <a:fld id="{E155C806-1454-467C-800F-F5A215697AC6}" type="datetime1">
              <a:rPr kumimoji="1" lang="ja-JP" altLang="en-US" smtClean="0"/>
              <a:t>2018/5/8</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7604533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18B235D1-5209-4B3C-AE70-D5CEADB519F7}" type="datetime1">
              <a:rPr kumimoji="1" lang="ja-JP" altLang="en-US" smtClean="0"/>
              <a:t>2018/5/8</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80845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1BA9CB85-9221-44DC-BCF4-A9D7E8B9C4BB}"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2604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D3A3618-AB1D-44A5-9657-9D45D6189F48}" type="datetime1">
              <a:rPr kumimoji="1" lang="ja-JP" altLang="en-US" smtClean="0"/>
              <a:t>2018/5/8</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59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DFF7F49-72A7-4FE4-A9FA-4C82A6496A69}" type="datetime1">
              <a:rPr kumimoji="1" lang="ja-JP" altLang="en-US" smtClean="0"/>
              <a:t>2018/5/8</a:t>
            </a:fld>
            <a:endParaRPr kumimoji="1" lang="ja-JP"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64230CA-0B4E-4B5F-AAC4-223E39B2A9CE}" type="slidenum">
              <a:rPr kumimoji="1" lang="ja-JP" altLang="en-US" smtClean="0"/>
              <a:t>‹#›</a:t>
            </a:fld>
            <a:endParaRPr kumimoji="1" lang="ja-JP" altLang="en-US"/>
          </a:p>
        </p:txBody>
      </p:sp>
      <p:sp>
        <p:nvSpPr>
          <p:cNvPr id="1035" name="Rectangle 11"/>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2097339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Keystone_effe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49425"/>
            <a:ext cx="7772400" cy="1470025"/>
          </a:xfrm>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Automated Projector Calibration with </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Embeded</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Light Sensors</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Johnney</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C.Lee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Paul H. Dietz,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Dan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Maynes-Aminzade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Ramesh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Scott E. Hudson</a:t>
            </a:r>
          </a:p>
          <a:p>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UIST</a:t>
            </a:r>
            <a:r>
              <a:rPr lang="ja-JP" altLang="en-US" sz="1800" i="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’04</a:t>
            </a:r>
            <a:r>
              <a:rPr lang="ja-JP" altLang="en-US" sz="1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Proceedings of the 17</a:t>
            </a:r>
            <a:r>
              <a:rPr lang="en-US" altLang="ja-JP" sz="1800" i="1" baseline="30000" dirty="0" smtClean="0">
                <a:latin typeface="メイリオ" panose="020B0604030504040204" pitchFamily="50" charset="-128"/>
                <a:ea typeface="メイリオ" panose="020B0604030504040204" pitchFamily="50" charset="-128"/>
                <a:cs typeface="メイリオ" panose="020B0604030504040204" pitchFamily="50" charset="-128"/>
              </a:rPr>
              <a:t>th</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 annual ACM symposium on User interface software and technology</a:t>
            </a:r>
            <a:endParaRPr kumimoji="1" lang="ja-JP" altLang="en-US" sz="18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4572000" y="6305550"/>
            <a:ext cx="3643946"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M8315</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情報科学専攻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浜名 将輝</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63436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Embeddin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 the Sensors(1)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10</a:t>
            </a:fld>
            <a:endParaRPr kumimoji="1" lang="ja-JP" altLang="en-US"/>
          </a:p>
        </p:txBody>
      </p:sp>
      <p:pic>
        <p:nvPicPr>
          <p:cNvPr id="5" name="Picture 2"/>
          <p:cNvPicPr>
            <a:picLocks noGrp="1" noChangeAspect="1" noChangeArrowheads="1"/>
          </p:cNvPicPr>
          <p:nvPr>
            <p:ph idx="1"/>
          </p:nvPr>
        </p:nvPicPr>
        <p:blipFill>
          <a:blip r:embed="rId3" cstate="print"/>
          <a:srcRect/>
          <a:stretch>
            <a:fillRect/>
          </a:stretch>
        </p:blipFill>
        <p:spPr bwMode="auto">
          <a:xfrm>
            <a:off x="4572000" y="3232772"/>
            <a:ext cx="4225318" cy="2816879"/>
          </a:xfrm>
          <a:prstGeom prst="rect">
            <a:avLst/>
          </a:prstGeom>
          <a:noFill/>
          <a:ln w="9525">
            <a:noFill/>
            <a:miter lim="800000"/>
            <a:headEnd/>
            <a:tailEnd/>
          </a:ln>
        </p:spPr>
      </p:pic>
      <p:pic>
        <p:nvPicPr>
          <p:cNvPr id="6" name="図 5"/>
          <p:cNvPicPr>
            <a:picLocks noChangeAspect="1"/>
          </p:cNvPicPr>
          <p:nvPr/>
        </p:nvPicPr>
        <p:blipFill rotWithShape="1">
          <a:blip r:embed="rId4"/>
          <a:srcRect l="13297" t="20450" r="24832" b="39169"/>
          <a:stretch/>
        </p:blipFill>
        <p:spPr>
          <a:xfrm>
            <a:off x="681317" y="1803898"/>
            <a:ext cx="4231342" cy="2857749"/>
          </a:xfrm>
          <a:prstGeom prst="rect">
            <a:avLst/>
          </a:prstGeom>
        </p:spPr>
      </p:pic>
    </p:spTree>
    <p:extLst>
      <p:ext uri="{BB962C8B-B14F-4D97-AF65-F5344CB8AC3E}">
        <p14:creationId xmlns:p14="http://schemas.microsoft.com/office/powerpoint/2010/main" val="131733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Embedding the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Sensors(2)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表面に光が当たる</a:t>
            </a:r>
            <a:endParaRPr lang="en-US" altLang="ja-JP" dirty="0" smtClean="0"/>
          </a:p>
          <a:p>
            <a:pPr marL="514350" indent="-514350">
              <a:buFont typeface="+mj-lt"/>
              <a:buAutoNum type="arabicPeriod"/>
            </a:pPr>
            <a:r>
              <a:rPr lang="ja-JP" altLang="en-US" dirty="0" smtClean="0"/>
              <a:t>裏面のセンサに光ファイバーを　　　　　　　通じて光が届く</a:t>
            </a:r>
            <a:endParaRPr lang="en-US" altLang="ja-JP" dirty="0" smtClean="0"/>
          </a:p>
          <a:p>
            <a:pPr marL="514350" indent="-514350">
              <a:buFont typeface="+mj-lt"/>
              <a:buAutoNum type="arabicPeriod"/>
            </a:pPr>
            <a:r>
              <a:rPr lang="ja-JP" altLang="en-US" dirty="0" smtClean="0"/>
              <a:t>光センサは光の情報をホスト</a:t>
            </a:r>
            <a:r>
              <a:rPr lang="en-US" altLang="ja-JP" dirty="0" smtClean="0"/>
              <a:t>PC</a:t>
            </a:r>
            <a:r>
              <a:rPr lang="ja-JP" altLang="en-US" dirty="0" smtClean="0"/>
              <a:t>へ送る</a:t>
            </a:r>
            <a:endParaRPr lang="en-US" altLang="ja-JP" dirty="0" smtClean="0"/>
          </a:p>
          <a:p>
            <a:pPr marL="0" indent="0">
              <a:buNone/>
            </a:pPr>
            <a:endParaRPr lang="en-US" altLang="ja-JP" dirty="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11</a:t>
            </a:fld>
            <a:endParaRPr kumimoji="1" lang="ja-JP" altLang="en-US"/>
          </a:p>
        </p:txBody>
      </p:sp>
      <p:pic>
        <p:nvPicPr>
          <p:cNvPr id="6" name="Picture 2"/>
          <p:cNvPicPr>
            <a:picLocks noChangeAspect="1" noChangeArrowheads="1"/>
          </p:cNvPicPr>
          <p:nvPr/>
        </p:nvPicPr>
        <p:blipFill>
          <a:blip r:embed="rId3" cstate="print"/>
          <a:srcRect/>
          <a:stretch>
            <a:fillRect/>
          </a:stretch>
        </p:blipFill>
        <p:spPr bwMode="auto">
          <a:xfrm>
            <a:off x="6690274" y="1614146"/>
            <a:ext cx="2127428" cy="1418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845771" y="4646742"/>
            <a:ext cx="3877985" cy="1077218"/>
          </a:xfrm>
          <a:prstGeom prst="rect">
            <a:avLst/>
          </a:prstGeom>
          <a:noFill/>
        </p:spPr>
        <p:txBody>
          <a:bodyPr wrap="none" rtlCol="0">
            <a:spAutoFit/>
          </a:bodyPr>
          <a:lstStyle/>
          <a:p>
            <a:r>
              <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スクリーン間の</a:t>
            </a: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情報伝達が可能に</a:t>
            </a:r>
            <a:endParaRPr kumimoji="1"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rot="16200000">
            <a:off x="6123141" y="5806281"/>
            <a:ext cx="450585" cy="63976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rot="5643197">
            <a:off x="5750292" y="4547416"/>
            <a:ext cx="1307935" cy="572560"/>
          </a:xfrm>
          <a:prstGeom prst="parallelogram">
            <a:avLst>
              <a:gd name="adj" fmla="val 11294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処理 11"/>
          <p:cNvSpPr/>
          <p:nvPr/>
        </p:nvSpPr>
        <p:spPr>
          <a:xfrm>
            <a:off x="5439059" y="6351455"/>
            <a:ext cx="1930400" cy="394605"/>
          </a:xfrm>
          <a:prstGeom prst="flowChartProcess">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プロジェクタ</a:t>
            </a:r>
            <a:endParaRPr kumimoji="1"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6712860" y="4056904"/>
            <a:ext cx="1654902" cy="400110"/>
          </a:xfrm>
          <a:prstGeom prst="rect">
            <a:avLst/>
          </a:prstGeom>
          <a:noFill/>
          <a:ln>
            <a:noFill/>
          </a:ln>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スクリーン</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7" name="直線コネクタ 16"/>
          <p:cNvCxnSpPr>
            <a:stCxn id="8" idx="3"/>
          </p:cNvCxnSpPr>
          <p:nvPr/>
        </p:nvCxnSpPr>
        <p:spPr>
          <a:xfrm flipH="1" flipV="1">
            <a:off x="6348433" y="5185351"/>
            <a:ext cx="1" cy="71551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637233" y="4256959"/>
            <a:ext cx="1422400" cy="179096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フリーフォーム 21"/>
          <p:cNvSpPr/>
          <p:nvPr/>
        </p:nvSpPr>
        <p:spPr>
          <a:xfrm>
            <a:off x="6350000" y="5469467"/>
            <a:ext cx="239447" cy="122699"/>
          </a:xfrm>
          <a:custGeom>
            <a:avLst/>
            <a:gdLst>
              <a:gd name="connsiteX0" fmla="*/ 0 w 239447"/>
              <a:gd name="connsiteY0" fmla="*/ 67733 h 122699"/>
              <a:gd name="connsiteX1" fmla="*/ 84667 w 239447"/>
              <a:gd name="connsiteY1" fmla="*/ 118533 h 122699"/>
              <a:gd name="connsiteX2" fmla="*/ 237067 w 239447"/>
              <a:gd name="connsiteY2" fmla="*/ 50800 h 122699"/>
              <a:gd name="connsiteX3" fmla="*/ 237067 w 239447"/>
              <a:gd name="connsiteY3" fmla="*/ 0 h 122699"/>
            </a:gdLst>
            <a:ahLst/>
            <a:cxnLst>
              <a:cxn ang="0">
                <a:pos x="connsiteX0" y="connsiteY0"/>
              </a:cxn>
              <a:cxn ang="0">
                <a:pos x="connsiteX1" y="connsiteY1"/>
              </a:cxn>
              <a:cxn ang="0">
                <a:pos x="connsiteX2" y="connsiteY2"/>
              </a:cxn>
              <a:cxn ang="0">
                <a:pos x="connsiteX3" y="connsiteY3"/>
              </a:cxn>
            </a:cxnLst>
            <a:rect l="l" t="t" r="r" b="b"/>
            <a:pathLst>
              <a:path w="239447" h="122699">
                <a:moveTo>
                  <a:pt x="0" y="67733"/>
                </a:moveTo>
                <a:cubicBezTo>
                  <a:pt x="28222" y="84666"/>
                  <a:pt x="52202" y="113122"/>
                  <a:pt x="84667" y="118533"/>
                </a:cubicBezTo>
                <a:cubicBezTo>
                  <a:pt x="157764" y="130716"/>
                  <a:pt x="214502" y="118495"/>
                  <a:pt x="237067" y="50800"/>
                </a:cubicBezTo>
                <a:cubicBezTo>
                  <a:pt x="242422" y="34736"/>
                  <a:pt x="237067" y="16933"/>
                  <a:pt x="23706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431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animBg="1"/>
      <p:bldP spid="13" grpId="0"/>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Calibration Patterns(1)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12</a:t>
            </a:fld>
            <a:endParaRPr kumimoji="1" lang="ja-JP" altLang="en-US"/>
          </a:p>
        </p:txBody>
      </p:sp>
      <p:pic>
        <p:nvPicPr>
          <p:cNvPr id="5" name="Picture 4"/>
          <p:cNvPicPr>
            <a:picLocks noGrp="1" noChangeAspect="1" noChangeArrowheads="1"/>
          </p:cNvPicPr>
          <p:nvPr>
            <p:ph idx="1"/>
          </p:nvPr>
        </p:nvPicPr>
        <p:blipFill>
          <a:blip r:embed="rId3" cstate="print"/>
          <a:srcRect/>
          <a:stretch>
            <a:fillRect/>
          </a:stretch>
        </p:blipFill>
        <p:spPr bwMode="auto">
          <a:xfrm>
            <a:off x="457200" y="1658888"/>
            <a:ext cx="4876800" cy="1969659"/>
          </a:xfrm>
          <a:prstGeom prst="rect">
            <a:avLst/>
          </a:prstGeom>
          <a:noFill/>
          <a:ln w="9525">
            <a:noFill/>
            <a:miter lim="800000"/>
            <a:headEnd/>
            <a:tailEnd/>
          </a:ln>
        </p:spPr>
      </p:pic>
      <p:pic>
        <p:nvPicPr>
          <p:cNvPr id="8" name="図 7"/>
          <p:cNvPicPr>
            <a:picLocks noChangeAspect="1"/>
          </p:cNvPicPr>
          <p:nvPr/>
        </p:nvPicPr>
        <p:blipFill rotWithShape="1">
          <a:blip r:embed="rId4"/>
          <a:srcRect l="11199" t="20550" r="24832" b="38409"/>
          <a:stretch/>
        </p:blipFill>
        <p:spPr>
          <a:xfrm>
            <a:off x="3639671" y="3628547"/>
            <a:ext cx="4374777" cy="2904565"/>
          </a:xfrm>
          <a:prstGeom prst="rect">
            <a:avLst/>
          </a:prstGeom>
        </p:spPr>
      </p:pic>
    </p:spTree>
    <p:extLst>
      <p:ext uri="{BB962C8B-B14F-4D97-AF65-F5344CB8AC3E}">
        <p14:creationId xmlns:p14="http://schemas.microsoft.com/office/powerpoint/2010/main" val="2471679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Calibration</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Patterns</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パターン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各光学センサで光の有無を検出</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検出結果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ビット列をホスト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へ送信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光有り→１ 光無し→０</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13</a:t>
            </a:fld>
            <a:endParaRPr kumimoji="1" lang="ja-JP" altLang="en-US"/>
          </a:p>
        </p:txBody>
      </p:sp>
      <p:sp>
        <p:nvSpPr>
          <p:cNvPr id="15" name="角丸四角形 14"/>
          <p:cNvSpPr/>
          <p:nvPr/>
        </p:nvSpPr>
        <p:spPr>
          <a:xfrm rot="1371440">
            <a:off x="6078851" y="4229527"/>
            <a:ext cx="2114660" cy="2243391"/>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6506165" y="408158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星 5 16"/>
          <p:cNvSpPr/>
          <p:nvPr/>
        </p:nvSpPr>
        <p:spPr>
          <a:xfrm>
            <a:off x="5902019" y="571777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7382070" y="6273516"/>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5 18"/>
          <p:cNvSpPr/>
          <p:nvPr/>
        </p:nvSpPr>
        <p:spPr>
          <a:xfrm>
            <a:off x="7990231" y="4700029"/>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600639" y="3638180"/>
            <a:ext cx="340963" cy="369332"/>
          </a:xfrm>
          <a:prstGeom prst="rect">
            <a:avLst/>
          </a:prstGeom>
          <a:noFill/>
        </p:spPr>
        <p:txBody>
          <a:bodyPr wrap="square" rtlCol="0">
            <a:spAutoFit/>
          </a:bodyPr>
          <a:lstStyle/>
          <a:p>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8287982" y="4378315"/>
            <a:ext cx="340963" cy="369332"/>
          </a:xfrm>
          <a:prstGeom prst="rect">
            <a:avLst/>
          </a:prstGeom>
          <a:noFill/>
        </p:spPr>
        <p:txBody>
          <a:bodyPr wrap="square" rtlCol="0">
            <a:spAutoFit/>
          </a:bodyPr>
          <a:lstStyle/>
          <a:p>
            <a:r>
              <a:rPr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5682750" y="6078545"/>
            <a:ext cx="340963" cy="369332"/>
          </a:xfrm>
          <a:prstGeom prst="rect">
            <a:avLst/>
          </a:prstGeom>
          <a:noFill/>
        </p:spPr>
        <p:txBody>
          <a:bodyPr wrap="square" rtlCol="0">
            <a:spAutoFit/>
          </a:bodyPr>
          <a:lstStyle/>
          <a:p>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B</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7555709" y="6601257"/>
            <a:ext cx="340963" cy="369332"/>
          </a:xfrm>
          <a:prstGeom prst="rect">
            <a:avLst/>
          </a:prstGeom>
          <a:noFill/>
        </p:spPr>
        <p:txBody>
          <a:bodyPr wrap="square" rtlCol="0">
            <a:spAutoFit/>
          </a:bodyPr>
          <a:lstStyle/>
          <a:p>
            <a:r>
              <a:rPr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557933" y="4794607"/>
            <a:ext cx="3642102" cy="1815882"/>
          </a:xfrm>
          <a:prstGeom prst="rect">
            <a:avLst/>
          </a:prstGeom>
          <a:noFill/>
        </p:spPr>
        <p:txBody>
          <a:bodyPr wrap="square" rtlCol="0">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1111000011</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1111111100</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1111110001</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0000111111</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772107" y="4785375"/>
            <a:ext cx="607859" cy="1815882"/>
          </a:xfrm>
          <a:prstGeom prst="rect">
            <a:avLst/>
          </a:prstGeom>
          <a:noFill/>
        </p:spPr>
        <p:txBody>
          <a:bodyPr wrap="none" rtlCol="0">
            <a:spAutoFit/>
          </a:bodyPr>
          <a:lstStyle/>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B:</a:t>
            </a:r>
          </a:p>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C:</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D:</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5" name="グループ化 34"/>
          <p:cNvGrpSpPr/>
          <p:nvPr/>
        </p:nvGrpSpPr>
        <p:grpSpPr>
          <a:xfrm>
            <a:off x="5481473" y="3315448"/>
            <a:ext cx="3669893" cy="3607838"/>
            <a:chOff x="4531578" y="2496653"/>
            <a:chExt cx="3669893" cy="3431124"/>
          </a:xfrm>
          <a:solidFill>
            <a:srgbClr val="A6A6A6">
              <a:alpha val="50196"/>
            </a:srgbClr>
          </a:solidFill>
        </p:grpSpPr>
        <p:sp>
          <p:nvSpPr>
            <p:cNvPr id="36" name="正方形/長方形 35"/>
            <p:cNvSpPr/>
            <p:nvPr/>
          </p:nvSpPr>
          <p:spPr>
            <a:xfrm>
              <a:off x="8005595" y="2496658"/>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37" name="正方形/長方形 36"/>
            <p:cNvSpPr/>
            <p:nvPr/>
          </p:nvSpPr>
          <p:spPr>
            <a:xfrm>
              <a:off x="7620000"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7231327"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61933"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463620"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73553"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42" name="正方形/長方形 41"/>
            <p:cNvSpPr/>
            <p:nvPr/>
          </p:nvSpPr>
          <p:spPr>
            <a:xfrm>
              <a:off x="5687958"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5299285"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4929891"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4531578" y="2496653"/>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p:cNvGrpSpPr/>
          <p:nvPr/>
        </p:nvGrpSpPr>
        <p:grpSpPr>
          <a:xfrm>
            <a:off x="5473242" y="3286905"/>
            <a:ext cx="3667059" cy="3644156"/>
            <a:chOff x="1929430" y="4104974"/>
            <a:chExt cx="2871487" cy="2695977"/>
          </a:xfrm>
          <a:solidFill>
            <a:srgbClr val="A6A6A6">
              <a:alpha val="50196"/>
            </a:srgbClr>
          </a:solidFill>
        </p:grpSpPr>
        <p:sp>
          <p:nvSpPr>
            <p:cNvPr id="47" name="正方形/長方形 46"/>
            <p:cNvSpPr/>
            <p:nvPr/>
          </p:nvSpPr>
          <p:spPr>
            <a:xfrm>
              <a:off x="2560559"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3196601"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887416"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522637" y="4109035"/>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929430"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p:cNvGrpSpPr/>
          <p:nvPr/>
        </p:nvGrpSpPr>
        <p:grpSpPr>
          <a:xfrm>
            <a:off x="5502981" y="3237858"/>
            <a:ext cx="3667059" cy="3638667"/>
            <a:chOff x="4534412" y="2481994"/>
            <a:chExt cx="3667059" cy="3460443"/>
          </a:xfrm>
        </p:grpSpPr>
        <p:sp>
          <p:nvSpPr>
            <p:cNvPr id="53" name="正方形/長方形 52"/>
            <p:cNvSpPr/>
            <p:nvPr/>
          </p:nvSpPr>
          <p:spPr>
            <a:xfrm>
              <a:off x="4534412" y="2481994"/>
              <a:ext cx="601792"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54" name="正方形/長方形 53"/>
            <p:cNvSpPr/>
            <p:nvPr/>
          </p:nvSpPr>
          <p:spPr>
            <a:xfrm>
              <a:off x="7675121" y="2481994"/>
              <a:ext cx="526350"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55" name="正方形/長方形 54"/>
            <p:cNvSpPr/>
            <p:nvPr/>
          </p:nvSpPr>
          <p:spPr>
            <a:xfrm>
              <a:off x="5899824" y="2481994"/>
              <a:ext cx="1011677"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grpSp>
        <p:nvGrpSpPr>
          <p:cNvPr id="56" name="グループ化 55"/>
          <p:cNvGrpSpPr/>
          <p:nvPr/>
        </p:nvGrpSpPr>
        <p:grpSpPr>
          <a:xfrm>
            <a:off x="5456657" y="3227122"/>
            <a:ext cx="3667059" cy="3638667"/>
            <a:chOff x="4534412" y="1814530"/>
            <a:chExt cx="3667059" cy="3460443"/>
          </a:xfrm>
        </p:grpSpPr>
        <p:sp>
          <p:nvSpPr>
            <p:cNvPr id="57" name="正方形/長方形 56"/>
            <p:cNvSpPr/>
            <p:nvPr/>
          </p:nvSpPr>
          <p:spPr>
            <a:xfrm>
              <a:off x="4534412"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7249483"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正方形/長方形 58"/>
          <p:cNvSpPr/>
          <p:nvPr/>
        </p:nvSpPr>
        <p:spPr>
          <a:xfrm>
            <a:off x="7333827" y="3335345"/>
            <a:ext cx="1789889" cy="3638667"/>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p:cNvGrpSpPr/>
          <p:nvPr/>
        </p:nvGrpSpPr>
        <p:grpSpPr>
          <a:xfrm rot="16200000">
            <a:off x="5514606" y="3219135"/>
            <a:ext cx="3669893" cy="3607838"/>
            <a:chOff x="4531578" y="2496653"/>
            <a:chExt cx="3669893" cy="3431124"/>
          </a:xfrm>
          <a:solidFill>
            <a:srgbClr val="A6A6A6">
              <a:alpha val="50196"/>
            </a:srgbClr>
          </a:solidFill>
        </p:grpSpPr>
        <p:sp>
          <p:nvSpPr>
            <p:cNvPr id="62" name="正方形/長方形 61"/>
            <p:cNvSpPr/>
            <p:nvPr/>
          </p:nvSpPr>
          <p:spPr>
            <a:xfrm>
              <a:off x="8005595" y="2496658"/>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63" name="正方形/長方形 62"/>
            <p:cNvSpPr/>
            <p:nvPr/>
          </p:nvSpPr>
          <p:spPr>
            <a:xfrm>
              <a:off x="7620000"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7231327"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861933"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6463620"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6073553"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68" name="正方形/長方形 67"/>
            <p:cNvSpPr/>
            <p:nvPr/>
          </p:nvSpPr>
          <p:spPr>
            <a:xfrm>
              <a:off x="5687958"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5299285"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929891"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4531578" y="2496653"/>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グループ化 71"/>
          <p:cNvGrpSpPr/>
          <p:nvPr/>
        </p:nvGrpSpPr>
        <p:grpSpPr>
          <a:xfrm rot="16200000">
            <a:off x="5453638" y="3254269"/>
            <a:ext cx="3667059" cy="3644156"/>
            <a:chOff x="1929430" y="4104974"/>
            <a:chExt cx="2871487" cy="2695977"/>
          </a:xfrm>
          <a:solidFill>
            <a:srgbClr val="A6A6A6">
              <a:alpha val="50196"/>
            </a:srgbClr>
          </a:solidFill>
        </p:grpSpPr>
        <p:sp>
          <p:nvSpPr>
            <p:cNvPr id="73" name="正方形/長方形 72"/>
            <p:cNvSpPr/>
            <p:nvPr/>
          </p:nvSpPr>
          <p:spPr>
            <a:xfrm>
              <a:off x="2560559"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196601"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887416"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522637" y="4109035"/>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929430"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p:nvGrpSpPr>
        <p:grpSpPr>
          <a:xfrm rot="16200000">
            <a:off x="5475749" y="3275580"/>
            <a:ext cx="3667059" cy="3638667"/>
            <a:chOff x="4534412" y="2481994"/>
            <a:chExt cx="3667059" cy="3460443"/>
          </a:xfrm>
        </p:grpSpPr>
        <p:sp>
          <p:nvSpPr>
            <p:cNvPr id="79" name="正方形/長方形 78"/>
            <p:cNvSpPr/>
            <p:nvPr/>
          </p:nvSpPr>
          <p:spPr>
            <a:xfrm>
              <a:off x="4534412" y="2481994"/>
              <a:ext cx="601792"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80" name="正方形/長方形 79"/>
            <p:cNvSpPr/>
            <p:nvPr/>
          </p:nvSpPr>
          <p:spPr>
            <a:xfrm>
              <a:off x="7675121" y="2481994"/>
              <a:ext cx="526350"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81" name="正方形/長方形 80"/>
            <p:cNvSpPr/>
            <p:nvPr/>
          </p:nvSpPr>
          <p:spPr>
            <a:xfrm>
              <a:off x="5899824" y="2481994"/>
              <a:ext cx="1011677"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grpSp>
        <p:nvGrpSpPr>
          <p:cNvPr id="82" name="グループ化 81"/>
          <p:cNvGrpSpPr/>
          <p:nvPr/>
        </p:nvGrpSpPr>
        <p:grpSpPr>
          <a:xfrm rot="16200000">
            <a:off x="5490971" y="3197519"/>
            <a:ext cx="3667059" cy="3638667"/>
            <a:chOff x="4534412" y="1814530"/>
            <a:chExt cx="3667059" cy="3460443"/>
          </a:xfrm>
        </p:grpSpPr>
        <p:sp>
          <p:nvSpPr>
            <p:cNvPr id="83" name="正方形/長方形 82"/>
            <p:cNvSpPr/>
            <p:nvPr/>
          </p:nvSpPr>
          <p:spPr>
            <a:xfrm>
              <a:off x="4534412"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7249483"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正方形/長方形 84"/>
          <p:cNvSpPr/>
          <p:nvPr/>
        </p:nvSpPr>
        <p:spPr>
          <a:xfrm rot="16200000">
            <a:off x="6420386" y="4110521"/>
            <a:ext cx="1789889" cy="3638667"/>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66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0"/>
                                  </p:iterate>
                                  <p:childTnLst>
                                    <p:set>
                                      <p:cBhvr>
                                        <p:cTn id="6" dur="1" fill="hold">
                                          <p:stCondLst>
                                            <p:cond delay="9"/>
                                          </p:stCondLst>
                                        </p:cTn>
                                        <p:tgtEl>
                                          <p:spTgt spid="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500"/>
                                  </p:iterate>
                                  <p:childTnLst>
                                    <p:set>
                                      <p:cBhvr>
                                        <p:cTn id="8" dur="1" fill="hold">
                                          <p:stCondLst>
                                            <p:cond delay="9"/>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500"/>
                                  </p:iterate>
                                  <p:childTnLst>
                                    <p:set>
                                      <p:cBhvr>
                                        <p:cTn id="10" dur="1" fill="hold">
                                          <p:stCondLst>
                                            <p:cond delay="9"/>
                                          </p:stCondLst>
                                        </p:cTn>
                                        <p:tgtEl>
                                          <p:spTgt spid="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500"/>
                                  </p:iterate>
                                  <p:childTnLst>
                                    <p:set>
                                      <p:cBhvr>
                                        <p:cTn id="12" dur="1" fill="hold">
                                          <p:stCondLst>
                                            <p:cond delay="9"/>
                                          </p:stCondLst>
                                        </p:cTn>
                                        <p:tgtEl>
                                          <p:spTgt spid="32">
                                            <p:txEl>
                                              <p:pRg st="3" end="3"/>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250"/>
                                        <p:tgtEl>
                                          <p:spTgt spid="59"/>
                                        </p:tgtEl>
                                      </p:cBhvr>
                                    </p:animEffect>
                                  </p:childTnLst>
                                </p:cTn>
                              </p:par>
                              <p:par>
                                <p:cTn id="16" presetID="10" presetClass="exit" presetSubtype="0" fill="hold" grpId="1" nodeType="withEffect">
                                  <p:stCondLst>
                                    <p:cond delay="500"/>
                                  </p:stCondLst>
                                  <p:childTnLst>
                                    <p:animEffect transition="out" filter="fade">
                                      <p:cBhvr>
                                        <p:cTn id="17" dur="250"/>
                                        <p:tgtEl>
                                          <p:spTgt spid="59"/>
                                        </p:tgtEl>
                                      </p:cBhvr>
                                    </p:animEffect>
                                    <p:set>
                                      <p:cBhvr>
                                        <p:cTn id="18" dur="1" fill="hold">
                                          <p:stCondLst>
                                            <p:cond delay="249"/>
                                          </p:stCondLst>
                                        </p:cTn>
                                        <p:tgtEl>
                                          <p:spTgt spid="59"/>
                                        </p:tgtEl>
                                        <p:attrNameLst>
                                          <p:attrName>style.visibility</p:attrName>
                                        </p:attrNameLst>
                                      </p:cBhvr>
                                      <p:to>
                                        <p:strVal val="hidden"/>
                                      </p:to>
                                    </p:set>
                                  </p:childTnLst>
                                </p:cTn>
                              </p:par>
                              <p:par>
                                <p:cTn id="19" presetID="10" presetClass="entr" presetSubtype="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250"/>
                                        <p:tgtEl>
                                          <p:spTgt spid="56"/>
                                        </p:tgtEl>
                                      </p:cBhvr>
                                    </p:animEffect>
                                  </p:childTnLst>
                                </p:cTn>
                              </p:par>
                              <p:par>
                                <p:cTn id="22" presetID="10" presetClass="exit" presetSubtype="0" fill="hold" nodeType="withEffect">
                                  <p:stCondLst>
                                    <p:cond delay="1000"/>
                                  </p:stCondLst>
                                  <p:childTnLst>
                                    <p:animEffect transition="out" filter="fade">
                                      <p:cBhvr>
                                        <p:cTn id="23" dur="250"/>
                                        <p:tgtEl>
                                          <p:spTgt spid="56"/>
                                        </p:tgtEl>
                                      </p:cBhvr>
                                    </p:animEffect>
                                    <p:set>
                                      <p:cBhvr>
                                        <p:cTn id="24" dur="1" fill="hold">
                                          <p:stCondLst>
                                            <p:cond delay="249"/>
                                          </p:stCondLst>
                                        </p:cTn>
                                        <p:tgtEl>
                                          <p:spTgt spid="56"/>
                                        </p:tgtEl>
                                        <p:attrNameLst>
                                          <p:attrName>style.visibility</p:attrName>
                                        </p:attrNameLst>
                                      </p:cBhvr>
                                      <p:to>
                                        <p:strVal val="hidden"/>
                                      </p:to>
                                    </p:set>
                                  </p:childTnLst>
                                </p:cTn>
                              </p:par>
                              <p:par>
                                <p:cTn id="25" presetID="10" presetClass="entr" presetSubtype="0" fill="hold" nodeType="withEffect">
                                  <p:stCondLst>
                                    <p:cond delay="10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250"/>
                                        <p:tgtEl>
                                          <p:spTgt spid="52"/>
                                        </p:tgtEl>
                                      </p:cBhvr>
                                    </p:animEffect>
                                  </p:childTnLst>
                                </p:cTn>
                              </p:par>
                              <p:par>
                                <p:cTn id="28" presetID="10" presetClass="exit" presetSubtype="0" fill="hold" nodeType="withEffect">
                                  <p:stCondLst>
                                    <p:cond delay="1500"/>
                                  </p:stCondLst>
                                  <p:childTnLst>
                                    <p:animEffect transition="out" filter="fade">
                                      <p:cBhvr>
                                        <p:cTn id="29" dur="250"/>
                                        <p:tgtEl>
                                          <p:spTgt spid="52"/>
                                        </p:tgtEl>
                                      </p:cBhvr>
                                    </p:animEffect>
                                    <p:set>
                                      <p:cBhvr>
                                        <p:cTn id="30" dur="1" fill="hold">
                                          <p:stCondLst>
                                            <p:cond delay="249"/>
                                          </p:stCondLst>
                                        </p:cTn>
                                        <p:tgtEl>
                                          <p:spTgt spid="52"/>
                                        </p:tgtEl>
                                        <p:attrNameLst>
                                          <p:attrName>style.visibility</p:attrName>
                                        </p:attrNameLst>
                                      </p:cBhvr>
                                      <p:to>
                                        <p:strVal val="hidden"/>
                                      </p:to>
                                    </p:set>
                                  </p:childTnLst>
                                </p:cTn>
                              </p:par>
                              <p:par>
                                <p:cTn id="31" presetID="10" presetClass="entr" presetSubtype="0" fill="hold" nodeType="withEffect">
                                  <p:stCondLst>
                                    <p:cond delay="150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250"/>
                                        <p:tgtEl>
                                          <p:spTgt spid="46"/>
                                        </p:tgtEl>
                                      </p:cBhvr>
                                    </p:animEffect>
                                  </p:childTnLst>
                                </p:cTn>
                              </p:par>
                              <p:par>
                                <p:cTn id="34" presetID="10" presetClass="exit" presetSubtype="0" fill="hold" nodeType="withEffect">
                                  <p:stCondLst>
                                    <p:cond delay="2000"/>
                                  </p:stCondLst>
                                  <p:childTnLst>
                                    <p:animEffect transition="out" filter="fade">
                                      <p:cBhvr>
                                        <p:cTn id="35" dur="250"/>
                                        <p:tgtEl>
                                          <p:spTgt spid="46"/>
                                        </p:tgtEl>
                                      </p:cBhvr>
                                    </p:animEffect>
                                    <p:set>
                                      <p:cBhvr>
                                        <p:cTn id="36" dur="1" fill="hold">
                                          <p:stCondLst>
                                            <p:cond delay="249"/>
                                          </p:stCondLst>
                                        </p:cTn>
                                        <p:tgtEl>
                                          <p:spTgt spid="46"/>
                                        </p:tgtEl>
                                        <p:attrNameLst>
                                          <p:attrName>style.visibility</p:attrName>
                                        </p:attrNameLst>
                                      </p:cBhvr>
                                      <p:to>
                                        <p:strVal val="hidden"/>
                                      </p:to>
                                    </p:set>
                                  </p:childTnLst>
                                </p:cTn>
                              </p:par>
                              <p:par>
                                <p:cTn id="37" presetID="10" presetClass="entr" presetSubtype="0" fill="hold" nodeType="withEffect">
                                  <p:stCondLst>
                                    <p:cond delay="200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50"/>
                                        <p:tgtEl>
                                          <p:spTgt spid="35"/>
                                        </p:tgtEl>
                                      </p:cBhvr>
                                    </p:animEffect>
                                  </p:childTnLst>
                                </p:cTn>
                              </p:par>
                              <p:par>
                                <p:cTn id="40" presetID="10" presetClass="exit" presetSubtype="0" fill="hold" nodeType="withEffect">
                                  <p:stCondLst>
                                    <p:cond delay="2500"/>
                                  </p:stCondLst>
                                  <p:childTnLst>
                                    <p:animEffect transition="out" filter="fade">
                                      <p:cBhvr>
                                        <p:cTn id="41" dur="250"/>
                                        <p:tgtEl>
                                          <p:spTgt spid="35"/>
                                        </p:tgtEl>
                                      </p:cBhvr>
                                    </p:animEffect>
                                    <p:set>
                                      <p:cBhvr>
                                        <p:cTn id="42" dur="1" fill="hold">
                                          <p:stCondLst>
                                            <p:cond delay="249"/>
                                          </p:stCondLst>
                                        </p:cTn>
                                        <p:tgtEl>
                                          <p:spTgt spid="35"/>
                                        </p:tgtEl>
                                        <p:attrNameLst>
                                          <p:attrName>style.visibility</p:attrName>
                                        </p:attrNameLst>
                                      </p:cBhvr>
                                      <p:to>
                                        <p:strVal val="hidden"/>
                                      </p:to>
                                    </p:set>
                                  </p:childTnLst>
                                </p:cTn>
                              </p:par>
                              <p:par>
                                <p:cTn id="43" presetID="10" presetClass="entr" presetSubtype="0" fill="hold" grpId="0" nodeType="withEffect">
                                  <p:stCondLst>
                                    <p:cond delay="250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250"/>
                                        <p:tgtEl>
                                          <p:spTgt spid="85"/>
                                        </p:tgtEl>
                                      </p:cBhvr>
                                    </p:animEffect>
                                  </p:childTnLst>
                                </p:cTn>
                              </p:par>
                              <p:par>
                                <p:cTn id="46" presetID="10" presetClass="exit" presetSubtype="0" fill="hold" grpId="1" nodeType="withEffect">
                                  <p:stCondLst>
                                    <p:cond delay="3000"/>
                                  </p:stCondLst>
                                  <p:childTnLst>
                                    <p:animEffect transition="out" filter="fade">
                                      <p:cBhvr>
                                        <p:cTn id="47" dur="250"/>
                                        <p:tgtEl>
                                          <p:spTgt spid="85"/>
                                        </p:tgtEl>
                                      </p:cBhvr>
                                    </p:animEffect>
                                    <p:set>
                                      <p:cBhvr>
                                        <p:cTn id="48" dur="1" fill="hold">
                                          <p:stCondLst>
                                            <p:cond delay="249"/>
                                          </p:stCondLst>
                                        </p:cTn>
                                        <p:tgtEl>
                                          <p:spTgt spid="85"/>
                                        </p:tgtEl>
                                        <p:attrNameLst>
                                          <p:attrName>style.visibility</p:attrName>
                                        </p:attrNameLst>
                                      </p:cBhvr>
                                      <p:to>
                                        <p:strVal val="hidden"/>
                                      </p:to>
                                    </p:set>
                                  </p:childTnLst>
                                </p:cTn>
                              </p:par>
                              <p:par>
                                <p:cTn id="49" presetID="10" presetClass="entr" presetSubtype="0" fill="hold" nodeType="withEffect">
                                  <p:stCondLst>
                                    <p:cond delay="300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250"/>
                                        <p:tgtEl>
                                          <p:spTgt spid="82"/>
                                        </p:tgtEl>
                                      </p:cBhvr>
                                    </p:animEffect>
                                  </p:childTnLst>
                                </p:cTn>
                              </p:par>
                              <p:par>
                                <p:cTn id="52" presetID="10" presetClass="exit" presetSubtype="0" fill="hold" nodeType="withEffect">
                                  <p:stCondLst>
                                    <p:cond delay="3500"/>
                                  </p:stCondLst>
                                  <p:childTnLst>
                                    <p:animEffect transition="out" filter="fade">
                                      <p:cBhvr>
                                        <p:cTn id="53" dur="250"/>
                                        <p:tgtEl>
                                          <p:spTgt spid="82"/>
                                        </p:tgtEl>
                                      </p:cBhvr>
                                    </p:animEffect>
                                    <p:set>
                                      <p:cBhvr>
                                        <p:cTn id="54" dur="1" fill="hold">
                                          <p:stCondLst>
                                            <p:cond delay="249"/>
                                          </p:stCondLst>
                                        </p:cTn>
                                        <p:tgtEl>
                                          <p:spTgt spid="82"/>
                                        </p:tgtEl>
                                        <p:attrNameLst>
                                          <p:attrName>style.visibility</p:attrName>
                                        </p:attrNameLst>
                                      </p:cBhvr>
                                      <p:to>
                                        <p:strVal val="hidden"/>
                                      </p:to>
                                    </p:set>
                                  </p:childTnLst>
                                </p:cTn>
                              </p:par>
                              <p:par>
                                <p:cTn id="55" presetID="10" presetClass="entr" presetSubtype="0" fill="hold" nodeType="withEffect">
                                  <p:stCondLst>
                                    <p:cond delay="350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250"/>
                                        <p:tgtEl>
                                          <p:spTgt spid="78"/>
                                        </p:tgtEl>
                                      </p:cBhvr>
                                    </p:animEffect>
                                  </p:childTnLst>
                                </p:cTn>
                              </p:par>
                              <p:par>
                                <p:cTn id="58" presetID="10" presetClass="exit" presetSubtype="0" fill="hold" nodeType="withEffect">
                                  <p:stCondLst>
                                    <p:cond delay="4000"/>
                                  </p:stCondLst>
                                  <p:childTnLst>
                                    <p:animEffect transition="out" filter="fade">
                                      <p:cBhvr>
                                        <p:cTn id="59" dur="250"/>
                                        <p:tgtEl>
                                          <p:spTgt spid="78"/>
                                        </p:tgtEl>
                                      </p:cBhvr>
                                    </p:animEffect>
                                    <p:set>
                                      <p:cBhvr>
                                        <p:cTn id="60" dur="1" fill="hold">
                                          <p:stCondLst>
                                            <p:cond delay="249"/>
                                          </p:stCondLst>
                                        </p:cTn>
                                        <p:tgtEl>
                                          <p:spTgt spid="78"/>
                                        </p:tgtEl>
                                        <p:attrNameLst>
                                          <p:attrName>style.visibility</p:attrName>
                                        </p:attrNameLst>
                                      </p:cBhvr>
                                      <p:to>
                                        <p:strVal val="hidden"/>
                                      </p:to>
                                    </p:set>
                                  </p:childTnLst>
                                </p:cTn>
                              </p:par>
                              <p:par>
                                <p:cTn id="61" presetID="10" presetClass="entr" presetSubtype="0" fill="hold" nodeType="withEffect">
                                  <p:stCondLst>
                                    <p:cond delay="400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250"/>
                                        <p:tgtEl>
                                          <p:spTgt spid="72"/>
                                        </p:tgtEl>
                                      </p:cBhvr>
                                    </p:animEffect>
                                  </p:childTnLst>
                                </p:cTn>
                              </p:par>
                              <p:par>
                                <p:cTn id="64" presetID="10" presetClass="exit" presetSubtype="0" fill="hold" nodeType="withEffect">
                                  <p:stCondLst>
                                    <p:cond delay="4500"/>
                                  </p:stCondLst>
                                  <p:childTnLst>
                                    <p:animEffect transition="out" filter="fade">
                                      <p:cBhvr>
                                        <p:cTn id="65" dur="250"/>
                                        <p:tgtEl>
                                          <p:spTgt spid="72"/>
                                        </p:tgtEl>
                                      </p:cBhvr>
                                    </p:animEffect>
                                    <p:set>
                                      <p:cBhvr>
                                        <p:cTn id="66" dur="1" fill="hold">
                                          <p:stCondLst>
                                            <p:cond delay="249"/>
                                          </p:stCondLst>
                                        </p:cTn>
                                        <p:tgtEl>
                                          <p:spTgt spid="72"/>
                                        </p:tgtEl>
                                        <p:attrNameLst>
                                          <p:attrName>style.visibility</p:attrName>
                                        </p:attrNameLst>
                                      </p:cBhvr>
                                      <p:to>
                                        <p:strVal val="hidden"/>
                                      </p:to>
                                    </p:set>
                                  </p:childTnLst>
                                </p:cTn>
                              </p:par>
                              <p:par>
                                <p:cTn id="67" presetID="10" presetClass="entr" presetSubtype="0" fill="hold" nodeType="withEffect">
                                  <p:stCondLst>
                                    <p:cond delay="450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250"/>
                                        <p:tgtEl>
                                          <p:spTgt spid="61"/>
                                        </p:tgtEl>
                                      </p:cBhvr>
                                    </p:animEffect>
                                  </p:childTnLst>
                                </p:cTn>
                              </p:par>
                              <p:par>
                                <p:cTn id="70" presetID="10" presetClass="exit" presetSubtype="0" fill="hold" nodeType="withEffect">
                                  <p:stCondLst>
                                    <p:cond delay="5000"/>
                                  </p:stCondLst>
                                  <p:childTnLst>
                                    <p:animEffect transition="out" filter="fade">
                                      <p:cBhvr>
                                        <p:cTn id="71" dur="250"/>
                                        <p:tgtEl>
                                          <p:spTgt spid="61"/>
                                        </p:tgtEl>
                                      </p:cBhvr>
                                    </p:animEffect>
                                    <p:set>
                                      <p:cBhvr>
                                        <p:cTn id="72" dur="1" fill="hold">
                                          <p:stCondLst>
                                            <p:cond delay="24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85" grpId="0" animBg="1"/>
      <p:bldP spid="8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Calibration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Patterns(3)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XGA (1024 x 768)</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14</a:t>
            </a:fld>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1087343" y="2332329"/>
            <a:ext cx="1066800" cy="461665"/>
          </a:xfrm>
          <a:prstGeom prst="rect">
            <a:avLst/>
          </a:prstGeom>
          <a:noFill/>
        </p:spPr>
        <p:txBody>
          <a:bodyPr wrap="square" rtlCol="0">
            <a:spAutoFit/>
          </a:bodyPr>
          <a:lstStyle/>
          <a:p>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(0, 0)</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688199" y="6054599"/>
            <a:ext cx="1799771" cy="461665"/>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0</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767</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6922700" y="2276625"/>
            <a:ext cx="1654631" cy="461665"/>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1023</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0)</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6276198" y="6215207"/>
            <a:ext cx="2097314" cy="461665"/>
          </a:xfrm>
          <a:prstGeom prst="rect">
            <a:avLst/>
          </a:prstGeom>
          <a:noFill/>
        </p:spPr>
        <p:txBody>
          <a:bodyPr wrap="square" rtlCol="0">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(1023</a:t>
            </a:r>
            <a:r>
              <a:rPr kumimoji="1"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768</a:t>
            </a:r>
            <a:r>
              <a:rPr kumimoji="1"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3" name="直線矢印コネクタ 12"/>
          <p:cNvCxnSpPr/>
          <p:nvPr/>
        </p:nvCxnSpPr>
        <p:spPr>
          <a:xfrm>
            <a:off x="11684000" y="248194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2139621" y="2670137"/>
            <a:ext cx="4630058" cy="344152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chemeClr val="bg2"/>
                </a:solidFill>
                <a:latin typeface="メイリオ" panose="020B0604030504040204" pitchFamily="50" charset="-128"/>
                <a:ea typeface="メイリオ" panose="020B0604030504040204" pitchFamily="50" charset="-128"/>
                <a:cs typeface="メイリオ" panose="020B0604030504040204" pitchFamily="50" charset="-128"/>
              </a:rPr>
              <a:t>Screen</a:t>
            </a:r>
            <a:endParaRPr kumimoji="1" lang="ja-JP" altLang="en-US" sz="4000" dirty="0">
              <a:solidFill>
                <a:schemeClr val="bg2"/>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625" y="2654625"/>
            <a:ext cx="4630061" cy="3472545"/>
          </a:xfrm>
          <a:prstGeom prst="rect">
            <a:avLst/>
          </a:prstGeom>
        </p:spPr>
      </p:pic>
      <p:sp>
        <p:nvSpPr>
          <p:cNvPr id="16" name="星 5 15"/>
          <p:cNvSpPr/>
          <p:nvPr/>
        </p:nvSpPr>
        <p:spPr>
          <a:xfrm>
            <a:off x="6604584" y="2499708"/>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6589465" y="5881565"/>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1959407" y="2507458"/>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1950940" y="5925107"/>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925508" y="2264524"/>
            <a:ext cx="1420566"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Length = ?</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530374" y="4249380"/>
            <a:ext cx="1420566"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Length = ?</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495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Calibration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Patterns(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p>
        </p:txBody>
      </p:sp>
      <p:sp>
        <p:nvSpPr>
          <p:cNvPr id="3" name="コンテンツ プレースホルダー 2"/>
          <p:cNvSpPr>
            <a:spLocks noGrp="1"/>
          </p:cNvSpPr>
          <p:nvPr>
            <p:ph idx="1"/>
          </p:nvPr>
        </p:nvSpPr>
        <p:spPr>
          <a:ln>
            <a:noFill/>
          </a:ln>
        </p:spPr>
        <p:txBody>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必要なバイナリパターンの数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O(log</a:t>
            </a: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n:</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ピクセル数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XGA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1024 x 768)</a:t>
            </a:r>
          </a:p>
          <a:p>
            <a:pPr lvl="1"/>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個のバイナリパターンを照射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アメリカ大陸の面積ほどのスクリーン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理論的には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個のバイナリパターンを照射することでミリメートル精度でキャリブレーションが可能</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15</a:t>
            </a:fld>
            <a:endParaRPr kumimoji="1" lang="ja-JP" altLang="en-US"/>
          </a:p>
        </p:txBody>
      </p:sp>
    </p:spTree>
    <p:extLst>
      <p:ext uri="{BB962C8B-B14F-4D97-AF65-F5344CB8AC3E}">
        <p14:creationId xmlns:p14="http://schemas.microsoft.com/office/powerpoint/2010/main" val="1537010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Abstract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投影（プロジェクション）技術</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元のイメージを崩すことなく投影</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投影面に適切なサイズでの投影</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投影面を把握し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適切に調節して投影</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自動キャリブレーション</a:t>
            </a:r>
            <a:endPar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センサ</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バイナリパターン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ChangeAspect="1" noChangeArrowheads="1"/>
          </p:cNvPicPr>
          <p:nvPr/>
        </p:nvPicPr>
        <p:blipFill rotWithShape="1">
          <a:blip r:embed="rId3" cstate="print"/>
          <a:srcRect l="39786" r="20427"/>
          <a:stretch/>
        </p:blipFill>
        <p:spPr bwMode="auto">
          <a:xfrm>
            <a:off x="5486399" y="4879989"/>
            <a:ext cx="1915887" cy="1428736"/>
          </a:xfrm>
          <a:prstGeom prst="rect">
            <a:avLst/>
          </a:prstGeom>
          <a:noFill/>
          <a:ln w="9525">
            <a:noFill/>
            <a:miter lim="800000"/>
            <a:headEnd/>
            <a:tailEnd/>
          </a:ln>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2</a:t>
            </a:fld>
            <a:endParaRPr kumimoji="1" lang="ja-JP" altLang="en-US" sz="2000" dirty="0"/>
          </a:p>
        </p:txBody>
      </p:sp>
    </p:spTree>
    <p:extLst>
      <p:ext uri="{BB962C8B-B14F-4D97-AF65-F5344CB8AC3E}">
        <p14:creationId xmlns:p14="http://schemas.microsoft.com/office/powerpoint/2010/main" val="13748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Introduction</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投影技術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没入型ディスプレイの登場</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品質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の向上</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正確さを求めるとかなり難しい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シンプルなキャリブレーション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より簡単に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より正確に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13" y="1776413"/>
            <a:ext cx="2431459" cy="1954893"/>
          </a:xfrm>
          <a:prstGeom prst="rect">
            <a:avLst/>
          </a:prstGeom>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3</a:t>
            </a:fld>
            <a:endParaRPr kumimoji="1" lang="ja-JP" altLang="en-US" sz="2000"/>
          </a:p>
        </p:txBody>
      </p:sp>
    </p:spTree>
    <p:extLst>
      <p:ext uri="{BB962C8B-B14F-4D97-AF65-F5344CB8AC3E}">
        <p14:creationId xmlns:p14="http://schemas.microsoft.com/office/powerpoint/2010/main" val="360386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Related Work</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 Self-Correcting Projector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Smarter presentations: Exploiting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homography</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in camera-projector systems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Sukthankar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カメラベース</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投射機が傾くと台形に写ってしまう現象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を自動補正</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投影面の物理的特徴</a:t>
            </a:r>
            <a:r>
              <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フレーム等</a:t>
            </a:r>
            <a:r>
              <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に対応していない</a:t>
            </a:r>
            <a:endPar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正確なキャリブレーションを行えない</a:t>
            </a:r>
            <a:endPar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4343" y="3896262"/>
            <a:ext cx="5588000" cy="3869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617154" y="3379475"/>
            <a:ext cx="3134961" cy="523220"/>
          </a:xfrm>
          <a:prstGeom prst="rect">
            <a:avLst/>
          </a:prstGeom>
          <a:noFill/>
        </p:spPr>
        <p:txBody>
          <a:bodyPr wrap="none" rtlCol="0">
            <a:spAutoFit/>
          </a:bodyPr>
          <a:lstStyle/>
          <a:p>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Keystone</a:t>
            </a:r>
            <a:r>
              <a:rPr kumimoji="1" lang="ja-JP" altLang="en-US"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Effect</a:t>
            </a:r>
            <a:endParaRPr kumimoji="1" lang="ja-JP" altLang="en-US" sz="2800" b="1"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4</a:t>
            </a:fld>
            <a:endParaRPr kumimoji="1" lang="ja-JP" altLang="en-US" sz="2000" dirty="0"/>
          </a:p>
        </p:txBody>
      </p:sp>
    </p:spTree>
    <p:extLst>
      <p:ext uri="{BB962C8B-B14F-4D97-AF65-F5344CB8AC3E}">
        <p14:creationId xmlns:p14="http://schemas.microsoft.com/office/powerpoint/2010/main" val="398440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Keystone Effect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補足</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stretch>
            <a:fillRect/>
          </a:stretch>
        </p:blipFill>
        <p:spPr>
          <a:xfrm>
            <a:off x="457200" y="1578302"/>
            <a:ext cx="8229600" cy="3989186"/>
          </a:xfrm>
          <a:prstGeom prst="rect">
            <a:avLst/>
          </a:prstGeom>
        </p:spPr>
      </p:pic>
      <p:sp>
        <p:nvSpPr>
          <p:cNvPr id="6" name="正方形/長方形 5"/>
          <p:cNvSpPr/>
          <p:nvPr/>
        </p:nvSpPr>
        <p:spPr>
          <a:xfrm>
            <a:off x="2188028" y="5902324"/>
            <a:ext cx="4767943" cy="369332"/>
          </a:xfrm>
          <a:prstGeom prst="rect">
            <a:avLst/>
          </a:prstGeom>
        </p:spPr>
        <p:txBody>
          <a:bodyPr wrap="square">
            <a:spAutoFit/>
          </a:bodyPr>
          <a:lstStyle/>
          <a:p>
            <a:r>
              <a:rPr lang="en-US" altLang="ja-JP" dirty="0" smtClean="0">
                <a:hlinkClick r:id="rId4"/>
              </a:rPr>
              <a:t>https://en.wikipedia.org/wiki/Keystone_effect</a:t>
            </a:r>
            <a:endParaRPr lang="ja-JP" altLang="en-US" dirty="0"/>
          </a:p>
        </p:txBody>
      </p:sp>
      <p:sp>
        <p:nvSpPr>
          <p:cNvPr id="3" name="スライド番号プレースホルダー 2"/>
          <p:cNvSpPr>
            <a:spLocks noGrp="1"/>
          </p:cNvSpPr>
          <p:nvPr>
            <p:ph type="sldNum" sz="quarter" idx="12"/>
          </p:nvPr>
        </p:nvSpPr>
        <p:spPr>
          <a:xfrm>
            <a:off x="6553200" y="6130242"/>
            <a:ext cx="2133600" cy="476250"/>
          </a:xfrm>
        </p:spPr>
        <p:txBody>
          <a:bodyPr/>
          <a:lstStyle/>
          <a:p>
            <a:fld id="{D64230CA-0B4E-4B5F-AAC4-223E39B2A9CE}" type="slidenum">
              <a:rPr kumimoji="1" lang="ja-JP" altLang="en-US" sz="2000" smtClean="0"/>
              <a:t>5</a:t>
            </a:fld>
            <a:endParaRPr kumimoji="1" lang="ja-JP" altLang="en-US" sz="2000" dirty="0"/>
          </a:p>
        </p:txBody>
      </p:sp>
    </p:spTree>
    <p:extLst>
      <p:ext uri="{BB962C8B-B14F-4D97-AF65-F5344CB8AC3E}">
        <p14:creationId xmlns:p14="http://schemas.microsoft.com/office/powerpoint/2010/main" val="166038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proposed system</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457200" y="1513684"/>
            <a:ext cx="8229600" cy="4525963"/>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自動キャリブレーションシステム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光センサとバイナリパターンの照射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Grp="1" noChangeAspect="1" noChangeArrowheads="1"/>
          </p:cNvPicPr>
          <p:nvPr/>
        </p:nvPicPr>
        <p:blipFill>
          <a:blip r:embed="rId3" cstate="print"/>
          <a:srcRect/>
          <a:stretch>
            <a:fillRect/>
          </a:stretch>
        </p:blipFill>
        <p:spPr bwMode="auto">
          <a:xfrm>
            <a:off x="866103" y="2677259"/>
            <a:ext cx="2953657" cy="2852683"/>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5274304" y="2677259"/>
            <a:ext cx="3118531" cy="2852683"/>
          </a:xfrm>
          <a:prstGeom prst="rect">
            <a:avLst/>
          </a:prstGeom>
          <a:noFill/>
          <a:ln w="9525">
            <a:noFill/>
            <a:miter lim="800000"/>
            <a:headEnd/>
            <a:tailEnd/>
          </a:ln>
        </p:spPr>
      </p:pic>
      <p:sp>
        <p:nvSpPr>
          <p:cNvPr id="6" name="右矢印 5"/>
          <p:cNvSpPr/>
          <p:nvPr/>
        </p:nvSpPr>
        <p:spPr>
          <a:xfrm>
            <a:off x="4267200" y="3970607"/>
            <a:ext cx="609600" cy="26598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3819759" y="5743745"/>
            <a:ext cx="4453383" cy="79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簡単にかつ、正確に</a:t>
            </a:r>
            <a:endParaRPr kumimoji="1"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キャリブレーションする！</a:t>
            </a:r>
            <a:endParaRPr kumimoji="1"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スライド番号プレースホルダー 7"/>
          <p:cNvSpPr>
            <a:spLocks noGrp="1"/>
          </p:cNvSpPr>
          <p:nvPr>
            <p:ph type="sldNum" sz="quarter" idx="12"/>
          </p:nvPr>
        </p:nvSpPr>
        <p:spPr>
          <a:xfrm>
            <a:off x="6553200" y="6135693"/>
            <a:ext cx="2133600" cy="476250"/>
          </a:xfrm>
        </p:spPr>
        <p:txBody>
          <a:bodyPr/>
          <a:lstStyle/>
          <a:p>
            <a:fld id="{D64230CA-0B4E-4B5F-AAC4-223E39B2A9CE}" type="slidenum">
              <a:rPr kumimoji="1" lang="ja-JP" altLang="en-US" sz="2000" smtClean="0"/>
              <a:t>6</a:t>
            </a:fld>
            <a:endParaRPr kumimoji="1" lang="ja-JP" altLang="en-US" sz="2000" dirty="0"/>
          </a:p>
        </p:txBody>
      </p:sp>
    </p:spTree>
    <p:extLst>
      <p:ext uri="{BB962C8B-B14F-4D97-AF65-F5344CB8AC3E}">
        <p14:creationId xmlns:p14="http://schemas.microsoft.com/office/powerpoint/2010/main" val="329949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7</a:t>
            </a:fld>
            <a:endParaRPr kumimoji="1" lang="ja-JP" altLang="en-US"/>
          </a:p>
        </p:txBody>
      </p:sp>
    </p:spTree>
    <p:extLst>
      <p:ext uri="{BB962C8B-B14F-4D97-AF65-F5344CB8AC3E}">
        <p14:creationId xmlns:p14="http://schemas.microsoft.com/office/powerpoint/2010/main" val="3694084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128103" y="2301220"/>
            <a:ext cx="2428875" cy="1885950"/>
          </a:xfrm>
          <a:prstGeom prst="rect">
            <a:avLst/>
          </a:prstGeom>
        </p:spPr>
      </p:pic>
      <p:sp>
        <p:nvSpPr>
          <p:cNvPr id="24" name="フリーフォーム 23"/>
          <p:cNvSpPr/>
          <p:nvPr/>
        </p:nvSpPr>
        <p:spPr>
          <a:xfrm>
            <a:off x="3108098" y="3560548"/>
            <a:ext cx="617235" cy="2874119"/>
          </a:xfrm>
          <a:custGeom>
            <a:avLst/>
            <a:gdLst>
              <a:gd name="connsiteX0" fmla="*/ 558800 w 558800"/>
              <a:gd name="connsiteY0" fmla="*/ 2658534 h 2658534"/>
              <a:gd name="connsiteX1" fmla="*/ 0 w 558800"/>
              <a:gd name="connsiteY1" fmla="*/ 0 h 2658534"/>
            </a:gdLst>
            <a:ahLst/>
            <a:cxnLst>
              <a:cxn ang="0">
                <a:pos x="connsiteX0" y="connsiteY0"/>
              </a:cxn>
              <a:cxn ang="0">
                <a:pos x="connsiteX1" y="connsiteY1"/>
              </a:cxn>
            </a:cxnLst>
            <a:rect l="l" t="t" r="r" b="b"/>
            <a:pathLst>
              <a:path w="558800" h="2658534">
                <a:moveTo>
                  <a:pt x="558800" y="2658534"/>
                </a:moveTo>
                <a:lnTo>
                  <a:pt x="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961792">
            <a:off x="5691041" y="2006355"/>
            <a:ext cx="2418585" cy="1894586"/>
          </a:xfrm>
          <a:prstGeom prst="rect">
            <a:avLst/>
          </a:prstGeom>
        </p:spPr>
      </p:pic>
      <p:sp>
        <p:nvSpPr>
          <p:cNvPr id="8" name="正方形/長方形 7"/>
          <p:cNvSpPr/>
          <p:nvPr/>
        </p:nvSpPr>
        <p:spPr>
          <a:xfrm>
            <a:off x="2774216" y="5444067"/>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15232" y="5419196"/>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774216" y="3885357"/>
            <a:ext cx="4656667" cy="282786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System Overview</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ln>
            <a:noFill/>
          </a:ln>
        </p:spPr>
        <p:txBody>
          <a:bodyPr/>
          <a:lstStyle/>
          <a:p>
            <a:r>
              <a:rPr lang="ja-JP" altLang="en-US" dirty="0" smtClean="0"/>
              <a:t>登場</a:t>
            </a:r>
            <a:r>
              <a:rPr lang="ja-JP" altLang="en-US" dirty="0"/>
              <a:t>人物</a:t>
            </a:r>
            <a:endParaRPr kumimoji="1" lang="ja-JP" altLang="en-US" dirty="0"/>
          </a:p>
        </p:txBody>
      </p:sp>
      <p:sp>
        <p:nvSpPr>
          <p:cNvPr id="6" name="角丸四角形 5"/>
          <p:cNvSpPr/>
          <p:nvPr/>
        </p:nvSpPr>
        <p:spPr>
          <a:xfrm rot="1371440">
            <a:off x="4107142" y="4461342"/>
            <a:ext cx="1486041" cy="1414499"/>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4" idx="3"/>
          </p:cNvCxnSpPr>
          <p:nvPr/>
        </p:nvCxnSpPr>
        <p:spPr>
          <a:xfrm flipV="1">
            <a:off x="3556978" y="2911718"/>
            <a:ext cx="2304428" cy="332477"/>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星 5 14"/>
          <p:cNvSpPr/>
          <p:nvPr/>
        </p:nvSpPr>
        <p:spPr>
          <a:xfrm>
            <a:off x="4364015" y="431662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4019752" y="516859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4907816" y="5598442"/>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5297283" y="471807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3725333" y="6028267"/>
            <a:ext cx="1456267" cy="734326"/>
          </a:xfrm>
          <a:custGeom>
            <a:avLst/>
            <a:gdLst>
              <a:gd name="connsiteX0" fmla="*/ 1456267 w 1456267"/>
              <a:gd name="connsiteY0" fmla="*/ 0 h 734326"/>
              <a:gd name="connsiteX1" fmla="*/ 694267 w 1456267"/>
              <a:gd name="connsiteY1" fmla="*/ 152400 h 734326"/>
              <a:gd name="connsiteX2" fmla="*/ 270934 w 1456267"/>
              <a:gd name="connsiteY2" fmla="*/ 728133 h 734326"/>
              <a:gd name="connsiteX3" fmla="*/ 0 w 1456267"/>
              <a:gd name="connsiteY3" fmla="*/ 406400 h 734326"/>
            </a:gdLst>
            <a:ahLst/>
            <a:cxnLst>
              <a:cxn ang="0">
                <a:pos x="connsiteX0" y="connsiteY0"/>
              </a:cxn>
              <a:cxn ang="0">
                <a:pos x="connsiteX1" y="connsiteY1"/>
              </a:cxn>
              <a:cxn ang="0">
                <a:pos x="connsiteX2" y="connsiteY2"/>
              </a:cxn>
              <a:cxn ang="0">
                <a:pos x="connsiteX3" y="connsiteY3"/>
              </a:cxn>
            </a:cxnLst>
            <a:rect l="l" t="t" r="r" b="b"/>
            <a:pathLst>
              <a:path w="1456267" h="734326">
                <a:moveTo>
                  <a:pt x="1456267" y="0"/>
                </a:moveTo>
                <a:cubicBezTo>
                  <a:pt x="1174044" y="15522"/>
                  <a:pt x="891822" y="31045"/>
                  <a:pt x="694267" y="152400"/>
                </a:cubicBezTo>
                <a:cubicBezTo>
                  <a:pt x="496712" y="273755"/>
                  <a:pt x="386645" y="685800"/>
                  <a:pt x="270934" y="728133"/>
                </a:cubicBezTo>
                <a:cubicBezTo>
                  <a:pt x="155223" y="770466"/>
                  <a:pt x="77611" y="588433"/>
                  <a:pt x="0" y="4064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スライド番号プレースホルダー 24"/>
          <p:cNvSpPr>
            <a:spLocks noGrp="1"/>
          </p:cNvSpPr>
          <p:nvPr>
            <p:ph type="sldNum" sz="quarter" idx="12"/>
          </p:nvPr>
        </p:nvSpPr>
        <p:spPr/>
        <p:txBody>
          <a:bodyPr/>
          <a:lstStyle/>
          <a:p>
            <a:fld id="{D64230CA-0B4E-4B5F-AAC4-223E39B2A9CE}" type="slidenum">
              <a:rPr kumimoji="1" lang="ja-JP" altLang="en-US" smtClean="0"/>
              <a:t>8</a:t>
            </a:fld>
            <a:endParaRPr kumimoji="1" lang="ja-JP" altLang="en-US"/>
          </a:p>
        </p:txBody>
      </p:sp>
    </p:spTree>
    <p:extLst>
      <p:ext uri="{BB962C8B-B14F-4D97-AF65-F5344CB8AC3E}">
        <p14:creationId xmlns:p14="http://schemas.microsoft.com/office/powerpoint/2010/main" val="189130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System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Overview(2)</a:t>
            </a:r>
            <a:endParaRPr kumimoji="1" lang="ja-JP" altLang="en-US" dirty="0"/>
          </a:p>
        </p:txBody>
      </p:sp>
      <p:sp>
        <p:nvSpPr>
          <p:cNvPr id="3" name="コンテンツ プレースホルダー 2"/>
          <p:cNvSpPr>
            <a:spLocks noGrp="1"/>
          </p:cNvSpPr>
          <p:nvPr>
            <p:ph idx="1"/>
          </p:nvPr>
        </p:nvSpPr>
        <p:spPr>
          <a:xfrm>
            <a:off x="457200" y="1600200"/>
            <a:ext cx="8396514" cy="4525963"/>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光学センサ</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をターゲットスクリーンに埋める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光学センサ</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の位置情報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推定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ためバイナリパターンを照射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光学センサ</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の位置からスクリーンの大きさ</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位置を推定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イメージをスクリーンに合わせて映写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noChangeArrowheads="1"/>
          </p:cNvPicPr>
          <p:nvPr/>
        </p:nvPicPr>
        <p:blipFill>
          <a:blip r:embed="rId3" cstate="print"/>
          <a:srcRect/>
          <a:stretch>
            <a:fillRect/>
          </a:stretch>
        </p:blipFill>
        <p:spPr bwMode="auto">
          <a:xfrm>
            <a:off x="2178827" y="3647560"/>
            <a:ext cx="4786346" cy="1428736"/>
          </a:xfrm>
          <a:prstGeom prst="rect">
            <a:avLst/>
          </a:prstGeom>
          <a:noFill/>
          <a:ln w="9525">
            <a:noFill/>
            <a:miter lim="800000"/>
            <a:headEnd/>
            <a:tailEnd/>
          </a:ln>
        </p:spPr>
      </p:pic>
      <p:sp>
        <p:nvSpPr>
          <p:cNvPr id="6" name="スライド番号プレースホルダー 5"/>
          <p:cNvSpPr>
            <a:spLocks noGrp="1"/>
          </p:cNvSpPr>
          <p:nvPr>
            <p:ph type="sldNum" sz="quarter" idx="12"/>
          </p:nvPr>
        </p:nvSpPr>
        <p:spPr/>
        <p:txBody>
          <a:bodyPr/>
          <a:lstStyle/>
          <a:p>
            <a:fld id="{D64230CA-0B4E-4B5F-AAC4-223E39B2A9CE}" type="slidenum">
              <a:rPr kumimoji="1" lang="ja-JP" altLang="en-US" smtClean="0"/>
              <a:t>9</a:t>
            </a:fld>
            <a:endParaRPr kumimoji="1" lang="ja-JP" altLang="en-US"/>
          </a:p>
        </p:txBody>
      </p:sp>
    </p:spTree>
    <p:extLst>
      <p:ext uri="{BB962C8B-B14F-4D97-AF65-F5344CB8AC3E}">
        <p14:creationId xmlns:p14="http://schemas.microsoft.com/office/powerpoint/2010/main" val="41667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violet-">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design006-simple violet-</Template>
  <TotalTime>9811</TotalTime>
  <Words>978</Words>
  <Application>Microsoft Office PowerPoint</Application>
  <PresentationFormat>画面に合わせる (4:3)</PresentationFormat>
  <Paragraphs>220</Paragraphs>
  <Slides>15</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Ｐゴシック</vt:lpstr>
      <vt:lpstr>メイリオ</vt:lpstr>
      <vt:lpstr>游ゴシック</vt:lpstr>
      <vt:lpstr>Arial</vt:lpstr>
      <vt:lpstr>design006-simple violet-</vt:lpstr>
      <vt:lpstr>Automated Projector Calibration with Embeded Light Sensors</vt:lpstr>
      <vt:lpstr>Abstract</vt:lpstr>
      <vt:lpstr>Introduction</vt:lpstr>
      <vt:lpstr>Related Work</vt:lpstr>
      <vt:lpstr>Keystone Effect (補足)</vt:lpstr>
      <vt:lpstr>The proposed system</vt:lpstr>
      <vt:lpstr>動画</vt:lpstr>
      <vt:lpstr>System Overview(1)</vt:lpstr>
      <vt:lpstr>System Overview(2)</vt:lpstr>
      <vt:lpstr>Embedding the Sensors(1)</vt:lpstr>
      <vt:lpstr>Embedding the Sensors(2)</vt:lpstr>
      <vt:lpstr>Calibration Patterns(1)</vt:lpstr>
      <vt:lpstr>Calibration Patterns(2)</vt:lpstr>
      <vt:lpstr>Calibration Patterns(3)</vt:lpstr>
      <vt:lpstr>Calibration Patterns(４)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浜名　将輝</dc:creator>
  <cp:lastModifiedBy>浜名　将輝</cp:lastModifiedBy>
  <cp:revision>78</cp:revision>
  <dcterms:created xsi:type="dcterms:W3CDTF">2018-05-05T04:36:26Z</dcterms:created>
  <dcterms:modified xsi:type="dcterms:W3CDTF">2018-05-12T07:47:54Z</dcterms:modified>
</cp:coreProperties>
</file>