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6686" autoAdjust="0"/>
  </p:normalViewPr>
  <p:slideViewPr>
    <p:cSldViewPr snapToGrid="0">
      <p:cViewPr varScale="1">
        <p:scale>
          <a:sx n="57" d="100"/>
          <a:sy n="57" d="100"/>
        </p:scale>
        <p:origin x="4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DF0A9-CFE2-41FB-808F-FBBECAA7E74C}" type="datetimeFigureOut">
              <a:rPr kumimoji="1" lang="ja-JP" altLang="en-US" smtClean="0"/>
              <a:t>2018/5/7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D965A-9A59-42B6-ADA1-B01B27F6A563}" type="slidenum">
              <a:rPr kumimoji="1" lang="ja-JP" altLang="en-US" smtClean="0"/>
              <a:t>‹#›</a:t>
            </a:fld>
            <a:endParaRPr kumimoji="1" lang="ja-JP" altLang="en-US"/>
          </a:p>
        </p:txBody>
      </p:sp>
    </p:spTree>
    <p:extLst>
      <p:ext uri="{BB962C8B-B14F-4D97-AF65-F5344CB8AC3E}">
        <p14:creationId xmlns:p14="http://schemas.microsoft.com/office/powerpoint/2010/main" val="24614085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言いたいことノート</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a:t>
            </a:fld>
            <a:endParaRPr kumimoji="1" lang="ja-JP" altLang="en-US"/>
          </a:p>
        </p:txBody>
      </p:sp>
    </p:spTree>
    <p:extLst>
      <p:ext uri="{BB962C8B-B14F-4D97-AF65-F5344CB8AC3E}">
        <p14:creationId xmlns:p14="http://schemas.microsoft.com/office/powerpoint/2010/main" val="1971679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先に断っておくと、この論文は</a:t>
            </a:r>
            <a:r>
              <a:rPr kumimoji="1" lang="en-US" altLang="ja-JP" dirty="0" smtClean="0"/>
              <a:t>2004</a:t>
            </a:r>
            <a:r>
              <a:rPr kumimoji="1" lang="ja-JP" altLang="en-US" dirty="0" smtClean="0"/>
              <a:t>年に発表されたものなので少々古い。</a:t>
            </a:r>
            <a:endParaRPr kumimoji="1" lang="en-US" altLang="ja-JP" dirty="0" smtClean="0"/>
          </a:p>
          <a:p>
            <a:endParaRPr kumimoji="1" lang="en-US" altLang="ja-JP" dirty="0" smtClean="0"/>
          </a:p>
          <a:p>
            <a:r>
              <a:rPr kumimoji="1" lang="ja-JP" altLang="en-US" dirty="0" smtClean="0"/>
              <a:t>投影技術で最低限満たすべきこと</a:t>
            </a:r>
            <a:endParaRPr kumimoji="1" lang="en-US" altLang="ja-JP" dirty="0" smtClean="0"/>
          </a:p>
          <a:p>
            <a:r>
              <a:rPr kumimoji="1" lang="ja-JP" altLang="en-US" dirty="0" smtClean="0"/>
              <a:t>・元のイメージを崩すことなく投影させること。　</a:t>
            </a:r>
            <a:endParaRPr kumimoji="1" lang="en-US" altLang="ja-JP" dirty="0" smtClean="0"/>
          </a:p>
          <a:p>
            <a:r>
              <a:rPr kumimoji="1" lang="ja-JP" altLang="en-US" dirty="0" smtClean="0"/>
              <a:t>・投影面に対してイメージを適切なサイズで投影させること。　</a:t>
            </a:r>
            <a:endParaRPr kumimoji="1" lang="en-US" altLang="ja-JP" dirty="0" smtClean="0"/>
          </a:p>
          <a:p>
            <a:endParaRPr kumimoji="1" lang="en-US" altLang="ja-JP" dirty="0" smtClean="0"/>
          </a:p>
          <a:p>
            <a:r>
              <a:rPr kumimoji="1" lang="ja-JP" altLang="en-US" dirty="0" smtClean="0"/>
              <a:t>キャリブレーションという技術は投影面を把握して、適切に調節して投影することを言う</a:t>
            </a:r>
            <a:endParaRPr kumimoji="1" lang="en-US" altLang="ja-JP" dirty="0" smtClean="0"/>
          </a:p>
          <a:p>
            <a:r>
              <a:rPr kumimoji="1" lang="ja-JP" altLang="en-US" dirty="0" smtClean="0"/>
              <a:t>上の二つを満たすためにはいかにうまくキャリブレーションするかが肝となる</a:t>
            </a:r>
            <a:endParaRPr kumimoji="1" lang="en-US" altLang="ja-JP" dirty="0" smtClean="0"/>
          </a:p>
          <a:p>
            <a:endParaRPr kumimoji="1" lang="en-US" altLang="ja-JP" dirty="0" smtClean="0"/>
          </a:p>
          <a:p>
            <a:r>
              <a:rPr kumimoji="1" lang="ja-JP" altLang="en-US" dirty="0" smtClean="0"/>
              <a:t>そこで本論文では、光センサとバイナリパターンの照射を用いて自動的にキャリブレーションを行うシステムを提案している。</a:t>
            </a:r>
            <a:endParaRPr kumimoji="1" lang="en-US" altLang="ja-JP" dirty="0" smtClean="0"/>
          </a:p>
          <a:p>
            <a:r>
              <a:rPr kumimoji="1" lang="ja-JP" altLang="en-US" dirty="0" smtClean="0"/>
              <a:t>バイナリパターンとはどんなものかというと、　右図の白黒の縞模様のこと。</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2</a:t>
            </a:fld>
            <a:endParaRPr kumimoji="1" lang="ja-JP" altLang="en-US"/>
          </a:p>
        </p:txBody>
      </p:sp>
    </p:spTree>
    <p:extLst>
      <p:ext uri="{BB962C8B-B14F-4D97-AF65-F5344CB8AC3E}">
        <p14:creationId xmlns:p14="http://schemas.microsoft.com/office/powerpoint/2010/main" val="8067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投影技術により没入型ディスプレイが登場した</a:t>
            </a:r>
            <a:endParaRPr kumimoji="1" lang="en-US" altLang="ja-JP" dirty="0" smtClean="0"/>
          </a:p>
          <a:p>
            <a:r>
              <a:rPr kumimoji="1" lang="ja-JP" altLang="en-US" dirty="0" smtClean="0"/>
              <a:t>エンターテイメントや仕事、プレゼン、公共ディスプレイ等に使われ始め</a:t>
            </a:r>
            <a:endParaRPr kumimoji="1" lang="en-US" altLang="ja-JP" dirty="0" smtClean="0"/>
          </a:p>
          <a:p>
            <a:r>
              <a:rPr kumimoji="1" lang="ja-JP" altLang="en-US" dirty="0" smtClean="0"/>
              <a:t>いまや我々の生活に無くてはならない存在。（とは行かないまでも無かったらかなり不便）</a:t>
            </a:r>
            <a:endParaRPr kumimoji="1" lang="en-US" altLang="ja-JP" dirty="0" smtClean="0"/>
          </a:p>
          <a:p>
            <a:endParaRPr kumimoji="1" lang="en-US" altLang="ja-JP" dirty="0" smtClean="0"/>
          </a:p>
          <a:p>
            <a:r>
              <a:rPr kumimoji="1" lang="ja-JP" altLang="en-US" dirty="0" smtClean="0"/>
              <a:t>その中で当然のことながら、この界隈の技術者たちはプロジェクタの品質向上に向けて</a:t>
            </a:r>
            <a:endParaRPr kumimoji="1" lang="en-US" altLang="ja-JP" dirty="0" smtClean="0"/>
          </a:p>
          <a:p>
            <a:r>
              <a:rPr kumimoji="1" lang="ja-JP" altLang="en-US" dirty="0" smtClean="0"/>
              <a:t>キャリブレーション技術を改善していこうとしている。</a:t>
            </a:r>
            <a:endParaRPr kumimoji="1" lang="en-US" altLang="ja-JP" dirty="0" smtClean="0"/>
          </a:p>
          <a:p>
            <a:r>
              <a:rPr kumimoji="1" lang="ja-JP" altLang="en-US" dirty="0" smtClean="0"/>
              <a:t>しかし、この従来の方法では正確にキャリブレーションするには複雑で膨大な計算が必要。</a:t>
            </a:r>
            <a:endParaRPr kumimoji="1" lang="en-US" altLang="ja-JP" dirty="0" smtClean="0"/>
          </a:p>
          <a:p>
            <a:endParaRPr kumimoji="1" lang="en-US" altLang="ja-JP" dirty="0" smtClean="0"/>
          </a:p>
          <a:p>
            <a:r>
              <a:rPr kumimoji="1" lang="ja-JP" altLang="en-US" dirty="0" smtClean="0"/>
              <a:t>シンプルなキャリブレーション方法を考え、　より簡単に正確に高速にキャリブレーションを行いたい！</a:t>
            </a:r>
            <a:endParaRPr kumimoji="1" lang="en-US" altLang="ja-JP" dirty="0" smtClean="0"/>
          </a:p>
          <a:p>
            <a:r>
              <a:rPr kumimoji="1" lang="ja-JP" altLang="en-US" dirty="0" smtClean="0"/>
              <a:t>という欲求に対してアプローチしているのがこの論文。</a:t>
            </a:r>
            <a:endParaRPr kumimoji="1" lang="en-US" altLang="ja-JP" dirty="0" smtClean="0"/>
          </a:p>
          <a:p>
            <a:endParaRPr kumimoji="1" lang="en-US" altLang="ja-JP" dirty="0" smtClean="0"/>
          </a:p>
          <a:p>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3</a:t>
            </a:fld>
            <a:endParaRPr kumimoji="1" lang="ja-JP" altLang="en-US" dirty="0"/>
          </a:p>
        </p:txBody>
      </p:sp>
    </p:spTree>
    <p:extLst>
      <p:ext uri="{BB962C8B-B14F-4D97-AF65-F5344CB8AC3E}">
        <p14:creationId xmlns:p14="http://schemas.microsoft.com/office/powerpoint/2010/main" val="376975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上の二つの論文はカメラベースのキャリブレーションシステム。　</a:t>
            </a:r>
            <a:endParaRPr kumimoji="1" lang="en-US" altLang="ja-JP" dirty="0" smtClean="0"/>
          </a:p>
          <a:p>
            <a:r>
              <a:rPr kumimoji="1" lang="ja-JP" altLang="en-US" dirty="0" smtClean="0"/>
              <a:t>カメラを用いて投影面の特徴を検出し、　</a:t>
            </a:r>
            <a:r>
              <a:rPr kumimoji="1" lang="en-US" altLang="ja-JP" dirty="0" smtClean="0"/>
              <a:t>Keystone</a:t>
            </a:r>
            <a:r>
              <a:rPr kumimoji="1" lang="ja-JP" altLang="en-US" dirty="0" smtClean="0"/>
              <a:t> </a:t>
            </a:r>
            <a:r>
              <a:rPr kumimoji="1" lang="en-US" altLang="ja-JP" dirty="0" smtClean="0"/>
              <a:t>Effect</a:t>
            </a:r>
            <a:r>
              <a:rPr kumimoji="1" lang="ja-JP" altLang="en-US" dirty="0" smtClean="0"/>
              <a:t>などを補正している。</a:t>
            </a:r>
            <a:endParaRPr kumimoji="1" lang="en-US" altLang="ja-JP" dirty="0" smtClean="0"/>
          </a:p>
          <a:p>
            <a:endParaRPr kumimoji="1" lang="en-US" altLang="ja-JP" dirty="0" smtClean="0"/>
          </a:p>
          <a:p>
            <a:r>
              <a:rPr kumimoji="1" lang="ja-JP" altLang="en-US" dirty="0" smtClean="0"/>
              <a:t>上の論文では、　投影面のフレームを検出してぴったりにイメージをキャリブレーションしたりすることができない。</a:t>
            </a:r>
            <a:endParaRPr kumimoji="1" lang="en-US" altLang="ja-JP" dirty="0" smtClean="0"/>
          </a:p>
          <a:p>
            <a:r>
              <a:rPr kumimoji="1" lang="ja-JP" altLang="en-US" dirty="0" smtClean="0"/>
              <a:t>また、カメラを用いての投影面の正確な把握には、カメラ自体の解像度、投影面の反射特性、環境光の影響、</a:t>
            </a:r>
            <a:endParaRPr kumimoji="1" lang="en-US" altLang="ja-JP" dirty="0" smtClean="0"/>
          </a:p>
          <a:p>
            <a:r>
              <a:rPr kumimoji="1" lang="ja-JP" altLang="en-US" dirty="0" smtClean="0"/>
              <a:t>投影面以外の背景部分の考慮等さまざまな要因を考慮して厳密に計算する必要がある。</a:t>
            </a:r>
            <a:endParaRPr kumimoji="1" lang="en-US" altLang="ja-JP" dirty="0" smtClean="0"/>
          </a:p>
          <a:p>
            <a:r>
              <a:rPr kumimoji="1" lang="ja-JP" altLang="en-US" dirty="0" smtClean="0"/>
              <a:t>計算がかなり難しくそもそもとして正確なキャリブレーションを行えない（</a:t>
            </a:r>
            <a:r>
              <a:rPr kumimoji="1" lang="en-US" altLang="ja-JP" dirty="0" smtClean="0"/>
              <a:t>※2004</a:t>
            </a:r>
            <a:r>
              <a:rPr kumimoji="1" lang="ja-JP" altLang="en-US" dirty="0" smtClean="0"/>
              <a:t>年の段階では）</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4</a:t>
            </a:fld>
            <a:endParaRPr kumimoji="1" lang="ja-JP" altLang="en-US"/>
          </a:p>
        </p:txBody>
      </p:sp>
    </p:spTree>
    <p:extLst>
      <p:ext uri="{BB962C8B-B14F-4D97-AF65-F5344CB8AC3E}">
        <p14:creationId xmlns:p14="http://schemas.microsoft.com/office/powerpoint/2010/main" val="155003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Wiki</a:t>
            </a:r>
            <a:r>
              <a:rPr kumimoji="1" lang="ja-JP" altLang="en-US" dirty="0" smtClean="0"/>
              <a:t>より抜粋。</a:t>
            </a:r>
            <a:endParaRPr kumimoji="1" lang="en-US" altLang="ja-JP" dirty="0" smtClean="0"/>
          </a:p>
          <a:p>
            <a:r>
              <a:rPr kumimoji="1" lang="ja-JP" altLang="en-US" dirty="0" smtClean="0"/>
              <a:t>　</a:t>
            </a:r>
            <a:endParaRPr kumimoji="1" lang="en-US" altLang="ja-JP" dirty="0" smtClean="0"/>
          </a:p>
          <a:p>
            <a:r>
              <a:rPr kumimoji="1" lang="ja-JP" altLang="en-US" dirty="0" smtClean="0"/>
              <a:t>研究室でプロジェクタ使うことは多いと思うが、　</a:t>
            </a:r>
            <a:endParaRPr kumimoji="1" lang="en-US" altLang="ja-JP" dirty="0" smtClean="0"/>
          </a:p>
          <a:p>
            <a:r>
              <a:rPr kumimoji="1" lang="ja-JP" altLang="en-US" dirty="0" smtClean="0"/>
              <a:t>投影面に対して、プロジェクタが傾いていたりなどすると、右のように台形の形になって投影されてしまうこと</a:t>
            </a:r>
            <a:endParaRPr kumimoji="1" lang="en-US" altLang="ja-JP" dirty="0" smtClean="0"/>
          </a:p>
          <a:p>
            <a:r>
              <a:rPr kumimoji="1" lang="ja-JP" altLang="en-US" dirty="0" smtClean="0"/>
              <a:t>を</a:t>
            </a:r>
            <a:r>
              <a:rPr kumimoji="1" lang="en-US" altLang="ja-JP" dirty="0" smtClean="0"/>
              <a:t>Keystone Effect</a:t>
            </a:r>
            <a:r>
              <a:rPr kumimoji="1" lang="ja-JP" altLang="en-US" dirty="0" smtClean="0"/>
              <a:t>という。</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5</a:t>
            </a:fld>
            <a:endParaRPr kumimoji="1" lang="ja-JP" altLang="en-US"/>
          </a:p>
        </p:txBody>
      </p:sp>
    </p:spTree>
    <p:extLst>
      <p:ext uri="{BB962C8B-B14F-4D97-AF65-F5344CB8AC3E}">
        <p14:creationId xmlns:p14="http://schemas.microsoft.com/office/powerpoint/2010/main" val="65949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光センサとバイナリパターンの照射によって、カメラベースのキャリブレーションよりも簡単に、かつ正確にキャリブレーションすることができる。</a:t>
            </a:r>
            <a:endParaRPr kumimoji="1" lang="en-US" altLang="ja-JP" dirty="0" smtClean="0"/>
          </a:p>
          <a:p>
            <a:endParaRPr kumimoji="1" lang="en-US" altLang="ja-JP" dirty="0" smtClean="0"/>
          </a:p>
          <a:p>
            <a:r>
              <a:rPr kumimoji="1" lang="ja-JP" altLang="en-US" dirty="0" smtClean="0"/>
              <a:t>左図のように的外れな投影でも、　キャリブレーションによって右図のように枠にぴったり収まっている。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6</a:t>
            </a:fld>
            <a:endParaRPr kumimoji="1" lang="ja-JP" altLang="en-US"/>
          </a:p>
        </p:txBody>
      </p:sp>
    </p:spTree>
    <p:extLst>
      <p:ext uri="{BB962C8B-B14F-4D97-AF65-F5344CB8AC3E}">
        <p14:creationId xmlns:p14="http://schemas.microsoft.com/office/powerpoint/2010/main" val="183228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システムの概要を説明する前に実際にキャリブレーションを行っている動画を</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7</a:t>
            </a:fld>
            <a:endParaRPr kumimoji="1" lang="ja-JP" altLang="en-US"/>
          </a:p>
        </p:txBody>
      </p:sp>
    </p:spTree>
    <p:extLst>
      <p:ext uri="{BB962C8B-B14F-4D97-AF65-F5344CB8AC3E}">
        <p14:creationId xmlns:p14="http://schemas.microsoft.com/office/powerpoint/2010/main" val="354144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このシステムの登場人物の紹介</a:t>
            </a:r>
            <a:endParaRPr kumimoji="1" lang="en-US" altLang="ja-JP" dirty="0" smtClean="0"/>
          </a:p>
          <a:p>
            <a:r>
              <a:rPr kumimoji="1" lang="ja-JP" altLang="en-US" dirty="0" smtClean="0"/>
              <a:t>・円卓・・・光センサつきスクリーンを置くための台。この台とスクリーンとを判別してキャリブレーションする。　</a:t>
            </a:r>
            <a:endParaRPr kumimoji="1" lang="en-US" altLang="ja-JP" dirty="0" smtClean="0"/>
          </a:p>
          <a:p>
            <a:r>
              <a:rPr kumimoji="1" lang="ja-JP" altLang="en-US" dirty="0" smtClean="0"/>
              <a:t>・</a:t>
            </a:r>
            <a:r>
              <a:rPr kumimoji="1" lang="en-US" altLang="ja-JP" dirty="0" smtClean="0"/>
              <a:t>PC</a:t>
            </a:r>
            <a:r>
              <a:rPr kumimoji="1" lang="ja-JP" altLang="en-US" dirty="0" smtClean="0"/>
              <a:t>・・・プロジェクタへイメージを流す</a:t>
            </a:r>
            <a:endParaRPr kumimoji="1" lang="en-US" altLang="ja-JP" dirty="0" smtClean="0"/>
          </a:p>
          <a:p>
            <a:r>
              <a:rPr kumimoji="1" lang="ja-JP" altLang="en-US" dirty="0" smtClean="0"/>
              <a:t>・プロジェクタ・・・イメージをスクリーン上へ写す。動画では上から下方向へイメージを写している。</a:t>
            </a:r>
            <a:endParaRPr kumimoji="1" lang="en-US" altLang="ja-JP" dirty="0" smtClean="0"/>
          </a:p>
          <a:p>
            <a:r>
              <a:rPr kumimoji="1" lang="ja-JP" altLang="en-US" dirty="0" smtClean="0"/>
              <a:t>・光センサつきスクリーン・・・</a:t>
            </a:r>
            <a:r>
              <a:rPr kumimoji="1" lang="en-US" altLang="ja-JP" dirty="0" smtClean="0"/>
              <a:t>4</a:t>
            </a:r>
            <a:r>
              <a:rPr kumimoji="1" lang="ja-JP" altLang="en-US" dirty="0" smtClean="0"/>
              <a:t>隅に光センサがついている</a:t>
            </a:r>
            <a:endParaRPr kumimoji="1" lang="en-US" altLang="ja-JP" dirty="0" smtClean="0"/>
          </a:p>
          <a:p>
            <a:r>
              <a:rPr kumimoji="1" lang="ja-JP" altLang="en-US" dirty="0" smtClean="0"/>
              <a:t>・光センサを</a:t>
            </a:r>
            <a:r>
              <a:rPr kumimoji="1" lang="en-US" altLang="ja-JP" dirty="0" smtClean="0"/>
              <a:t>USB</a:t>
            </a:r>
            <a:r>
              <a:rPr kumimoji="1" lang="ja-JP" altLang="en-US" dirty="0" smtClean="0"/>
              <a:t>ケーブルで</a:t>
            </a:r>
            <a:r>
              <a:rPr kumimoji="1" lang="en-US" altLang="ja-JP" dirty="0" smtClean="0"/>
              <a:t>PC</a:t>
            </a:r>
            <a:r>
              <a:rPr kumimoji="1" lang="ja-JP" altLang="en-US" dirty="0" smtClean="0"/>
              <a:t>とつながっている。</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8</a:t>
            </a:fld>
            <a:endParaRPr kumimoji="1" lang="ja-JP" altLang="en-US"/>
          </a:p>
        </p:txBody>
      </p:sp>
    </p:spTree>
    <p:extLst>
      <p:ext uri="{BB962C8B-B14F-4D97-AF65-F5344CB8AC3E}">
        <p14:creationId xmlns:p14="http://schemas.microsoft.com/office/powerpoint/2010/main" val="108276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実物はこんな感じ。</a:t>
            </a:r>
            <a:endParaRPr kumimoji="1" lang="en-US" altLang="ja-JP" dirty="0" smtClean="0"/>
          </a:p>
          <a:p>
            <a:r>
              <a:rPr kumimoji="1" lang="ja-JP" altLang="en-US" dirty="0" smtClean="0"/>
              <a:t>裏側。</a:t>
            </a:r>
            <a:endParaRPr kumimoji="1" lang="en-US" altLang="ja-JP" dirty="0" smtClean="0"/>
          </a:p>
          <a:p>
            <a:r>
              <a:rPr kumimoji="1" lang="en-US" altLang="ja-JP" dirty="0" smtClean="0"/>
              <a:t>4</a:t>
            </a:r>
            <a:r>
              <a:rPr kumimoji="1" lang="ja-JP" altLang="en-US" dirty="0" smtClean="0"/>
              <a:t>隅に光センサを裏から通している。</a:t>
            </a:r>
            <a:endParaRPr kumimoji="1" lang="en-US" altLang="ja-JP" dirty="0" smtClean="0"/>
          </a:p>
          <a:p>
            <a:r>
              <a:rPr kumimoji="1" lang="ja-JP" altLang="en-US" dirty="0" smtClean="0"/>
              <a:t>光センサの何らかの値をここで集めて</a:t>
            </a:r>
            <a:r>
              <a:rPr kumimoji="1" lang="en-US" altLang="ja-JP" dirty="0" smtClean="0"/>
              <a:t>USB</a:t>
            </a:r>
            <a:r>
              <a:rPr kumimoji="1" lang="ja-JP" altLang="en-US" dirty="0" smtClean="0"/>
              <a:t>ケーブルでで</a:t>
            </a:r>
            <a:r>
              <a:rPr kumimoji="1" lang="en-US" altLang="ja-JP" dirty="0" smtClean="0"/>
              <a:t>PC</a:t>
            </a:r>
            <a:r>
              <a:rPr kumimoji="1" lang="ja-JP" altLang="en-US" dirty="0" smtClean="0"/>
              <a:t>に流している。</a:t>
            </a:r>
            <a:endParaRPr kumimoji="1" lang="en-US" altLang="ja-JP" dirty="0" smtClean="0"/>
          </a:p>
          <a:p>
            <a:r>
              <a:rPr kumimoji="1" lang="ja-JP" altLang="en-US" dirty="0" smtClean="0"/>
              <a:t>これを元にスクリーンの位置情報を取得する。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9</a:t>
            </a:fld>
            <a:endParaRPr kumimoji="1" lang="ja-JP" altLang="en-US"/>
          </a:p>
        </p:txBody>
      </p:sp>
    </p:spTree>
    <p:extLst>
      <p:ext uri="{BB962C8B-B14F-4D97-AF65-F5344CB8AC3E}">
        <p14:creationId xmlns:p14="http://schemas.microsoft.com/office/powerpoint/2010/main" val="87495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50825" y="3573463"/>
            <a:ext cx="8642350" cy="7143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p:nvSpPr>
        <p:spPr bwMode="auto">
          <a:xfrm>
            <a:off x="468313" y="3429000"/>
            <a:ext cx="1366837" cy="144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p:nvSpPr>
        <p:spPr bwMode="auto">
          <a:xfrm>
            <a:off x="8280400" y="6453188"/>
            <a:ext cx="863600" cy="714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3080" name="Rectangle 8"/>
          <p:cNvSpPr>
            <a:spLocks noGrp="1" noChangeArrowheads="1"/>
          </p:cNvSpPr>
          <p:nvPr>
            <p:ph type="ftr" sz="quarter" idx="3"/>
          </p:nvPr>
        </p:nvSpPr>
        <p:spPr/>
        <p:txBody>
          <a:bodyPr/>
          <a:lstStyle>
            <a:lvl1pPr>
              <a:defRPr/>
            </a:lvl1pPr>
          </a:lstStyle>
          <a:p>
            <a:endParaRPr kumimoji="1" lang="ja-JP" altLang="en-US"/>
          </a:p>
        </p:txBody>
      </p:sp>
      <p:sp>
        <p:nvSpPr>
          <p:cNvPr id="3081" name="Rectangle 9"/>
          <p:cNvSpPr>
            <a:spLocks noGrp="1" noChangeArrowheads="1"/>
          </p:cNvSpPr>
          <p:nvPr>
            <p:ph type="sldNum" sz="quarter" idx="4"/>
          </p:nvPr>
        </p:nvSpPr>
        <p:spPr/>
        <p:txBody>
          <a:bodyPr/>
          <a:lstStyle>
            <a:lvl1pPr>
              <a:defRPr/>
            </a:lvl1pPr>
          </a:lstStyle>
          <a:p>
            <a:fld id="{D64230CA-0B4E-4B5F-AAC4-223E39B2A9CE}" type="slidenum">
              <a:rPr kumimoji="1" lang="ja-JP" altLang="en-US" smtClean="0"/>
              <a:t>‹#›</a:t>
            </a:fld>
            <a:endParaRPr kumimoji="1" lang="ja-JP" altLang="en-US"/>
          </a:p>
        </p:txBody>
      </p:sp>
      <p:sp>
        <p:nvSpPr>
          <p:cNvPr id="3082" name="Rectangle 10"/>
          <p:cNvSpPr>
            <a:spLocks noChangeArrowheads="1"/>
          </p:cNvSpPr>
          <p:nvPr/>
        </p:nvSpPr>
        <p:spPr bwMode="auto">
          <a:xfrm>
            <a:off x="8893175"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p:nvSpPr>
        <p:spPr bwMode="auto">
          <a:xfrm>
            <a:off x="8726488"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p:nvSpPr>
        <p:spPr bwMode="auto">
          <a:xfrm>
            <a:off x="8893175" y="2809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379985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039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13961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81933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44605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17287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52492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76045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80845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26048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85E5EE0D-5A45-41AE-B603-4F5FAEF146F0}" type="datetimeFigureOut">
              <a:rPr kumimoji="1" lang="ja-JP" altLang="en-US" smtClean="0"/>
              <a:t>2018/5/7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44595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85E5EE0D-5A45-41AE-B603-4F5FAEF146F0}" type="datetimeFigureOut">
              <a:rPr kumimoji="1" lang="ja-JP" altLang="en-US" smtClean="0"/>
              <a:t>2018/5/7</a:t>
            </a:fld>
            <a:endParaRPr kumimoji="1" lang="ja-JP"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kumimoji="1" lang="ja-JP"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64230CA-0B4E-4B5F-AAC4-223E39B2A9CE}" type="slidenum">
              <a:rPr kumimoji="1" lang="ja-JP" altLang="en-US" smtClean="0"/>
              <a:t>‹#›</a:t>
            </a:fld>
            <a:endParaRPr kumimoji="1" lang="ja-JP" altLang="en-US"/>
          </a:p>
        </p:txBody>
      </p:sp>
      <p:sp>
        <p:nvSpPr>
          <p:cNvPr id="1035" name="Rectangle 11"/>
          <p:cNvSpPr>
            <a:spLocks noChangeArrowheads="1"/>
          </p:cNvSpPr>
          <p:nvPr/>
        </p:nvSpPr>
        <p:spPr bwMode="auto">
          <a:xfrm>
            <a:off x="8893175"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20973391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kumimoji="1" sz="4400" kern="12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2pPr>
      <a:lvl3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3pPr>
      <a:lvl4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4pPr>
      <a:lvl5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5pPr>
      <a:lvl6pPr marL="4572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6pPr>
      <a:lvl7pPr marL="9144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7pPr>
      <a:lvl8pPr marL="13716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8pPr>
      <a:lvl9pPr marL="18288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9pPr>
    </p:titleStyle>
    <p:body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Keystone_effec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49425"/>
            <a:ext cx="7772400" cy="1470025"/>
          </a:xfrm>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Automated Projector Calibration with </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Embeded</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Light Sensors</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Johnney</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C.Lee</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Paul H. Dietz, </a:t>
            </a:r>
          </a:p>
          <a:p>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Dan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Maynes-Aminzade</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Ramesh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Raskar</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Scott E. Hudson</a:t>
            </a:r>
            <a:endParaRPr kumimoji="1" lang="ja-JP" altLang="en-US" sz="280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6516643" y="5802085"/>
            <a:ext cx="2028119"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M8315</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浜名 将輝</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963436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System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Overview(2)</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システムの流れ</a:t>
            </a:r>
            <a:endParaRPr lang="en-US" altLang="ja-JP" dirty="0" smtClean="0"/>
          </a:p>
          <a:p>
            <a:pPr marL="971550" lvl="1" indent="-514350">
              <a:buFont typeface="+mj-lt"/>
              <a:buAutoNum type="arabicPeriod"/>
            </a:pPr>
            <a:r>
              <a:rPr lang="ja-JP" altLang="en-US" dirty="0" smtClean="0"/>
              <a:t>光センサをターゲットスクリーンに埋める</a:t>
            </a:r>
            <a:endParaRPr lang="en-US" altLang="ja-JP" dirty="0" smtClean="0"/>
          </a:p>
          <a:p>
            <a:pPr marL="971550" lvl="1" indent="-514350">
              <a:buFont typeface="+mj-lt"/>
              <a:buAutoNum type="arabicPeriod"/>
            </a:pPr>
            <a:r>
              <a:rPr lang="ja-JP" altLang="en-US" dirty="0" smtClean="0"/>
              <a:t>光センサの位置情報を取得するためバイナリパターンを照射</a:t>
            </a:r>
            <a:endParaRPr lang="en-US" altLang="ja-JP" dirty="0" smtClean="0"/>
          </a:p>
          <a:p>
            <a:pPr marL="971550" lvl="1" indent="-514350">
              <a:buFont typeface="+mj-lt"/>
              <a:buAutoNum type="arabicPeriod"/>
            </a:pPr>
            <a:endParaRPr lang="en-US" altLang="ja-JP" dirty="0"/>
          </a:p>
          <a:p>
            <a:pPr marL="971550" lvl="1" indent="-514350">
              <a:buFont typeface="+mj-lt"/>
              <a:buAutoNum type="arabicPeriod"/>
            </a:pPr>
            <a:endParaRPr lang="en-US" altLang="ja-JP" dirty="0" smtClean="0"/>
          </a:p>
          <a:p>
            <a:pPr marL="971550" lvl="1" indent="-514350">
              <a:buFont typeface="+mj-lt"/>
              <a:buAutoNum type="arabicPeriod"/>
            </a:pPr>
            <a:endParaRPr lang="en-US" altLang="ja-JP" dirty="0" smtClean="0"/>
          </a:p>
          <a:p>
            <a:pPr marL="971550" lvl="1" indent="-514350">
              <a:buFont typeface="+mj-lt"/>
              <a:buAutoNum type="arabicPeriod"/>
            </a:pPr>
            <a:r>
              <a:rPr lang="ja-JP" altLang="en-US" dirty="0" smtClean="0"/>
              <a:t>光センサの位置からスクリーンの大きさ</a:t>
            </a:r>
            <a:r>
              <a:rPr lang="en-US" altLang="ja-JP" dirty="0" smtClean="0"/>
              <a:t>,</a:t>
            </a:r>
            <a:r>
              <a:rPr lang="ja-JP" altLang="en-US" dirty="0" smtClean="0"/>
              <a:t>　位置を推定</a:t>
            </a:r>
            <a:endParaRPr lang="en-US" altLang="ja-JP" dirty="0" smtClean="0"/>
          </a:p>
          <a:p>
            <a:pPr marL="971550" lvl="1" indent="-514350">
              <a:buFont typeface="+mj-lt"/>
              <a:buAutoNum type="arabicPeriod"/>
            </a:pPr>
            <a:r>
              <a:rPr lang="ja-JP" altLang="en-US" dirty="0" smtClean="0"/>
              <a:t>イメージをスクリーンに合わせて映写</a:t>
            </a:r>
            <a:endParaRPr lang="en-US" altLang="ja-JP" dirty="0" smtClean="0"/>
          </a:p>
        </p:txBody>
      </p:sp>
      <p:pic>
        <p:nvPicPr>
          <p:cNvPr id="4" name="図 3"/>
          <p:cNvPicPr>
            <a:picLocks noChangeAspect="1"/>
          </p:cNvPicPr>
          <p:nvPr/>
        </p:nvPicPr>
        <p:blipFill>
          <a:blip r:embed="rId2"/>
          <a:stretch>
            <a:fillRect/>
          </a:stretch>
        </p:blipFill>
        <p:spPr>
          <a:xfrm>
            <a:off x="6580786" y="566888"/>
            <a:ext cx="2427748" cy="1701499"/>
          </a:xfrm>
          <a:prstGeom prst="rect">
            <a:avLst/>
          </a:prstGeom>
        </p:spPr>
      </p:pic>
      <p:pic>
        <p:nvPicPr>
          <p:cNvPr id="5" name="Picture 4"/>
          <p:cNvPicPr>
            <a:picLocks noChangeAspect="1" noChangeArrowheads="1"/>
          </p:cNvPicPr>
          <p:nvPr/>
        </p:nvPicPr>
        <p:blipFill>
          <a:blip r:embed="rId3" cstate="print"/>
          <a:srcRect/>
          <a:stretch>
            <a:fillRect/>
          </a:stretch>
        </p:blipFill>
        <p:spPr bwMode="auto">
          <a:xfrm>
            <a:off x="2178827" y="3647560"/>
            <a:ext cx="4786346" cy="1428736"/>
          </a:xfrm>
          <a:prstGeom prst="rect">
            <a:avLst/>
          </a:prstGeom>
          <a:noFill/>
          <a:ln w="9525">
            <a:noFill/>
            <a:miter lim="800000"/>
            <a:headEnd/>
            <a:tailEnd/>
          </a:ln>
        </p:spPr>
      </p:pic>
    </p:spTree>
    <p:extLst>
      <p:ext uri="{BB962C8B-B14F-4D97-AF65-F5344CB8AC3E}">
        <p14:creationId xmlns:p14="http://schemas.microsoft.com/office/powerpoint/2010/main" val="416670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Abstract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投影（プロジェクション）技術</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元のイメージを崩すことなく投影</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投影面に適切なサイズでの投影</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投影面を把握し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適切に調節して投影</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自動キャリブレーション</a:t>
            </a:r>
            <a:endParaRPr kumimoji="1"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光センサ</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バイナリパターン</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4"/>
          <p:cNvPicPr>
            <a:picLocks noChangeAspect="1" noChangeArrowheads="1"/>
          </p:cNvPicPr>
          <p:nvPr/>
        </p:nvPicPr>
        <p:blipFill rotWithShape="1">
          <a:blip r:embed="rId3" cstate="print"/>
          <a:srcRect l="39786" r="20427"/>
          <a:stretch/>
        </p:blipFill>
        <p:spPr bwMode="auto">
          <a:xfrm>
            <a:off x="5486399" y="4879989"/>
            <a:ext cx="1915887" cy="1428736"/>
          </a:xfrm>
          <a:prstGeom prst="rect">
            <a:avLst/>
          </a:prstGeom>
          <a:noFill/>
          <a:ln w="9525">
            <a:noFill/>
            <a:miter lim="800000"/>
            <a:headEnd/>
            <a:tailEnd/>
          </a:ln>
        </p:spPr>
      </p:pic>
    </p:spTree>
    <p:extLst>
      <p:ext uri="{BB962C8B-B14F-4D97-AF65-F5344CB8AC3E}">
        <p14:creationId xmlns:p14="http://schemas.microsoft.com/office/powerpoint/2010/main" val="137484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Introduction</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投影技術</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没入型ディスプレイの登場</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品質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の向上</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正確さを求めるとかなり難しい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シンプルなキャリブレーション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より簡単に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より正確に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913" y="1776413"/>
            <a:ext cx="2431459" cy="1954893"/>
          </a:xfrm>
          <a:prstGeom prst="rect">
            <a:avLst/>
          </a:prstGeom>
        </p:spPr>
      </p:pic>
    </p:spTree>
    <p:extLst>
      <p:ext uri="{BB962C8B-B14F-4D97-AF65-F5344CB8AC3E}">
        <p14:creationId xmlns:p14="http://schemas.microsoft.com/office/powerpoint/2010/main" val="3603865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Related Work</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 Self-Correcting Projector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Raskar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2001]</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Smarter presentations: Exploiting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homography</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in camera-projector systems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Sukthankar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2001]</a:t>
            </a:r>
          </a:p>
          <a:p>
            <a:pPr lvl="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カメラベース</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投射機が傾くと台形に写ってしまう現象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を自動補正</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投影面の物理的特徴</a:t>
            </a:r>
            <a:r>
              <a:rPr lang="en-US" altLang="ja-JP"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フレーム等</a:t>
            </a:r>
            <a:r>
              <a:rPr lang="en-US" altLang="ja-JP"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に対応していない</a:t>
            </a:r>
            <a:endParaRPr lang="en-US" altLang="ja-JP"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正確なキャリブレーションを行えない</a:t>
            </a:r>
            <a:endParaRPr lang="en-US" altLang="ja-JP"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4343" y="3896262"/>
            <a:ext cx="5588000" cy="38698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617154" y="3379475"/>
            <a:ext cx="3134961" cy="523220"/>
          </a:xfrm>
          <a:prstGeom prst="rect">
            <a:avLst/>
          </a:prstGeom>
          <a:noFill/>
        </p:spPr>
        <p:txBody>
          <a:bodyPr wrap="none" rtlCol="0">
            <a:spAutoFit/>
          </a:bodyPr>
          <a:lstStyle/>
          <a:p>
            <a:r>
              <a:rPr kumimoji="1" lang="en-US" altLang="ja-JP"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Keystone</a:t>
            </a:r>
            <a:r>
              <a:rPr kumimoji="1" lang="ja-JP" altLang="en-US"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Effect</a:t>
            </a:r>
            <a:endParaRPr kumimoji="1" lang="ja-JP" altLang="en-US" sz="2800" b="1"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84407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Keystone Effect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補足</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3"/>
          <a:stretch>
            <a:fillRect/>
          </a:stretch>
        </p:blipFill>
        <p:spPr>
          <a:xfrm>
            <a:off x="457200" y="1578302"/>
            <a:ext cx="8229600" cy="3989186"/>
          </a:xfrm>
          <a:prstGeom prst="rect">
            <a:avLst/>
          </a:prstGeom>
        </p:spPr>
      </p:pic>
      <p:sp>
        <p:nvSpPr>
          <p:cNvPr id="6" name="正方形/長方形 5"/>
          <p:cNvSpPr/>
          <p:nvPr/>
        </p:nvSpPr>
        <p:spPr>
          <a:xfrm>
            <a:off x="2188028" y="5902324"/>
            <a:ext cx="4767943" cy="369332"/>
          </a:xfrm>
          <a:prstGeom prst="rect">
            <a:avLst/>
          </a:prstGeom>
        </p:spPr>
        <p:txBody>
          <a:bodyPr wrap="square">
            <a:spAutoFit/>
          </a:bodyPr>
          <a:lstStyle/>
          <a:p>
            <a:r>
              <a:rPr lang="en-US" altLang="ja-JP" dirty="0" smtClean="0">
                <a:hlinkClick r:id="rId4"/>
              </a:rPr>
              <a:t>https://en.wikipedia.org/wiki/Keystone_effect</a:t>
            </a:r>
            <a:endParaRPr lang="ja-JP" altLang="en-US" dirty="0"/>
          </a:p>
        </p:txBody>
      </p:sp>
    </p:spTree>
    <p:extLst>
      <p:ext uri="{BB962C8B-B14F-4D97-AF65-F5344CB8AC3E}">
        <p14:creationId xmlns:p14="http://schemas.microsoft.com/office/powerpoint/2010/main" val="1660381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proposed system</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457200" y="1513684"/>
            <a:ext cx="8229600" cy="4525963"/>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自動キャリブレーションシステム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光センサとバイナリパターンの照射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4"/>
          <p:cNvPicPr>
            <a:picLocks noGrp="1" noChangeAspect="1" noChangeArrowheads="1"/>
          </p:cNvPicPr>
          <p:nvPr/>
        </p:nvPicPr>
        <p:blipFill>
          <a:blip r:embed="rId3" cstate="print"/>
          <a:srcRect/>
          <a:stretch>
            <a:fillRect/>
          </a:stretch>
        </p:blipFill>
        <p:spPr bwMode="auto">
          <a:xfrm>
            <a:off x="866103" y="2677259"/>
            <a:ext cx="2953657" cy="2852683"/>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5274304" y="2677259"/>
            <a:ext cx="3118531" cy="2852683"/>
          </a:xfrm>
          <a:prstGeom prst="rect">
            <a:avLst/>
          </a:prstGeom>
          <a:noFill/>
          <a:ln w="9525">
            <a:noFill/>
            <a:miter lim="800000"/>
            <a:headEnd/>
            <a:tailEnd/>
          </a:ln>
        </p:spPr>
      </p:pic>
      <p:sp>
        <p:nvSpPr>
          <p:cNvPr id="6" name="右矢印 5"/>
          <p:cNvSpPr/>
          <p:nvPr/>
        </p:nvSpPr>
        <p:spPr>
          <a:xfrm>
            <a:off x="4267200" y="3970607"/>
            <a:ext cx="609600" cy="26598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3819759" y="5743745"/>
            <a:ext cx="4453383" cy="798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簡単にかつ、正確に</a:t>
            </a:r>
            <a:endParaRPr kumimoji="1" lang="en-US" altLang="ja-JP"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キャリブレーションする！</a:t>
            </a:r>
            <a:endParaRPr kumimoji="1" lang="ja-JP" altLang="en-US" sz="2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9949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694084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128103" y="2301220"/>
            <a:ext cx="2428875" cy="1885950"/>
          </a:xfrm>
          <a:prstGeom prst="rect">
            <a:avLst/>
          </a:prstGeom>
        </p:spPr>
      </p:pic>
      <p:sp>
        <p:nvSpPr>
          <p:cNvPr id="24" name="フリーフォーム 23"/>
          <p:cNvSpPr/>
          <p:nvPr/>
        </p:nvSpPr>
        <p:spPr>
          <a:xfrm>
            <a:off x="3108098" y="3560548"/>
            <a:ext cx="617235" cy="2874119"/>
          </a:xfrm>
          <a:custGeom>
            <a:avLst/>
            <a:gdLst>
              <a:gd name="connsiteX0" fmla="*/ 558800 w 558800"/>
              <a:gd name="connsiteY0" fmla="*/ 2658534 h 2658534"/>
              <a:gd name="connsiteX1" fmla="*/ 0 w 558800"/>
              <a:gd name="connsiteY1" fmla="*/ 0 h 2658534"/>
            </a:gdLst>
            <a:ahLst/>
            <a:cxnLst>
              <a:cxn ang="0">
                <a:pos x="connsiteX0" y="connsiteY0"/>
              </a:cxn>
              <a:cxn ang="0">
                <a:pos x="connsiteX1" y="connsiteY1"/>
              </a:cxn>
            </a:cxnLst>
            <a:rect l="l" t="t" r="r" b="b"/>
            <a:pathLst>
              <a:path w="558800" h="2658534">
                <a:moveTo>
                  <a:pt x="558800" y="2658534"/>
                </a:moveTo>
                <a:lnTo>
                  <a:pt x="0"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961792">
            <a:off x="5691041" y="2006355"/>
            <a:ext cx="2418585" cy="1894586"/>
          </a:xfrm>
          <a:prstGeom prst="rect">
            <a:avLst/>
          </a:prstGeom>
        </p:spPr>
      </p:pic>
      <p:sp>
        <p:nvSpPr>
          <p:cNvPr id="8" name="正方形/長方形 7"/>
          <p:cNvSpPr/>
          <p:nvPr/>
        </p:nvSpPr>
        <p:spPr>
          <a:xfrm>
            <a:off x="2774216" y="5444067"/>
            <a:ext cx="815651" cy="14139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15232" y="5419196"/>
            <a:ext cx="815651" cy="14139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2774216" y="3885357"/>
            <a:ext cx="4656667" cy="282786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System Overview</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ln>
            <a:noFill/>
          </a:ln>
        </p:spPr>
        <p:txBody>
          <a:bodyPr/>
          <a:lstStyle/>
          <a:p>
            <a:r>
              <a:rPr lang="ja-JP" altLang="en-US" dirty="0" smtClean="0"/>
              <a:t>登場</a:t>
            </a:r>
            <a:r>
              <a:rPr lang="ja-JP" altLang="en-US" dirty="0"/>
              <a:t>人物</a:t>
            </a:r>
            <a:endParaRPr kumimoji="1" lang="ja-JP" altLang="en-US" dirty="0"/>
          </a:p>
        </p:txBody>
      </p:sp>
      <p:sp>
        <p:nvSpPr>
          <p:cNvPr id="6" name="角丸四角形 5"/>
          <p:cNvSpPr/>
          <p:nvPr/>
        </p:nvSpPr>
        <p:spPr>
          <a:xfrm rot="1371440">
            <a:off x="4089760" y="4461342"/>
            <a:ext cx="1486041" cy="1414499"/>
          </a:xfrm>
          <a:prstGeom prst="round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a:stCxn id="4" idx="3"/>
          </p:cNvCxnSpPr>
          <p:nvPr/>
        </p:nvCxnSpPr>
        <p:spPr>
          <a:xfrm flipV="1">
            <a:off x="3556978" y="2911718"/>
            <a:ext cx="2304428" cy="332477"/>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星 5 14"/>
          <p:cNvSpPr/>
          <p:nvPr/>
        </p:nvSpPr>
        <p:spPr>
          <a:xfrm>
            <a:off x="4364015" y="4316624"/>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4019752" y="516859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4907816" y="5598442"/>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5297283" y="471807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3725333" y="6028267"/>
            <a:ext cx="1456267" cy="734326"/>
          </a:xfrm>
          <a:custGeom>
            <a:avLst/>
            <a:gdLst>
              <a:gd name="connsiteX0" fmla="*/ 1456267 w 1456267"/>
              <a:gd name="connsiteY0" fmla="*/ 0 h 734326"/>
              <a:gd name="connsiteX1" fmla="*/ 694267 w 1456267"/>
              <a:gd name="connsiteY1" fmla="*/ 152400 h 734326"/>
              <a:gd name="connsiteX2" fmla="*/ 270934 w 1456267"/>
              <a:gd name="connsiteY2" fmla="*/ 728133 h 734326"/>
              <a:gd name="connsiteX3" fmla="*/ 0 w 1456267"/>
              <a:gd name="connsiteY3" fmla="*/ 406400 h 734326"/>
            </a:gdLst>
            <a:ahLst/>
            <a:cxnLst>
              <a:cxn ang="0">
                <a:pos x="connsiteX0" y="connsiteY0"/>
              </a:cxn>
              <a:cxn ang="0">
                <a:pos x="connsiteX1" y="connsiteY1"/>
              </a:cxn>
              <a:cxn ang="0">
                <a:pos x="connsiteX2" y="connsiteY2"/>
              </a:cxn>
              <a:cxn ang="0">
                <a:pos x="connsiteX3" y="connsiteY3"/>
              </a:cxn>
            </a:cxnLst>
            <a:rect l="l" t="t" r="r" b="b"/>
            <a:pathLst>
              <a:path w="1456267" h="734326">
                <a:moveTo>
                  <a:pt x="1456267" y="0"/>
                </a:moveTo>
                <a:cubicBezTo>
                  <a:pt x="1174044" y="15522"/>
                  <a:pt x="891822" y="31045"/>
                  <a:pt x="694267" y="152400"/>
                </a:cubicBezTo>
                <a:cubicBezTo>
                  <a:pt x="496712" y="273755"/>
                  <a:pt x="386645" y="685800"/>
                  <a:pt x="270934" y="728133"/>
                </a:cubicBezTo>
                <a:cubicBezTo>
                  <a:pt x="155223" y="770466"/>
                  <a:pt x="77611" y="588433"/>
                  <a:pt x="0" y="40640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1304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光センサ付スクリーン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Grp="1" noChangeAspect="1" noChangeArrowheads="1"/>
          </p:cNvPicPr>
          <p:nvPr>
            <p:ph idx="1"/>
          </p:nvPr>
        </p:nvPicPr>
        <p:blipFill>
          <a:blip r:embed="rId3" cstate="print"/>
          <a:srcRect/>
          <a:stretch>
            <a:fillRect/>
          </a:stretch>
        </p:blipFill>
        <p:spPr bwMode="auto">
          <a:xfrm>
            <a:off x="457199" y="1417638"/>
            <a:ext cx="7890933" cy="5026157"/>
          </a:xfrm>
          <a:prstGeom prst="rect">
            <a:avLst/>
          </a:prstGeom>
          <a:noFill/>
          <a:ln w="9525">
            <a:noFill/>
            <a:miter lim="800000"/>
            <a:headEnd/>
            <a:tailEnd/>
          </a:ln>
        </p:spPr>
      </p:pic>
    </p:spTree>
    <p:extLst>
      <p:ext uri="{BB962C8B-B14F-4D97-AF65-F5344CB8AC3E}">
        <p14:creationId xmlns:p14="http://schemas.microsoft.com/office/powerpoint/2010/main" val="2470277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6-simple violet-">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design006-simple violet-</Template>
  <TotalTime>2991</TotalTime>
  <Words>496</Words>
  <Application>Microsoft Office PowerPoint</Application>
  <PresentationFormat>画面に合わせる (4:3)</PresentationFormat>
  <Paragraphs>113</Paragraphs>
  <Slides>10</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メイリオ</vt:lpstr>
      <vt:lpstr>游ゴシック</vt:lpstr>
      <vt:lpstr>Arial</vt:lpstr>
      <vt:lpstr>design006-simple violet-</vt:lpstr>
      <vt:lpstr>Automated Projector Calibration with Embeded Light Sensors</vt:lpstr>
      <vt:lpstr>Abstract</vt:lpstr>
      <vt:lpstr>Introduction</vt:lpstr>
      <vt:lpstr>Related Work</vt:lpstr>
      <vt:lpstr>Keystone Effect (補足)</vt:lpstr>
      <vt:lpstr>The proposed system</vt:lpstr>
      <vt:lpstr>動画</vt:lpstr>
      <vt:lpstr>System Overview(1)</vt:lpstr>
      <vt:lpstr>光センサ付スクリーン</vt:lpstr>
      <vt:lpstr>System Overview(2)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浜名　将輝</dc:creator>
  <cp:lastModifiedBy>浜名　将輝</cp:lastModifiedBy>
  <cp:revision>34</cp:revision>
  <dcterms:created xsi:type="dcterms:W3CDTF">2018-05-05T04:36:26Z</dcterms:created>
  <dcterms:modified xsi:type="dcterms:W3CDTF">2018-05-07T08:02:53Z</dcterms:modified>
</cp:coreProperties>
</file>