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1" r:id="rId4"/>
    <p:sldId id="277" r:id="rId5"/>
    <p:sldId id="276" r:id="rId6"/>
    <p:sldId id="273"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01" autoAdjust="0"/>
    <p:restoredTop sz="94660"/>
  </p:normalViewPr>
  <p:slideViewPr>
    <p:cSldViewPr snapToGrid="0" showGuides="1">
      <p:cViewPr varScale="1">
        <p:scale>
          <a:sx n="159" d="100"/>
          <a:sy n="159" d="100"/>
        </p:scale>
        <p:origin x="184" y="376"/>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2023/6/26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2023/6/26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2023/6/26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F308687F-5083-4900-B884-1ED108CE6C82}"/>
              </a:ext>
            </a:extLst>
          </p:cNvPr>
          <p:cNvSpPr txBox="1"/>
          <p:nvPr/>
        </p:nvSpPr>
        <p:spPr>
          <a:xfrm>
            <a:off x="1391704" y="1426006"/>
            <a:ext cx="2450927" cy="707886"/>
          </a:xfrm>
          <a:prstGeom prst="rect">
            <a:avLst/>
          </a:prstGeom>
          <a:noFill/>
        </p:spPr>
        <p:txBody>
          <a:bodyPr wrap="none" rtlCol="0">
            <a:spAutoFit/>
          </a:bodyPr>
          <a:lstStyle/>
          <a:p>
            <a:r>
              <a:rPr lang="en-US" altLang="zh-CN" sz="4000" dirty="0">
                <a:solidFill>
                  <a:schemeClr val="accent1"/>
                </a:solidFill>
              </a:rPr>
              <a:t>FOR</a:t>
            </a:r>
            <a:r>
              <a:rPr lang="zh-CN" altLang="en-US" sz="4000" dirty="0">
                <a:solidFill>
                  <a:schemeClr val="accent1"/>
                </a:solidFill>
              </a:rPr>
              <a:t> </a:t>
            </a:r>
            <a:r>
              <a:rPr lang="en-US" altLang="zh-CN" sz="4000" dirty="0">
                <a:solidFill>
                  <a:schemeClr val="accent1"/>
                </a:solidFill>
              </a:rPr>
              <a:t>WORK</a:t>
            </a:r>
            <a:endParaRPr lang="zh-CN" altLang="en-US" sz="4000" dirty="0">
              <a:solidFill>
                <a:schemeClr val="accent1"/>
              </a:solidFill>
            </a:endParaRPr>
          </a:p>
        </p:txBody>
      </p:sp>
      <p:sp>
        <p:nvSpPr>
          <p:cNvPr id="20" name="文本框 19">
            <a:extLst>
              <a:ext uri="{FF2B5EF4-FFF2-40B4-BE49-F238E27FC236}">
                <a16:creationId xmlns:a16="http://schemas.microsoft.com/office/drawing/2014/main" id="{81315CB3-1490-479A-880F-0D1C623254E2}"/>
              </a:ext>
            </a:extLst>
          </p:cNvPr>
          <p:cNvSpPr txBox="1"/>
          <p:nvPr/>
        </p:nvSpPr>
        <p:spPr>
          <a:xfrm>
            <a:off x="3922606" y="3983782"/>
            <a:ext cx="2662677" cy="307777"/>
          </a:xfrm>
          <a:prstGeom prst="rect">
            <a:avLst/>
          </a:prstGeom>
          <a:noFill/>
        </p:spPr>
        <p:txBody>
          <a:bodyPr wrap="square" rtlCol="0">
            <a:spAutoFit/>
          </a:bodyPr>
          <a:lstStyle/>
          <a:p>
            <a:r>
              <a:rPr lang="zh-CN" altLang="en-US" sz="1400" dirty="0">
                <a:solidFill>
                  <a:schemeClr val="accent1"/>
                </a:solidFill>
              </a:rPr>
              <a:t>蒋稳     </a:t>
            </a:r>
            <a:r>
              <a:rPr lang="en-US" altLang="zh-CN" sz="1400" dirty="0">
                <a:solidFill>
                  <a:schemeClr val="accent1"/>
                </a:solidFill>
              </a:rPr>
              <a:t>2023</a:t>
            </a:r>
            <a:r>
              <a:rPr lang="zh-CN" altLang="en-US" sz="1400" dirty="0">
                <a:solidFill>
                  <a:schemeClr val="accent1"/>
                </a:solidFill>
              </a:rPr>
              <a:t>年</a:t>
            </a:r>
            <a:r>
              <a:rPr lang="en-US" altLang="zh-CN" sz="1400" dirty="0">
                <a:solidFill>
                  <a:schemeClr val="accent1"/>
                </a:solidFill>
              </a:rPr>
              <a:t>6</a:t>
            </a:r>
            <a:r>
              <a:rPr lang="zh-CN" altLang="en-US" sz="1400" dirty="0">
                <a:solidFill>
                  <a:schemeClr val="accent1"/>
                </a:solidFill>
              </a:rPr>
              <a:t>月</a:t>
            </a:r>
          </a:p>
        </p:txBody>
      </p:sp>
    </p:spTree>
    <p:extLst>
      <p:ext uri="{BB962C8B-B14F-4D97-AF65-F5344CB8AC3E}">
        <p14:creationId xmlns:p14="http://schemas.microsoft.com/office/powerpoint/2010/main" val="170634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dirty="0">
                <a:solidFill>
                  <a:schemeClr val="accent1"/>
                </a:solidFill>
              </a:rPr>
              <a:t>目录</a:t>
            </a:r>
          </a:p>
        </p:txBody>
      </p:sp>
      <p:cxnSp>
        <p:nvCxnSpPr>
          <p:cNvPr id="4" name="直接连接符 3">
            <a:extLst>
              <a:ext uri="{FF2B5EF4-FFF2-40B4-BE49-F238E27FC236}">
                <a16:creationId xmlns:a16="http://schemas.microsoft.com/office/drawing/2014/main"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815326" y="1848879"/>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1038120" y="3069531"/>
            <a:ext cx="595035" cy="338554"/>
          </a:xfrm>
          <a:prstGeom prst="rect">
            <a:avLst/>
          </a:prstGeom>
        </p:spPr>
        <p:txBody>
          <a:bodyPr wrap="none">
            <a:spAutoFit/>
          </a:bodyPr>
          <a:lstStyle/>
          <a:p>
            <a:pPr algn="ctr">
              <a:spcAft>
                <a:spcPts val="0"/>
              </a:spcAft>
            </a:pPr>
            <a:r>
              <a:rPr lang="zh-CN" altLang="zh-CN" sz="1600" kern="100" dirty="0">
                <a:solidFill>
                  <a:schemeClr val="accent1"/>
                </a:solidFill>
                <a:latin typeface="+mn-ea"/>
                <a:cs typeface="Times New Roman" panose="02020603050405020304" pitchFamily="18" charset="0"/>
              </a:rPr>
              <a:t>目的</a:t>
            </a:r>
            <a:endParaRPr lang="en-US" altLang="zh-CN" sz="1600" kern="100" dirty="0">
              <a:solidFill>
                <a:schemeClr val="accent1"/>
              </a:solidFill>
              <a:latin typeface="+mn-ea"/>
              <a:cs typeface="Times New Roman" panose="02020603050405020304" pitchFamily="18" charset="0"/>
            </a:endParaRPr>
          </a:p>
        </p:txBody>
      </p:sp>
      <p:sp>
        <p:nvSpPr>
          <p:cNvPr id="8" name="椭圆 7">
            <a:extLst>
              <a:ext uri="{FF2B5EF4-FFF2-40B4-BE49-F238E27FC236}">
                <a16:creationId xmlns:a16="http://schemas.microsoft.com/office/drawing/2014/main" id="{61AD739D-6B1B-41EA-8079-419F27465730}"/>
              </a:ext>
            </a:extLst>
          </p:cNvPr>
          <p:cNvSpPr/>
          <p:nvPr/>
        </p:nvSpPr>
        <p:spPr>
          <a:xfrm>
            <a:off x="3943229" y="1848878"/>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椭圆 9">
            <a:extLst>
              <a:ext uri="{FF2B5EF4-FFF2-40B4-BE49-F238E27FC236}">
                <a16:creationId xmlns:a16="http://schemas.microsoft.com/office/drawing/2014/main" id="{F45FF37A-03C7-4681-8C7A-BB81B7A4E0AF}"/>
              </a:ext>
            </a:extLst>
          </p:cNvPr>
          <p:cNvSpPr/>
          <p:nvPr/>
        </p:nvSpPr>
        <p:spPr>
          <a:xfrm>
            <a:off x="7065255" y="1855707"/>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7288049" y="3069531"/>
            <a:ext cx="595036" cy="338554"/>
          </a:xfrm>
          <a:prstGeom prst="rect">
            <a:avLst/>
          </a:prstGeom>
        </p:spPr>
        <p:txBody>
          <a:bodyPr wrap="non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解决</a:t>
            </a:r>
            <a:endParaRPr lang="zh-CN" altLang="zh-CN" sz="16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938579" y="2015248"/>
            <a:ext cx="755335" cy="707886"/>
          </a:xfrm>
          <a:prstGeom prst="rect">
            <a:avLst/>
          </a:prstGeom>
          <a:noFill/>
        </p:spPr>
        <p:txBody>
          <a:bodyPr wrap="none" rtlCol="0">
            <a:spAutoFit/>
          </a:bodyPr>
          <a:lstStyle/>
          <a:p>
            <a:pPr algn="ctr"/>
            <a:r>
              <a:rPr lang="en-US" altLang="zh-CN" sz="4000" b="1" dirty="0">
                <a:solidFill>
                  <a:schemeClr val="bg1"/>
                </a:solidFill>
                <a:latin typeface="+mj-lt"/>
              </a:rPr>
              <a:t>01</a:t>
            </a:r>
            <a:endParaRPr lang="zh-CN" altLang="en-US" sz="4000" b="1" dirty="0">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4082937" y="2022676"/>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7207899" y="2022676"/>
            <a:ext cx="755335" cy="707886"/>
          </a:xfrm>
          <a:prstGeom prst="rect">
            <a:avLst/>
          </a:prstGeom>
          <a:noFill/>
        </p:spPr>
        <p:txBody>
          <a:bodyPr wrap="none" rtlCol="0">
            <a:spAutoFit/>
          </a:bodyPr>
          <a:lstStyle/>
          <a:p>
            <a:pPr algn="ctr"/>
            <a:r>
              <a:rPr lang="en-US" altLang="zh-CN" sz="4000" b="1" dirty="0">
                <a:solidFill>
                  <a:schemeClr val="bg1"/>
                </a:solidFill>
                <a:latin typeface="+mj-lt"/>
              </a:rPr>
              <a:t>03</a:t>
            </a:r>
            <a:endParaRPr lang="zh-CN" altLang="en-US" sz="4000" b="1" dirty="0">
              <a:solidFill>
                <a:schemeClr val="bg1"/>
              </a:solidFill>
              <a:latin typeface="+mj-lt"/>
            </a:endParaRPr>
          </a:p>
        </p:txBody>
      </p:sp>
      <p:sp>
        <p:nvSpPr>
          <p:cNvPr id="20" name="矩形 6">
            <a:extLst>
              <a:ext uri="{FF2B5EF4-FFF2-40B4-BE49-F238E27FC236}">
                <a16:creationId xmlns:a16="http://schemas.microsoft.com/office/drawing/2014/main" id="{2305CF6F-D26A-1880-83FC-AF8A41582651}"/>
              </a:ext>
            </a:extLst>
          </p:cNvPr>
          <p:cNvSpPr/>
          <p:nvPr/>
        </p:nvSpPr>
        <p:spPr>
          <a:xfrm>
            <a:off x="4163085" y="3069531"/>
            <a:ext cx="595035"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现状</a:t>
            </a:r>
            <a:endParaRPr lang="en-US" altLang="zh-CN" sz="1600" kern="100" dirty="0">
              <a:solidFill>
                <a:schemeClr val="accent1"/>
              </a:solidFill>
              <a:latin typeface="+mn-ea"/>
              <a:cs typeface="Times New Roman" panose="02020603050405020304" pitchFamily="18" charset="0"/>
            </a:endParaRPr>
          </a:p>
        </p:txBody>
      </p:sp>
    </p:spTree>
    <p:extLst>
      <p:ext uri="{BB962C8B-B14F-4D97-AF65-F5344CB8AC3E}">
        <p14:creationId xmlns:p14="http://schemas.microsoft.com/office/powerpoint/2010/main" val="139560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CN" altLang="zh-CN" sz="2000" b="1" kern="100" dirty="0">
                <a:solidFill>
                  <a:schemeClr val="accent1"/>
                </a:solidFill>
                <a:latin typeface="+mn-ea"/>
                <a:cs typeface="Times New Roman" panose="02020603050405020304" pitchFamily="18" charset="0"/>
              </a:rPr>
              <a:t>目的</a:t>
            </a:r>
            <a:endParaRPr lang="en-US" altLang="zh-CN" sz="2000" b="1" kern="100" dirty="0">
              <a:solidFill>
                <a:schemeClr val="accent1"/>
              </a:solidFill>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75533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Purpose</a:t>
            </a:r>
          </a:p>
        </p:txBody>
      </p:sp>
      <p:sp>
        <p:nvSpPr>
          <p:cNvPr id="10" name="矩形 9">
            <a:extLst>
              <a:ext uri="{FF2B5EF4-FFF2-40B4-BE49-F238E27FC236}">
                <a16:creationId xmlns:a16="http://schemas.microsoft.com/office/drawing/2014/main" id="{CE10450C-9C9B-41A8-8B83-4C36E9532438}"/>
              </a:ext>
            </a:extLst>
          </p:cNvPr>
          <p:cNvSpPr/>
          <p:nvPr/>
        </p:nvSpPr>
        <p:spPr>
          <a:xfrm>
            <a:off x="495947" y="1449091"/>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CAF9D752-0B17-4E23-9925-82839F70EC8D}"/>
              </a:ext>
            </a:extLst>
          </p:cNvPr>
          <p:cNvSpPr/>
          <p:nvPr/>
        </p:nvSpPr>
        <p:spPr>
          <a:xfrm>
            <a:off x="1738871" y="1484053"/>
            <a:ext cx="543739" cy="307777"/>
          </a:xfrm>
          <a:prstGeom prst="rect">
            <a:avLst/>
          </a:prstGeom>
        </p:spPr>
        <p:txBody>
          <a:bodyPr wrap="none">
            <a:spAutoFit/>
          </a:bodyPr>
          <a:lstStyle/>
          <a:p>
            <a:pPr>
              <a:spcAft>
                <a:spcPts val="0"/>
              </a:spcAft>
            </a:pPr>
            <a:r>
              <a:rPr lang="zh-CN" altLang="en-US" sz="1400" kern="100" dirty="0">
                <a:solidFill>
                  <a:schemeClr val="accent1"/>
                </a:solidFill>
                <a:latin typeface="+mj-lt"/>
                <a:cs typeface="Times New Roman" panose="02020603050405020304" pitchFamily="18" charset="0"/>
              </a:rPr>
              <a:t>个人</a:t>
            </a:r>
            <a:endParaRPr lang="en-US" altLang="zh-CN" sz="1400" kern="100" dirty="0">
              <a:solidFill>
                <a:schemeClr val="accent1"/>
              </a:solidFill>
              <a:latin typeface="+mj-lt"/>
              <a:cs typeface="Times New Roman" panose="02020603050405020304" pitchFamily="18" charset="0"/>
            </a:endParaRPr>
          </a:p>
        </p:txBody>
      </p:sp>
      <p:sp>
        <p:nvSpPr>
          <p:cNvPr id="12" name="矩形 11">
            <a:extLst>
              <a:ext uri="{FF2B5EF4-FFF2-40B4-BE49-F238E27FC236}">
                <a16:creationId xmlns:a16="http://schemas.microsoft.com/office/drawing/2014/main" id="{5B860AC1-6E66-4E6F-87EF-D7AF0A0FADCB}"/>
              </a:ext>
            </a:extLst>
          </p:cNvPr>
          <p:cNvSpPr/>
          <p:nvPr/>
        </p:nvSpPr>
        <p:spPr>
          <a:xfrm>
            <a:off x="1738870" y="1728519"/>
            <a:ext cx="6705359" cy="312137"/>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rPr>
              <a:t>明晰个人担当，提高单体积极性</a:t>
            </a:r>
            <a:endParaRPr lang="en-US" altLang="zh-CN" sz="1200" dirty="0">
              <a:solidFill>
                <a:schemeClr val="tx1">
                  <a:lumMod val="85000"/>
                  <a:lumOff val="15000"/>
                </a:schemeClr>
              </a:solidFill>
            </a:endParaRPr>
          </a:p>
        </p:txBody>
      </p:sp>
      <p:sp>
        <p:nvSpPr>
          <p:cNvPr id="16" name="矩形 15">
            <a:extLst>
              <a:ext uri="{FF2B5EF4-FFF2-40B4-BE49-F238E27FC236}">
                <a16:creationId xmlns:a16="http://schemas.microsoft.com/office/drawing/2014/main" id="{E52881E8-682A-44A4-AB1A-964E6ECCB854}"/>
              </a:ext>
            </a:extLst>
          </p:cNvPr>
          <p:cNvSpPr/>
          <p:nvPr/>
        </p:nvSpPr>
        <p:spPr>
          <a:xfrm>
            <a:off x="495947" y="3045204"/>
            <a:ext cx="1022888" cy="1022888"/>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a:extLst>
              <a:ext uri="{FF2B5EF4-FFF2-40B4-BE49-F238E27FC236}">
                <a16:creationId xmlns:a16="http://schemas.microsoft.com/office/drawing/2014/main" id="{C7CE0687-0AC7-4615-90C3-01EC8259BB58}"/>
              </a:ext>
            </a:extLst>
          </p:cNvPr>
          <p:cNvSpPr/>
          <p:nvPr/>
        </p:nvSpPr>
        <p:spPr>
          <a:xfrm>
            <a:off x="1738871" y="3080166"/>
            <a:ext cx="543739" cy="307777"/>
          </a:xfrm>
          <a:prstGeom prst="rect">
            <a:avLst/>
          </a:prstGeom>
        </p:spPr>
        <p:txBody>
          <a:bodyPr wrap="none">
            <a:spAutoFit/>
          </a:bodyPr>
          <a:lstStyle/>
          <a:p>
            <a:pPr>
              <a:spcAft>
                <a:spcPts val="0"/>
              </a:spcAft>
            </a:pPr>
            <a:r>
              <a:rPr lang="zh-CN" altLang="en-US" sz="1400" kern="100" dirty="0">
                <a:solidFill>
                  <a:schemeClr val="accent1"/>
                </a:solidFill>
                <a:latin typeface="+mj-lt"/>
                <a:cs typeface="Times New Roman" panose="02020603050405020304" pitchFamily="18" charset="0"/>
              </a:rPr>
              <a:t>团队</a:t>
            </a:r>
            <a:endParaRPr lang="en-US" altLang="zh-CN" sz="1400" kern="100" dirty="0">
              <a:solidFill>
                <a:schemeClr val="accent1"/>
              </a:solidFill>
              <a:latin typeface="+mj-lt"/>
              <a:cs typeface="Times New Roman" panose="02020603050405020304" pitchFamily="18" charset="0"/>
            </a:endParaRPr>
          </a:p>
        </p:txBody>
      </p:sp>
      <p:sp>
        <p:nvSpPr>
          <p:cNvPr id="18" name="矩形 17">
            <a:extLst>
              <a:ext uri="{FF2B5EF4-FFF2-40B4-BE49-F238E27FC236}">
                <a16:creationId xmlns:a16="http://schemas.microsoft.com/office/drawing/2014/main" id="{DA937DE2-2DC5-49C9-BCFF-F37C0430AAA1}"/>
              </a:ext>
            </a:extLst>
          </p:cNvPr>
          <p:cNvSpPr/>
          <p:nvPr/>
        </p:nvSpPr>
        <p:spPr>
          <a:xfrm>
            <a:off x="1738871" y="3324633"/>
            <a:ext cx="6705358" cy="312137"/>
          </a:xfrm>
          <a:prstGeom prst="rect">
            <a:avLst/>
          </a:prstGeom>
        </p:spPr>
        <p:txBody>
          <a:bodyPr wrap="square">
            <a:spAutoFit/>
          </a:bodyPr>
          <a:lstStyle/>
          <a:p>
            <a:pPr>
              <a:lnSpc>
                <a:spcPct val="130000"/>
              </a:lnSpc>
              <a:spcBef>
                <a:spcPts val="600"/>
              </a:spcBef>
            </a:pPr>
            <a:r>
              <a:rPr lang="zh-CN" altLang="en-US" sz="1200" dirty="0">
                <a:solidFill>
                  <a:schemeClr val="tx1">
                    <a:lumMod val="85000"/>
                    <a:lumOff val="15000"/>
                  </a:schemeClr>
                </a:solidFill>
              </a:rPr>
              <a:t>促进团队公平，补短板，促和谐，减少因为无谓的问题所消耗的时间和不必要的纠缠与加班</a:t>
            </a:r>
            <a:endParaRPr lang="en-US" altLang="zh-CN" sz="1200" dirty="0">
              <a:solidFill>
                <a:schemeClr val="tx1">
                  <a:lumMod val="85000"/>
                  <a:lumOff val="15000"/>
                </a:schemeClr>
              </a:solidFill>
            </a:endParaRPr>
          </a:p>
        </p:txBody>
      </p:sp>
      <p:grpSp>
        <p:nvGrpSpPr>
          <p:cNvPr id="23" name="组合 22">
            <a:extLst>
              <a:ext uri="{FF2B5EF4-FFF2-40B4-BE49-F238E27FC236}">
                <a16:creationId xmlns:a16="http://schemas.microsoft.com/office/drawing/2014/main" id="{08AF2725-52EC-4D91-9269-F7892BCC1FCA}"/>
              </a:ext>
            </a:extLst>
          </p:cNvPr>
          <p:cNvGrpSpPr/>
          <p:nvPr/>
        </p:nvGrpSpPr>
        <p:grpSpPr>
          <a:xfrm>
            <a:off x="812230" y="3242831"/>
            <a:ext cx="430561" cy="627634"/>
            <a:chOff x="2528974" y="2863357"/>
            <a:chExt cx="246811" cy="359779"/>
          </a:xfrm>
          <a:solidFill>
            <a:schemeClr val="bg1"/>
          </a:solidFill>
        </p:grpSpPr>
        <p:sp>
          <p:nvSpPr>
            <p:cNvPr id="24" name="AutoShape 113">
              <a:extLst>
                <a:ext uri="{FF2B5EF4-FFF2-40B4-BE49-F238E27FC236}">
                  <a16:creationId xmlns:a16="http://schemas.microsoft.com/office/drawing/2014/main" id="{72536BB5-E4FF-4F2C-9DD9-D1E912EF9C27}"/>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5" name="AutoShape 114">
              <a:extLst>
                <a:ext uri="{FF2B5EF4-FFF2-40B4-BE49-F238E27FC236}">
                  <a16:creationId xmlns:a16="http://schemas.microsoft.com/office/drawing/2014/main" id="{3AF59223-5E17-404B-984D-6280C14C5747}"/>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30" name="组合 29">
            <a:extLst>
              <a:ext uri="{FF2B5EF4-FFF2-40B4-BE49-F238E27FC236}">
                <a16:creationId xmlns:a16="http://schemas.microsoft.com/office/drawing/2014/main" id="{51852231-DBA4-4459-A525-9D6F0328D398}"/>
              </a:ext>
            </a:extLst>
          </p:cNvPr>
          <p:cNvGrpSpPr/>
          <p:nvPr/>
        </p:nvGrpSpPr>
        <p:grpSpPr>
          <a:xfrm>
            <a:off x="699771" y="1647253"/>
            <a:ext cx="626564" cy="626564"/>
            <a:chOff x="2473104" y="2145028"/>
            <a:chExt cx="359165" cy="359165"/>
          </a:xfrm>
          <a:solidFill>
            <a:schemeClr val="bg1"/>
          </a:solidFill>
        </p:grpSpPr>
        <p:sp>
          <p:nvSpPr>
            <p:cNvPr id="31" name="AutoShape 126">
              <a:extLst>
                <a:ext uri="{FF2B5EF4-FFF2-40B4-BE49-F238E27FC236}">
                  <a16:creationId xmlns:a16="http://schemas.microsoft.com/office/drawing/2014/main" id="{3A999974-19D3-44F7-BF39-C052E0153F33}"/>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32" name="AutoShape 127">
              <a:extLst>
                <a:ext uri="{FF2B5EF4-FFF2-40B4-BE49-F238E27FC236}">
                  <a16:creationId xmlns:a16="http://schemas.microsoft.com/office/drawing/2014/main" id="{AA83F5E9-B885-450C-9308-5D18FF3B7BA7}"/>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936347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388823" y="375240"/>
            <a:ext cx="697627"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现状</a:t>
            </a:r>
          </a:p>
        </p:txBody>
      </p:sp>
      <p:sp>
        <p:nvSpPr>
          <p:cNvPr id="4" name="矩形 3">
            <a:extLst>
              <a:ext uri="{FF2B5EF4-FFF2-40B4-BE49-F238E27FC236}">
                <a16:creationId xmlns:a16="http://schemas.microsoft.com/office/drawing/2014/main" id="{9E909954-10C8-4280-953E-B54B27A00653}"/>
              </a:ext>
            </a:extLst>
          </p:cNvPr>
          <p:cNvSpPr/>
          <p:nvPr/>
        </p:nvSpPr>
        <p:spPr>
          <a:xfrm>
            <a:off x="824772" y="1001198"/>
            <a:ext cx="2577950"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1</a:t>
            </a:r>
            <a:r>
              <a:rPr lang="zh-CN" altLang="en-US" sz="1200" kern="100" dirty="0">
                <a:solidFill>
                  <a:schemeClr val="accent1"/>
                </a:solidFill>
                <a:latin typeface="+mj-lt"/>
                <a:cs typeface="Times New Roman" panose="02020603050405020304" pitchFamily="18" charset="0"/>
              </a:rPr>
              <a:t>，</a:t>
            </a:r>
            <a:r>
              <a:rPr lang="zh-CN" altLang="en-US" sz="1200" kern="100" dirty="0">
                <a:solidFill>
                  <a:srgbClr val="FF0000"/>
                </a:solidFill>
                <a:latin typeface="+mj-lt"/>
                <a:cs typeface="Times New Roman" panose="02020603050405020304" pitchFamily="18" charset="0"/>
              </a:rPr>
              <a:t>没有产出，或者让别人代替完成</a:t>
            </a:r>
            <a:endParaRPr lang="en-US" altLang="zh-CN" sz="1200" kern="100" dirty="0">
              <a:solidFill>
                <a:srgbClr val="FF0000"/>
              </a:solidFill>
              <a:latin typeface="+mj-lt"/>
              <a:cs typeface="Times New Roman" panose="02020603050405020304" pitchFamily="18" charset="0"/>
            </a:endParaRPr>
          </a:p>
        </p:txBody>
      </p:sp>
      <p:sp>
        <p:nvSpPr>
          <p:cNvPr id="6" name="Rectangle 2"/>
          <p:cNvSpPr>
            <a:spLocks noChangeArrowheads="1"/>
          </p:cNvSpPr>
          <p:nvPr/>
        </p:nvSpPr>
        <p:spPr bwMode="auto">
          <a:xfrm>
            <a:off x="1669774" y="101981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3">
            <a:extLst>
              <a:ext uri="{FF2B5EF4-FFF2-40B4-BE49-F238E27FC236}">
                <a16:creationId xmlns:a16="http://schemas.microsoft.com/office/drawing/2014/main" id="{219A1B66-A35F-CAEA-5D75-EAFD4CD0FA0B}"/>
              </a:ext>
            </a:extLst>
          </p:cNvPr>
          <p:cNvSpPr/>
          <p:nvPr/>
        </p:nvSpPr>
        <p:spPr>
          <a:xfrm>
            <a:off x="824772" y="1415090"/>
            <a:ext cx="3507692"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2</a:t>
            </a:r>
            <a:r>
              <a:rPr lang="zh-CN" altLang="en-US" sz="1200" kern="100" dirty="0">
                <a:solidFill>
                  <a:schemeClr val="accent1"/>
                </a:solidFill>
                <a:latin typeface="+mj-lt"/>
                <a:cs typeface="Times New Roman" panose="02020603050405020304" pitchFamily="18" charset="0"/>
              </a:rPr>
              <a:t>，工作位置隐藏在角落，存在感低，容易被忽视</a:t>
            </a:r>
            <a:endParaRPr lang="en-US" altLang="zh-CN" sz="1200" kern="100" dirty="0">
              <a:solidFill>
                <a:schemeClr val="accent1"/>
              </a:solidFill>
              <a:latin typeface="+mj-lt"/>
              <a:cs typeface="Times New Roman" panose="02020603050405020304" pitchFamily="18" charset="0"/>
            </a:endParaRPr>
          </a:p>
        </p:txBody>
      </p:sp>
      <p:sp>
        <p:nvSpPr>
          <p:cNvPr id="8" name="矩形 3">
            <a:extLst>
              <a:ext uri="{FF2B5EF4-FFF2-40B4-BE49-F238E27FC236}">
                <a16:creationId xmlns:a16="http://schemas.microsoft.com/office/drawing/2014/main" id="{BDE1E169-9323-84A2-1A70-A9A66B884CAA}"/>
              </a:ext>
            </a:extLst>
          </p:cNvPr>
          <p:cNvSpPr/>
          <p:nvPr/>
        </p:nvSpPr>
        <p:spPr>
          <a:xfrm>
            <a:off x="824770" y="3897456"/>
            <a:ext cx="5176417"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8-1</a:t>
            </a:r>
            <a:r>
              <a:rPr lang="zh-CN" altLang="en-US" sz="1200" kern="100" dirty="0">
                <a:solidFill>
                  <a:schemeClr val="accent1"/>
                </a:solidFill>
                <a:latin typeface="+mj-lt"/>
                <a:cs typeface="Times New Roman" panose="02020603050405020304" pitchFamily="18" charset="0"/>
              </a:rPr>
              <a:t>，问题太多，完全不自己动手调查，在没有价值的问题上浪费他人时间</a:t>
            </a:r>
            <a:endParaRPr lang="en-US" altLang="zh-CN" sz="1200" kern="100" dirty="0">
              <a:solidFill>
                <a:schemeClr val="accent1"/>
              </a:solidFill>
              <a:latin typeface="+mj-lt"/>
              <a:cs typeface="Times New Roman" panose="02020603050405020304" pitchFamily="18" charset="0"/>
            </a:endParaRPr>
          </a:p>
        </p:txBody>
      </p:sp>
      <p:sp>
        <p:nvSpPr>
          <p:cNvPr id="9" name="矩形 3">
            <a:extLst>
              <a:ext uri="{FF2B5EF4-FFF2-40B4-BE49-F238E27FC236}">
                <a16:creationId xmlns:a16="http://schemas.microsoft.com/office/drawing/2014/main" id="{2D0599E1-A4BE-BC6E-66AE-B735070589B5}"/>
              </a:ext>
            </a:extLst>
          </p:cNvPr>
          <p:cNvSpPr/>
          <p:nvPr/>
        </p:nvSpPr>
        <p:spPr>
          <a:xfrm>
            <a:off x="824772" y="2242405"/>
            <a:ext cx="6141425"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4</a:t>
            </a:r>
            <a:r>
              <a:rPr lang="zh-CN" altLang="en-US" sz="1200" kern="100" dirty="0">
                <a:solidFill>
                  <a:schemeClr val="accent1"/>
                </a:solidFill>
                <a:latin typeface="+mj-lt"/>
                <a:cs typeface="Times New Roman" panose="02020603050405020304" pitchFamily="18" charset="0"/>
              </a:rPr>
              <a:t>，空耗时间，隔一段时间寻找一个莫须有或者和自己作业关联度低的问题去向人请教</a:t>
            </a:r>
            <a:endParaRPr lang="en-US" altLang="zh-CN" sz="1200" kern="100" dirty="0">
              <a:solidFill>
                <a:schemeClr val="accent1"/>
              </a:solidFill>
              <a:latin typeface="+mj-lt"/>
              <a:cs typeface="Times New Roman" panose="02020603050405020304" pitchFamily="18" charset="0"/>
            </a:endParaRPr>
          </a:p>
        </p:txBody>
      </p:sp>
      <p:sp>
        <p:nvSpPr>
          <p:cNvPr id="10" name="矩形 3">
            <a:extLst>
              <a:ext uri="{FF2B5EF4-FFF2-40B4-BE49-F238E27FC236}">
                <a16:creationId xmlns:a16="http://schemas.microsoft.com/office/drawing/2014/main" id="{28CAD806-3449-6246-A8A0-D3A81CBEFD61}"/>
              </a:ext>
            </a:extLst>
          </p:cNvPr>
          <p:cNvSpPr/>
          <p:nvPr/>
        </p:nvSpPr>
        <p:spPr>
          <a:xfrm>
            <a:off x="1086446" y="4098711"/>
            <a:ext cx="4586763" cy="215444"/>
          </a:xfrm>
          <a:prstGeom prst="rect">
            <a:avLst/>
          </a:prstGeom>
        </p:spPr>
        <p:txBody>
          <a:bodyPr wrap="square">
            <a:spAutoFit/>
          </a:bodyPr>
          <a:lstStyle/>
          <a:p>
            <a:pPr>
              <a:spcAft>
                <a:spcPts val="0"/>
              </a:spcAft>
            </a:pPr>
            <a:r>
              <a:rPr lang="en-US" altLang="zh-CN" sz="800" i="1" kern="100" dirty="0">
                <a:solidFill>
                  <a:schemeClr val="accent1"/>
                </a:solidFill>
                <a:latin typeface="+mj-lt"/>
                <a:cs typeface="Times New Roman" panose="02020603050405020304" pitchFamily="18" charset="0"/>
              </a:rPr>
              <a:t>//</a:t>
            </a:r>
            <a:r>
              <a:rPr lang="zh-CN" altLang="en-US" sz="800" i="1" kern="100" dirty="0">
                <a:solidFill>
                  <a:schemeClr val="accent1"/>
                </a:solidFill>
                <a:latin typeface="+mj-lt"/>
                <a:cs typeface="Times New Roman" panose="02020603050405020304" pitchFamily="18" charset="0"/>
              </a:rPr>
              <a:t>没有价值的问题太多又不会主动调查是作业者自己的问题，最好带结果问问题</a:t>
            </a:r>
            <a:endParaRPr lang="en-US" altLang="zh-CN" sz="800" i="1" kern="100" dirty="0">
              <a:solidFill>
                <a:schemeClr val="accent1"/>
              </a:solidFill>
              <a:latin typeface="+mj-lt"/>
              <a:cs typeface="Times New Roman" panose="02020603050405020304" pitchFamily="18" charset="0"/>
            </a:endParaRPr>
          </a:p>
        </p:txBody>
      </p:sp>
      <p:sp>
        <p:nvSpPr>
          <p:cNvPr id="12" name="矩形 3">
            <a:extLst>
              <a:ext uri="{FF2B5EF4-FFF2-40B4-BE49-F238E27FC236}">
                <a16:creationId xmlns:a16="http://schemas.microsoft.com/office/drawing/2014/main" id="{8E1FDB05-6B6B-A926-1C69-BF1E83F93FCA}"/>
              </a:ext>
            </a:extLst>
          </p:cNvPr>
          <p:cNvSpPr/>
          <p:nvPr/>
        </p:nvSpPr>
        <p:spPr>
          <a:xfrm>
            <a:off x="824772" y="2658316"/>
            <a:ext cx="343933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5</a:t>
            </a:r>
            <a:r>
              <a:rPr lang="zh-CN" altLang="en-US" sz="1200" kern="100" dirty="0">
                <a:solidFill>
                  <a:schemeClr val="accent1"/>
                </a:solidFill>
                <a:latin typeface="+mj-lt"/>
                <a:cs typeface="Times New Roman" panose="02020603050405020304" pitchFamily="18" charset="0"/>
              </a:rPr>
              <a:t>，每日</a:t>
            </a:r>
            <a:r>
              <a:rPr lang="en-US" altLang="zh-CN" sz="1200" kern="100" dirty="0">
                <a:solidFill>
                  <a:schemeClr val="accent1"/>
                </a:solidFill>
                <a:latin typeface="+mj-lt"/>
                <a:cs typeface="Times New Roman" panose="02020603050405020304" pitchFamily="18" charset="0"/>
              </a:rPr>
              <a:t>Teams</a:t>
            </a:r>
            <a:r>
              <a:rPr lang="zh-CN" altLang="en-US" sz="1200" kern="100" dirty="0">
                <a:solidFill>
                  <a:schemeClr val="accent1"/>
                </a:solidFill>
                <a:latin typeface="+mj-lt"/>
                <a:cs typeface="Times New Roman" panose="02020603050405020304" pitchFamily="18" charset="0"/>
              </a:rPr>
              <a:t>作业报告空洞，没有结论性成果</a:t>
            </a:r>
            <a:endParaRPr lang="en-US" altLang="zh-CN" sz="1200" kern="100" dirty="0">
              <a:solidFill>
                <a:schemeClr val="accent1"/>
              </a:solidFill>
              <a:latin typeface="+mj-lt"/>
              <a:cs typeface="Times New Roman" panose="02020603050405020304" pitchFamily="18" charset="0"/>
            </a:endParaRPr>
          </a:p>
        </p:txBody>
      </p:sp>
      <p:sp>
        <p:nvSpPr>
          <p:cNvPr id="13" name="矩形 3">
            <a:extLst>
              <a:ext uri="{FF2B5EF4-FFF2-40B4-BE49-F238E27FC236}">
                <a16:creationId xmlns:a16="http://schemas.microsoft.com/office/drawing/2014/main" id="{5566CC67-34CD-7D08-6415-7E4E8AB4F1F4}"/>
              </a:ext>
            </a:extLst>
          </p:cNvPr>
          <p:cNvSpPr/>
          <p:nvPr/>
        </p:nvSpPr>
        <p:spPr>
          <a:xfrm>
            <a:off x="824772" y="3074227"/>
            <a:ext cx="411683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6</a:t>
            </a:r>
            <a:r>
              <a:rPr lang="zh-CN" altLang="en-US" sz="1200" kern="100" dirty="0">
                <a:solidFill>
                  <a:schemeClr val="accent1"/>
                </a:solidFill>
                <a:latin typeface="+mj-lt"/>
                <a:cs typeface="Times New Roman" panose="02020603050405020304" pitchFamily="18" charset="0"/>
              </a:rPr>
              <a:t>，每日结束时作业内容没有总结，相关协作者不知道情况</a:t>
            </a:r>
            <a:endParaRPr lang="en-US" altLang="zh-CN" sz="1200" kern="100" dirty="0">
              <a:solidFill>
                <a:schemeClr val="accent1"/>
              </a:solidFill>
              <a:latin typeface="+mj-lt"/>
              <a:cs typeface="Times New Roman" panose="02020603050405020304" pitchFamily="18" charset="0"/>
            </a:endParaRPr>
          </a:p>
        </p:txBody>
      </p:sp>
      <p:sp>
        <p:nvSpPr>
          <p:cNvPr id="14" name="矩形 3">
            <a:extLst>
              <a:ext uri="{FF2B5EF4-FFF2-40B4-BE49-F238E27FC236}">
                <a16:creationId xmlns:a16="http://schemas.microsoft.com/office/drawing/2014/main" id="{63D8E3F0-F347-A4B1-71DE-FB4F04897522}"/>
              </a:ext>
            </a:extLst>
          </p:cNvPr>
          <p:cNvSpPr/>
          <p:nvPr/>
        </p:nvSpPr>
        <p:spPr>
          <a:xfrm>
            <a:off x="824770" y="1832140"/>
            <a:ext cx="6800260"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3</a:t>
            </a:r>
            <a:r>
              <a:rPr lang="zh-CN" altLang="en-US" sz="1200" kern="100" dirty="0">
                <a:solidFill>
                  <a:schemeClr val="accent1"/>
                </a:solidFill>
                <a:latin typeface="+mj-lt"/>
                <a:cs typeface="Times New Roman" panose="02020603050405020304" pitchFamily="18" charset="0"/>
              </a:rPr>
              <a:t>，进度确认话太多，问一些和自己作业关联度低的问题，转移他人注意力，导致忽视了问题本身</a:t>
            </a:r>
            <a:endParaRPr lang="en-US" altLang="zh-CN" sz="1200" kern="100" dirty="0">
              <a:solidFill>
                <a:schemeClr val="accent1"/>
              </a:solidFill>
              <a:latin typeface="+mj-lt"/>
              <a:cs typeface="Times New Roman" panose="02020603050405020304" pitchFamily="18" charset="0"/>
            </a:endParaRPr>
          </a:p>
        </p:txBody>
      </p:sp>
      <p:sp>
        <p:nvSpPr>
          <p:cNvPr id="16" name="矩形 3">
            <a:extLst>
              <a:ext uri="{FF2B5EF4-FFF2-40B4-BE49-F238E27FC236}">
                <a16:creationId xmlns:a16="http://schemas.microsoft.com/office/drawing/2014/main" id="{D632329F-C3BA-0FB7-246A-BC99C1247EA7}"/>
              </a:ext>
            </a:extLst>
          </p:cNvPr>
          <p:cNvSpPr/>
          <p:nvPr/>
        </p:nvSpPr>
        <p:spPr>
          <a:xfrm>
            <a:off x="1086450" y="3243504"/>
            <a:ext cx="4586763" cy="215444"/>
          </a:xfrm>
          <a:prstGeom prst="rect">
            <a:avLst/>
          </a:prstGeom>
        </p:spPr>
        <p:txBody>
          <a:bodyPr wrap="square">
            <a:spAutoFit/>
          </a:bodyPr>
          <a:lstStyle/>
          <a:p>
            <a:pPr>
              <a:spcAft>
                <a:spcPts val="0"/>
              </a:spcAft>
            </a:pPr>
            <a:r>
              <a:rPr lang="en-US" altLang="zh-CN" sz="800" i="1" kern="100" dirty="0">
                <a:solidFill>
                  <a:schemeClr val="accent1"/>
                </a:solidFill>
                <a:latin typeface="+mj-lt"/>
                <a:cs typeface="Times New Roman" panose="02020603050405020304" pitchFamily="18" charset="0"/>
              </a:rPr>
              <a:t>//</a:t>
            </a:r>
            <a:r>
              <a:rPr lang="zh-CN" altLang="en-US" sz="800" i="1" kern="100" dirty="0">
                <a:solidFill>
                  <a:schemeClr val="accent1"/>
                </a:solidFill>
                <a:latin typeface="+mj-lt"/>
                <a:cs typeface="Times New Roman" panose="02020603050405020304" pitchFamily="18" charset="0"/>
              </a:rPr>
              <a:t>例：</a:t>
            </a:r>
            <a:r>
              <a:rPr lang="en-US" altLang="zh-CN" sz="800" i="1" kern="100" dirty="0">
                <a:solidFill>
                  <a:schemeClr val="accent1"/>
                </a:solidFill>
                <a:latin typeface="+mj-lt"/>
                <a:cs typeface="Times New Roman" panose="02020603050405020304" pitchFamily="18" charset="0"/>
              </a:rPr>
              <a:t>03</a:t>
            </a:r>
            <a:r>
              <a:rPr lang="zh-CN" altLang="en-US" sz="800" i="1" kern="100" dirty="0">
                <a:solidFill>
                  <a:schemeClr val="accent1"/>
                </a:solidFill>
                <a:latin typeface="+mj-lt"/>
                <a:cs typeface="Times New Roman" panose="02020603050405020304" pitchFamily="18" charset="0"/>
              </a:rPr>
              <a:t>和</a:t>
            </a:r>
            <a:r>
              <a:rPr lang="en-US" altLang="zh-CN" sz="800" i="1" kern="100" dirty="0">
                <a:solidFill>
                  <a:schemeClr val="accent1"/>
                </a:solidFill>
                <a:latin typeface="+mj-lt"/>
                <a:cs typeface="Times New Roman" panose="02020603050405020304" pitchFamily="18" charset="0"/>
              </a:rPr>
              <a:t>01</a:t>
            </a:r>
            <a:r>
              <a:rPr lang="zh-CN" altLang="en-US" sz="800" i="1" kern="100" dirty="0">
                <a:solidFill>
                  <a:schemeClr val="accent1"/>
                </a:solidFill>
                <a:latin typeface="+mj-lt"/>
                <a:cs typeface="Times New Roman" panose="02020603050405020304" pitchFamily="18" charset="0"/>
              </a:rPr>
              <a:t>都做完了，不知道中间有个人担当</a:t>
            </a:r>
            <a:r>
              <a:rPr lang="en-US" altLang="zh-CN" sz="800" i="1" kern="100" dirty="0">
                <a:solidFill>
                  <a:schemeClr val="accent1"/>
                </a:solidFill>
                <a:latin typeface="+mj-lt"/>
                <a:cs typeface="Times New Roman" panose="02020603050405020304" pitchFamily="18" charset="0"/>
              </a:rPr>
              <a:t>02</a:t>
            </a:r>
          </a:p>
        </p:txBody>
      </p:sp>
      <p:sp>
        <p:nvSpPr>
          <p:cNvPr id="17" name="矩形 3">
            <a:extLst>
              <a:ext uri="{FF2B5EF4-FFF2-40B4-BE49-F238E27FC236}">
                <a16:creationId xmlns:a16="http://schemas.microsoft.com/office/drawing/2014/main" id="{EFB7FB32-0A56-258E-1308-5E11B791E753}"/>
              </a:ext>
            </a:extLst>
          </p:cNvPr>
          <p:cNvSpPr/>
          <p:nvPr/>
        </p:nvSpPr>
        <p:spPr>
          <a:xfrm>
            <a:off x="824770" y="4277356"/>
            <a:ext cx="1484702" cy="276999"/>
          </a:xfrm>
          <a:prstGeom prst="rect">
            <a:avLst/>
          </a:prstGeom>
        </p:spPr>
        <p:txBody>
          <a:bodyPr wrap="none">
            <a:spAutoFit/>
          </a:bodyPr>
          <a:lstStyle/>
          <a:p>
            <a:pPr>
              <a:spcAft>
                <a:spcPts val="0"/>
              </a:spcAft>
            </a:pPr>
            <a:r>
              <a:rPr lang="zh-CN" altLang="en-US" sz="1200" kern="100" dirty="0">
                <a:solidFill>
                  <a:schemeClr val="accent1"/>
                </a:solidFill>
                <a:latin typeface="+mj-lt"/>
                <a:cs typeface="Times New Roman" panose="02020603050405020304" pitchFamily="18" charset="0"/>
              </a:rPr>
              <a:t>  </a:t>
            </a:r>
            <a:r>
              <a:rPr lang="en-US" altLang="zh-CN" sz="1200" kern="100" dirty="0">
                <a:solidFill>
                  <a:schemeClr val="accent1"/>
                </a:solidFill>
                <a:latin typeface="+mj-lt"/>
                <a:cs typeface="Times New Roman" panose="02020603050405020304" pitchFamily="18" charset="0"/>
              </a:rPr>
              <a:t>-2</a:t>
            </a:r>
            <a:r>
              <a:rPr lang="zh-CN" altLang="en-US" sz="1200" kern="100" dirty="0">
                <a:solidFill>
                  <a:schemeClr val="accent1"/>
                </a:solidFill>
                <a:latin typeface="+mj-lt"/>
                <a:cs typeface="Times New Roman" panose="02020603050405020304" pitchFamily="18" charset="0"/>
              </a:rPr>
              <a:t>，完全没有问题</a:t>
            </a:r>
            <a:endParaRPr lang="en-US" altLang="zh-CN" sz="1200" kern="100" dirty="0">
              <a:solidFill>
                <a:schemeClr val="accent1"/>
              </a:solidFill>
              <a:latin typeface="+mj-lt"/>
              <a:cs typeface="Times New Roman" panose="02020603050405020304" pitchFamily="18" charset="0"/>
            </a:endParaRPr>
          </a:p>
        </p:txBody>
      </p:sp>
      <p:sp>
        <p:nvSpPr>
          <p:cNvPr id="18" name="矩形 3">
            <a:extLst>
              <a:ext uri="{FF2B5EF4-FFF2-40B4-BE49-F238E27FC236}">
                <a16:creationId xmlns:a16="http://schemas.microsoft.com/office/drawing/2014/main" id="{69DED38F-59B1-5E4C-3418-F96AF3ECA9F3}"/>
              </a:ext>
            </a:extLst>
          </p:cNvPr>
          <p:cNvSpPr/>
          <p:nvPr/>
        </p:nvSpPr>
        <p:spPr>
          <a:xfrm>
            <a:off x="1086445" y="4505241"/>
            <a:ext cx="4586763" cy="215444"/>
          </a:xfrm>
          <a:prstGeom prst="rect">
            <a:avLst/>
          </a:prstGeom>
        </p:spPr>
        <p:txBody>
          <a:bodyPr wrap="square">
            <a:spAutoFit/>
          </a:bodyPr>
          <a:lstStyle/>
          <a:p>
            <a:pPr>
              <a:spcAft>
                <a:spcPts val="0"/>
              </a:spcAft>
            </a:pPr>
            <a:r>
              <a:rPr lang="en-US" altLang="zh-CN" sz="800" i="1" kern="100" dirty="0">
                <a:solidFill>
                  <a:schemeClr val="accent1"/>
                </a:solidFill>
                <a:latin typeface="+mj-lt"/>
                <a:cs typeface="Times New Roman" panose="02020603050405020304" pitchFamily="18" charset="0"/>
              </a:rPr>
              <a:t>//</a:t>
            </a:r>
            <a:r>
              <a:rPr lang="zh-CN" altLang="en-US" sz="800" i="1" kern="100" dirty="0">
                <a:solidFill>
                  <a:schemeClr val="accent1"/>
                </a:solidFill>
                <a:latin typeface="+mj-lt"/>
                <a:cs typeface="Times New Roman" panose="02020603050405020304" pitchFamily="18" charset="0"/>
              </a:rPr>
              <a:t>不明白自己需要做什么</a:t>
            </a:r>
            <a:endParaRPr lang="en-US" altLang="zh-CN" sz="800" i="1" kern="100" dirty="0">
              <a:solidFill>
                <a:schemeClr val="accent1"/>
              </a:solidFill>
              <a:latin typeface="+mj-lt"/>
              <a:cs typeface="Times New Roman" panose="02020603050405020304" pitchFamily="18" charset="0"/>
            </a:endParaRPr>
          </a:p>
        </p:txBody>
      </p:sp>
      <p:sp>
        <p:nvSpPr>
          <p:cNvPr id="19" name="矩形 3">
            <a:extLst>
              <a:ext uri="{FF2B5EF4-FFF2-40B4-BE49-F238E27FC236}">
                <a16:creationId xmlns:a16="http://schemas.microsoft.com/office/drawing/2014/main" id="{AD0D52DE-41F8-90D9-E3CD-A05F975F76C5}"/>
              </a:ext>
            </a:extLst>
          </p:cNvPr>
          <p:cNvSpPr/>
          <p:nvPr/>
        </p:nvSpPr>
        <p:spPr>
          <a:xfrm>
            <a:off x="1086448" y="2847423"/>
            <a:ext cx="4586763" cy="215444"/>
          </a:xfrm>
          <a:prstGeom prst="rect">
            <a:avLst/>
          </a:prstGeom>
        </p:spPr>
        <p:txBody>
          <a:bodyPr wrap="square">
            <a:spAutoFit/>
          </a:bodyPr>
          <a:lstStyle/>
          <a:p>
            <a:pPr>
              <a:spcAft>
                <a:spcPts val="0"/>
              </a:spcAft>
            </a:pPr>
            <a:r>
              <a:rPr lang="en-US" altLang="zh-CN" sz="800" i="1" kern="100" dirty="0">
                <a:solidFill>
                  <a:schemeClr val="accent1"/>
                </a:solidFill>
                <a:latin typeface="+mj-lt"/>
                <a:cs typeface="Times New Roman" panose="02020603050405020304" pitchFamily="18" charset="0"/>
              </a:rPr>
              <a:t>//</a:t>
            </a:r>
            <a:r>
              <a:rPr lang="zh-CN" altLang="en-US" sz="800" i="1" kern="100" dirty="0">
                <a:solidFill>
                  <a:schemeClr val="accent1"/>
                </a:solidFill>
                <a:latin typeface="+mj-lt"/>
                <a:cs typeface="Times New Roman" panose="02020603050405020304" pitchFamily="18" charset="0"/>
              </a:rPr>
              <a:t>例：。。。</a:t>
            </a:r>
            <a:r>
              <a:rPr lang="ja-JP" altLang="en-US" sz="800" i="1" kern="100">
                <a:solidFill>
                  <a:schemeClr val="accent1"/>
                </a:solidFill>
                <a:latin typeface="+mj-lt"/>
                <a:cs typeface="Times New Roman" panose="02020603050405020304" pitchFamily="18" charset="0"/>
              </a:rPr>
              <a:t>調査、。。。困難中</a:t>
            </a:r>
            <a:endParaRPr lang="en-US" altLang="zh-CN" sz="800" i="1" kern="100" dirty="0">
              <a:solidFill>
                <a:schemeClr val="accent1"/>
              </a:solidFill>
              <a:latin typeface="+mj-lt"/>
              <a:cs typeface="Times New Roman" panose="02020603050405020304" pitchFamily="18" charset="0"/>
            </a:endParaRPr>
          </a:p>
        </p:txBody>
      </p:sp>
      <p:sp>
        <p:nvSpPr>
          <p:cNvPr id="20" name="矩形 3">
            <a:extLst>
              <a:ext uri="{FF2B5EF4-FFF2-40B4-BE49-F238E27FC236}">
                <a16:creationId xmlns:a16="http://schemas.microsoft.com/office/drawing/2014/main" id="{7836D0C3-05F3-A034-8A2B-713BD15D8AAA}"/>
              </a:ext>
            </a:extLst>
          </p:cNvPr>
          <p:cNvSpPr/>
          <p:nvPr/>
        </p:nvSpPr>
        <p:spPr>
          <a:xfrm>
            <a:off x="7161661" y="4554355"/>
            <a:ext cx="1468672" cy="276999"/>
          </a:xfrm>
          <a:prstGeom prst="rect">
            <a:avLst/>
          </a:prstGeom>
        </p:spPr>
        <p:txBody>
          <a:bodyPr wrap="none">
            <a:spAutoFit/>
          </a:bodyPr>
          <a:lstStyle/>
          <a:p>
            <a:pPr>
              <a:spcAft>
                <a:spcPts val="0"/>
              </a:spcAft>
            </a:pPr>
            <a:r>
              <a:rPr lang="zh-CN" altLang="en-US" sz="1200" kern="100" dirty="0">
                <a:solidFill>
                  <a:schemeClr val="accent1"/>
                </a:solidFill>
                <a:latin typeface="+mj-lt"/>
                <a:cs typeface="Times New Roman" panose="02020603050405020304" pitchFamily="18" charset="0"/>
                <a:sym typeface="Wingdings" pitchFamily="2" charset="2"/>
              </a:rPr>
              <a:t> 原因：</a:t>
            </a:r>
            <a:r>
              <a:rPr lang="zh-CN" altLang="en-US" sz="1200" kern="100" dirty="0">
                <a:solidFill>
                  <a:schemeClr val="accent1"/>
                </a:solidFill>
                <a:highlight>
                  <a:srgbClr val="FFFF00"/>
                </a:highlight>
                <a:latin typeface="+mj-lt"/>
                <a:cs typeface="Times New Roman" panose="02020603050405020304" pitchFamily="18" charset="0"/>
                <a:sym typeface="Wingdings" pitchFamily="2" charset="2"/>
              </a:rPr>
              <a:t>没有制约</a:t>
            </a:r>
            <a:endParaRPr lang="en-US" altLang="zh-CN" sz="1200" kern="100" dirty="0">
              <a:solidFill>
                <a:schemeClr val="accent1"/>
              </a:solidFill>
              <a:highlight>
                <a:srgbClr val="FFFF00"/>
              </a:highlight>
              <a:latin typeface="+mj-lt"/>
              <a:cs typeface="Times New Roman" panose="02020603050405020304" pitchFamily="18" charset="0"/>
            </a:endParaRPr>
          </a:p>
        </p:txBody>
      </p:sp>
      <p:sp>
        <p:nvSpPr>
          <p:cNvPr id="21" name="矩形 3">
            <a:extLst>
              <a:ext uri="{FF2B5EF4-FFF2-40B4-BE49-F238E27FC236}">
                <a16:creationId xmlns:a16="http://schemas.microsoft.com/office/drawing/2014/main" id="{A4AC96DC-D159-EB73-F41F-E888AFA7756B}"/>
              </a:ext>
            </a:extLst>
          </p:cNvPr>
          <p:cNvSpPr/>
          <p:nvPr/>
        </p:nvSpPr>
        <p:spPr>
          <a:xfrm>
            <a:off x="388823" y="742818"/>
            <a:ext cx="62068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Status</a:t>
            </a:r>
          </a:p>
        </p:txBody>
      </p:sp>
      <p:sp>
        <p:nvSpPr>
          <p:cNvPr id="22" name="矩形 3">
            <a:extLst>
              <a:ext uri="{FF2B5EF4-FFF2-40B4-BE49-F238E27FC236}">
                <a16:creationId xmlns:a16="http://schemas.microsoft.com/office/drawing/2014/main" id="{46F2D4AD-EB0E-FFBF-11AA-71A656E9CBCF}"/>
              </a:ext>
            </a:extLst>
          </p:cNvPr>
          <p:cNvSpPr/>
          <p:nvPr/>
        </p:nvSpPr>
        <p:spPr>
          <a:xfrm>
            <a:off x="824770" y="3480406"/>
            <a:ext cx="7656263"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7</a:t>
            </a:r>
            <a:r>
              <a:rPr lang="zh-CN" altLang="en-US" sz="1200" kern="100" dirty="0">
                <a:solidFill>
                  <a:schemeClr val="accent1"/>
                </a:solidFill>
                <a:latin typeface="+mj-lt"/>
                <a:cs typeface="Times New Roman" panose="02020603050405020304" pitchFamily="18" charset="0"/>
              </a:rPr>
              <a:t>，没有人实时跟进进度并确认，可以时不时的去追问，比如：知道做什么了没？做到哪里了？遇到什么问题？</a:t>
            </a:r>
            <a:endParaRPr lang="en-US" altLang="zh-CN" sz="1200" kern="100" dirty="0">
              <a:solidFill>
                <a:schemeClr val="accent1"/>
              </a:solidFill>
              <a:latin typeface="+mj-lt"/>
              <a:cs typeface="Times New Roman" panose="02020603050405020304" pitchFamily="18" charset="0"/>
            </a:endParaRPr>
          </a:p>
        </p:txBody>
      </p:sp>
    </p:spTree>
    <p:extLst>
      <p:ext uri="{BB962C8B-B14F-4D97-AF65-F5344CB8AC3E}">
        <p14:creationId xmlns:p14="http://schemas.microsoft.com/office/powerpoint/2010/main" val="15270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18318" y="364835"/>
            <a:ext cx="697627" cy="400110"/>
          </a:xfrm>
          <a:prstGeom prst="rect">
            <a:avLst/>
          </a:prstGeom>
        </p:spPr>
        <p:txBody>
          <a:bodyPr wrap="none">
            <a:spAutoFit/>
          </a:bodyPr>
          <a:lstStyle/>
          <a:p>
            <a:pPr algn="ctr">
              <a:spcAft>
                <a:spcPts val="0"/>
              </a:spcAft>
            </a:pPr>
            <a:r>
              <a:rPr lang="zh-CN" altLang="en-US" sz="2000" kern="100" dirty="0">
                <a:solidFill>
                  <a:schemeClr val="accent1"/>
                </a:solidFill>
                <a:effectLst/>
                <a:latin typeface="+mn-ea"/>
                <a:cs typeface="Times New Roman" panose="02020603050405020304" pitchFamily="18" charset="0"/>
              </a:rPr>
              <a:t>解决</a:t>
            </a:r>
            <a:endParaRPr lang="zh-CN" altLang="zh-CN" sz="2000" kern="100" dirty="0">
              <a:solidFill>
                <a:schemeClr val="accent1"/>
              </a:solidFill>
              <a:effectLst/>
              <a:latin typeface="+mn-ea"/>
              <a:cs typeface="Times New Roman" panose="02020603050405020304" pitchFamily="18" charset="0"/>
            </a:endParaRPr>
          </a:p>
        </p:txBody>
      </p:sp>
      <p:sp>
        <p:nvSpPr>
          <p:cNvPr id="4" name="矩形 3">
            <a:extLst>
              <a:ext uri="{FF2B5EF4-FFF2-40B4-BE49-F238E27FC236}">
                <a16:creationId xmlns:a16="http://schemas.microsoft.com/office/drawing/2014/main" id="{9E909954-10C8-4280-953E-B54B27A00653}"/>
              </a:ext>
            </a:extLst>
          </p:cNvPr>
          <p:cNvSpPr/>
          <p:nvPr/>
        </p:nvSpPr>
        <p:spPr>
          <a:xfrm>
            <a:off x="388823" y="742818"/>
            <a:ext cx="619080"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Solver</a:t>
            </a:r>
          </a:p>
        </p:txBody>
      </p:sp>
      <p:sp>
        <p:nvSpPr>
          <p:cNvPr id="2" name="文本框 1"/>
          <p:cNvSpPr txBox="1"/>
          <p:nvPr/>
        </p:nvSpPr>
        <p:spPr>
          <a:xfrm>
            <a:off x="6202017" y="1769165"/>
            <a:ext cx="184731" cy="369332"/>
          </a:xfrm>
          <a:prstGeom prst="rect">
            <a:avLst/>
          </a:prstGeom>
          <a:noFill/>
        </p:spPr>
        <p:txBody>
          <a:bodyPr wrap="none" rtlCol="0">
            <a:spAutoFit/>
          </a:bodyPr>
          <a:lstStyle/>
          <a:p>
            <a:endParaRPr kumimoji="1" lang="zh-CN" altLang="en-US" dirty="0"/>
          </a:p>
        </p:txBody>
      </p:sp>
      <p:sp>
        <p:nvSpPr>
          <p:cNvPr id="5" name="Rectangle 2"/>
          <p:cNvSpPr>
            <a:spLocks noChangeArrowheads="1"/>
          </p:cNvSpPr>
          <p:nvPr/>
        </p:nvSpPr>
        <p:spPr bwMode="auto">
          <a:xfrm>
            <a:off x="745434" y="-510208"/>
            <a:ext cx="613386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矩形 64">
            <a:extLst>
              <a:ext uri="{FF2B5EF4-FFF2-40B4-BE49-F238E27FC236}">
                <a16:creationId xmlns:a16="http://schemas.microsoft.com/office/drawing/2014/main" id="{CA51F469-6865-BD0C-BCD4-6BBF53CB9E18}"/>
              </a:ext>
            </a:extLst>
          </p:cNvPr>
          <p:cNvSpPr/>
          <p:nvPr/>
        </p:nvSpPr>
        <p:spPr>
          <a:xfrm>
            <a:off x="388122" y="1150986"/>
            <a:ext cx="8220486" cy="73680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65">
            <a:extLst>
              <a:ext uri="{FF2B5EF4-FFF2-40B4-BE49-F238E27FC236}">
                <a16:creationId xmlns:a16="http://schemas.microsoft.com/office/drawing/2014/main" id="{62CD30C7-947A-B2F7-0CD5-287053DAC1BF}"/>
              </a:ext>
            </a:extLst>
          </p:cNvPr>
          <p:cNvSpPr/>
          <p:nvPr/>
        </p:nvSpPr>
        <p:spPr>
          <a:xfrm>
            <a:off x="545949" y="990569"/>
            <a:ext cx="830567" cy="400110"/>
          </a:xfrm>
          <a:prstGeom prst="rect">
            <a:avLst/>
          </a:prstGeom>
          <a:solidFill>
            <a:schemeClr val="accent1"/>
          </a:solidFill>
        </p:spPr>
        <p:txBody>
          <a:bodyPr wrap="square">
            <a:spAutoFit/>
          </a:bodyPr>
          <a:lstStyle/>
          <a:p>
            <a:pPr algn="ctr"/>
            <a:r>
              <a:rPr lang="zh-CN" altLang="en-US" sz="2000" kern="100" dirty="0">
                <a:solidFill>
                  <a:schemeClr val="bg1"/>
                </a:solidFill>
                <a:latin typeface="+mj-lt"/>
                <a:cs typeface="Times New Roman" panose="02020603050405020304" pitchFamily="18" charset="0"/>
              </a:rPr>
              <a:t>方针</a:t>
            </a:r>
            <a:endParaRPr lang="zh-CN" altLang="zh-CN" sz="2000" kern="100" dirty="0">
              <a:solidFill>
                <a:schemeClr val="bg1"/>
              </a:solidFill>
              <a:latin typeface="+mj-lt"/>
              <a:cs typeface="Times New Roman" panose="02020603050405020304" pitchFamily="18" charset="0"/>
            </a:endParaRPr>
          </a:p>
        </p:txBody>
      </p:sp>
      <p:sp>
        <p:nvSpPr>
          <p:cNvPr id="16" name="矩形 64">
            <a:extLst>
              <a:ext uri="{FF2B5EF4-FFF2-40B4-BE49-F238E27FC236}">
                <a16:creationId xmlns:a16="http://schemas.microsoft.com/office/drawing/2014/main" id="{52A5A3C9-B835-C43D-9058-0ED75590965B}"/>
              </a:ext>
            </a:extLst>
          </p:cNvPr>
          <p:cNvSpPr/>
          <p:nvPr/>
        </p:nvSpPr>
        <p:spPr>
          <a:xfrm>
            <a:off x="388122" y="2080487"/>
            <a:ext cx="8220486" cy="27152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65">
            <a:extLst>
              <a:ext uri="{FF2B5EF4-FFF2-40B4-BE49-F238E27FC236}">
                <a16:creationId xmlns:a16="http://schemas.microsoft.com/office/drawing/2014/main" id="{EA57861C-E0E3-C9AE-68FE-BECC5B3B4436}"/>
              </a:ext>
            </a:extLst>
          </p:cNvPr>
          <p:cNvSpPr/>
          <p:nvPr/>
        </p:nvSpPr>
        <p:spPr>
          <a:xfrm>
            <a:off x="535392" y="1925527"/>
            <a:ext cx="830567" cy="400110"/>
          </a:xfrm>
          <a:prstGeom prst="rect">
            <a:avLst/>
          </a:prstGeom>
          <a:solidFill>
            <a:schemeClr val="accent1"/>
          </a:solidFill>
        </p:spPr>
        <p:txBody>
          <a:bodyPr wrap="square">
            <a:spAutoFit/>
          </a:bodyPr>
          <a:lstStyle/>
          <a:p>
            <a:pPr algn="ctr"/>
            <a:r>
              <a:rPr lang="zh-CN" altLang="en-US" sz="2000" kern="100" dirty="0">
                <a:solidFill>
                  <a:schemeClr val="bg1"/>
                </a:solidFill>
                <a:latin typeface="+mj-lt"/>
                <a:cs typeface="Times New Roman" panose="02020603050405020304" pitchFamily="18" charset="0"/>
              </a:rPr>
              <a:t>实施</a:t>
            </a:r>
            <a:endParaRPr lang="zh-CN" altLang="zh-CN" sz="2000" kern="100" dirty="0">
              <a:solidFill>
                <a:schemeClr val="bg1"/>
              </a:solidFill>
              <a:latin typeface="+mj-lt"/>
              <a:cs typeface="Times New Roman" panose="02020603050405020304" pitchFamily="18" charset="0"/>
            </a:endParaRPr>
          </a:p>
        </p:txBody>
      </p:sp>
      <p:sp>
        <p:nvSpPr>
          <p:cNvPr id="7" name="正方形/長方形 6">
            <a:extLst>
              <a:ext uri="{FF2B5EF4-FFF2-40B4-BE49-F238E27FC236}">
                <a16:creationId xmlns:a16="http://schemas.microsoft.com/office/drawing/2014/main" id="{A0866717-074E-CC98-4C8E-965C0ACC128C}"/>
              </a:ext>
            </a:extLst>
          </p:cNvPr>
          <p:cNvSpPr/>
          <p:nvPr/>
        </p:nvSpPr>
        <p:spPr>
          <a:xfrm>
            <a:off x="1661652" y="1390679"/>
            <a:ext cx="1199535" cy="2808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定目标</a:t>
            </a:r>
          </a:p>
        </p:txBody>
      </p:sp>
      <p:sp>
        <p:nvSpPr>
          <p:cNvPr id="8" name="加算記号 7">
            <a:extLst>
              <a:ext uri="{FF2B5EF4-FFF2-40B4-BE49-F238E27FC236}">
                <a16:creationId xmlns:a16="http://schemas.microsoft.com/office/drawing/2014/main" id="{E05C9806-EC3C-24D8-1A89-616066F765D7}"/>
              </a:ext>
            </a:extLst>
          </p:cNvPr>
          <p:cNvSpPr/>
          <p:nvPr/>
        </p:nvSpPr>
        <p:spPr>
          <a:xfrm>
            <a:off x="2974258" y="1425091"/>
            <a:ext cx="344129" cy="21197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8C21806-0E92-4756-9310-DFDE3BE1C459}"/>
              </a:ext>
            </a:extLst>
          </p:cNvPr>
          <p:cNvSpPr/>
          <p:nvPr/>
        </p:nvSpPr>
        <p:spPr>
          <a:xfrm>
            <a:off x="3480619" y="1378985"/>
            <a:ext cx="1199535" cy="2808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追过程</a:t>
            </a:r>
          </a:p>
        </p:txBody>
      </p:sp>
      <p:sp>
        <p:nvSpPr>
          <p:cNvPr id="9" name="ストライプ矢印 8">
            <a:extLst>
              <a:ext uri="{FF2B5EF4-FFF2-40B4-BE49-F238E27FC236}">
                <a16:creationId xmlns:a16="http://schemas.microsoft.com/office/drawing/2014/main" id="{3858E0E0-E9E3-ED7A-F5D1-C4474D977395}"/>
              </a:ext>
            </a:extLst>
          </p:cNvPr>
          <p:cNvSpPr/>
          <p:nvPr/>
        </p:nvSpPr>
        <p:spPr>
          <a:xfrm>
            <a:off x="4925959" y="1472238"/>
            <a:ext cx="393290" cy="11768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2F7FFA8-D256-2F2E-7739-0282E2FA35B5}"/>
              </a:ext>
            </a:extLst>
          </p:cNvPr>
          <p:cNvSpPr/>
          <p:nvPr/>
        </p:nvSpPr>
        <p:spPr>
          <a:xfrm>
            <a:off x="5463556" y="1390679"/>
            <a:ext cx="1199535" cy="2808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结果</a:t>
            </a:r>
          </a:p>
        </p:txBody>
      </p:sp>
      <p:sp>
        <p:nvSpPr>
          <p:cNvPr id="24" name="矩形 36">
            <a:extLst>
              <a:ext uri="{FF2B5EF4-FFF2-40B4-BE49-F238E27FC236}">
                <a16:creationId xmlns:a16="http://schemas.microsoft.com/office/drawing/2014/main" id="{3985E1CD-32BE-C074-D952-FEE287A3F686}"/>
              </a:ext>
            </a:extLst>
          </p:cNvPr>
          <p:cNvSpPr/>
          <p:nvPr/>
        </p:nvSpPr>
        <p:spPr>
          <a:xfrm>
            <a:off x="545949" y="2320262"/>
            <a:ext cx="7162764" cy="1894045"/>
          </a:xfrm>
          <a:prstGeom prst="rect">
            <a:avLst/>
          </a:prstGeom>
        </p:spPr>
        <p:txBody>
          <a:bodyPr wrap="square">
            <a:spAutoFit/>
          </a:bodyPr>
          <a:lstStyle/>
          <a:p>
            <a:pPr>
              <a:lnSpc>
                <a:spcPct val="130000"/>
              </a:lnSpc>
              <a:spcBef>
                <a:spcPts val="600"/>
              </a:spcBef>
            </a:pPr>
            <a:r>
              <a:rPr lang="en-US" altLang="zh-CN" sz="1200" b="1" dirty="0">
                <a:solidFill>
                  <a:schemeClr val="tx1">
                    <a:lumMod val="85000"/>
                    <a:lumOff val="15000"/>
                  </a:schemeClr>
                </a:solidFill>
                <a:latin typeface="+mj-ea"/>
                <a:ea typeface="+mj-ea"/>
              </a:rPr>
              <a:t>[1]:</a:t>
            </a:r>
          </a:p>
          <a:p>
            <a:pPr>
              <a:lnSpc>
                <a:spcPct val="130000"/>
              </a:lnSpc>
              <a:spcBef>
                <a:spcPts val="600"/>
              </a:spcBef>
            </a:pPr>
            <a:r>
              <a:rPr lang="en-US" altLang="zh-CN" sz="1200" b="1" dirty="0">
                <a:solidFill>
                  <a:schemeClr val="tx1">
                    <a:lumMod val="85000"/>
                    <a:lumOff val="15000"/>
                  </a:schemeClr>
                </a:solidFill>
                <a:latin typeface="+mj-ea"/>
                <a:ea typeface="+mj-ea"/>
              </a:rPr>
              <a:t>[2]:</a:t>
            </a:r>
          </a:p>
          <a:p>
            <a:pPr>
              <a:lnSpc>
                <a:spcPct val="130000"/>
              </a:lnSpc>
              <a:spcBef>
                <a:spcPts val="600"/>
              </a:spcBef>
            </a:pPr>
            <a:r>
              <a:rPr lang="en-US" altLang="zh-CN" sz="1200" b="1" dirty="0">
                <a:solidFill>
                  <a:schemeClr val="tx1">
                    <a:lumMod val="85000"/>
                    <a:lumOff val="15000"/>
                  </a:schemeClr>
                </a:solidFill>
                <a:latin typeface="+mj-ea"/>
                <a:ea typeface="+mj-ea"/>
              </a:rPr>
              <a:t>[3]:</a:t>
            </a:r>
          </a:p>
          <a:p>
            <a:pPr>
              <a:lnSpc>
                <a:spcPct val="130000"/>
              </a:lnSpc>
              <a:spcBef>
                <a:spcPts val="600"/>
              </a:spcBef>
            </a:pPr>
            <a:r>
              <a:rPr lang="en-US" altLang="zh-CN" sz="1200" b="1" dirty="0">
                <a:solidFill>
                  <a:schemeClr val="tx1">
                    <a:lumMod val="85000"/>
                    <a:lumOff val="15000"/>
                  </a:schemeClr>
                </a:solidFill>
                <a:latin typeface="+mj-ea"/>
                <a:ea typeface="+mj-ea"/>
              </a:rPr>
              <a:t>[4]:</a:t>
            </a:r>
          </a:p>
          <a:p>
            <a:pPr>
              <a:lnSpc>
                <a:spcPct val="130000"/>
              </a:lnSpc>
              <a:spcBef>
                <a:spcPts val="600"/>
              </a:spcBef>
            </a:pPr>
            <a:r>
              <a:rPr lang="en-US" altLang="zh-CN" sz="1200" b="1" dirty="0">
                <a:solidFill>
                  <a:schemeClr val="tx1">
                    <a:lumMod val="85000"/>
                    <a:lumOff val="15000"/>
                  </a:schemeClr>
                </a:solidFill>
                <a:latin typeface="+mj-ea"/>
                <a:ea typeface="+mj-ea"/>
              </a:rPr>
              <a:t>[5]:</a:t>
            </a:r>
          </a:p>
          <a:p>
            <a:pPr>
              <a:lnSpc>
                <a:spcPct val="130000"/>
              </a:lnSpc>
              <a:spcBef>
                <a:spcPts val="600"/>
              </a:spcBef>
            </a:pPr>
            <a:r>
              <a:rPr lang="en-US" altLang="zh-CN" sz="1200" b="1" dirty="0">
                <a:solidFill>
                  <a:schemeClr val="tx1">
                    <a:lumMod val="85000"/>
                    <a:lumOff val="15000"/>
                  </a:schemeClr>
                </a:solidFill>
                <a:latin typeface="+mj-ea"/>
                <a:ea typeface="+mj-ea"/>
              </a:rPr>
              <a:t>[6]:</a:t>
            </a:r>
          </a:p>
        </p:txBody>
      </p:sp>
      <p:sp>
        <p:nvSpPr>
          <p:cNvPr id="28" name="テキスト ボックス 27">
            <a:extLst>
              <a:ext uri="{FF2B5EF4-FFF2-40B4-BE49-F238E27FC236}">
                <a16:creationId xmlns:a16="http://schemas.microsoft.com/office/drawing/2014/main" id="{DE51FB51-69FD-012E-F1E6-769DFF6EE526}"/>
              </a:ext>
            </a:extLst>
          </p:cNvPr>
          <p:cNvSpPr txBox="1"/>
          <p:nvPr/>
        </p:nvSpPr>
        <p:spPr>
          <a:xfrm>
            <a:off x="880083" y="2363425"/>
            <a:ext cx="7605156" cy="276999"/>
          </a:xfrm>
          <a:prstGeom prst="rect">
            <a:avLst/>
          </a:prstGeom>
          <a:noFill/>
        </p:spPr>
        <p:txBody>
          <a:bodyPr wrap="square" rtlCol="0">
            <a:spAutoFit/>
          </a:bodyPr>
          <a:lstStyle/>
          <a:p>
            <a:r>
              <a:rPr kumimoji="1" lang="ja-JP" altLang="en-US" sz="1200"/>
              <a:t>调整座位并固定下来</a:t>
            </a:r>
          </a:p>
        </p:txBody>
      </p:sp>
      <p:sp>
        <p:nvSpPr>
          <p:cNvPr id="32" name="テキスト ボックス 31">
            <a:extLst>
              <a:ext uri="{FF2B5EF4-FFF2-40B4-BE49-F238E27FC236}">
                <a16:creationId xmlns:a16="http://schemas.microsoft.com/office/drawing/2014/main" id="{42F5F9FD-98EE-766E-440B-0B0EE5A45AFB}"/>
              </a:ext>
            </a:extLst>
          </p:cNvPr>
          <p:cNvSpPr txBox="1"/>
          <p:nvPr/>
        </p:nvSpPr>
        <p:spPr>
          <a:xfrm>
            <a:off x="877576" y="2662340"/>
            <a:ext cx="7605156" cy="276999"/>
          </a:xfrm>
          <a:prstGeom prst="rect">
            <a:avLst/>
          </a:prstGeom>
          <a:noFill/>
        </p:spPr>
        <p:txBody>
          <a:bodyPr wrap="square" rtlCol="0">
            <a:spAutoFit/>
          </a:bodyPr>
          <a:lstStyle/>
          <a:p>
            <a:r>
              <a:rPr kumimoji="1" lang="ja-JP" altLang="en-US" sz="1200"/>
              <a:t>适当批评</a:t>
            </a:r>
            <a:r>
              <a:rPr kumimoji="1" lang="zh-CN" altLang="en-US" sz="1200" dirty="0"/>
              <a:t>，暴露出问题个人，让客户能够侧面感受作业者情况，有利于后续处理（需要退场的情况）</a:t>
            </a:r>
            <a:endParaRPr kumimoji="1" lang="ja-JP" altLang="en-US" sz="1200"/>
          </a:p>
        </p:txBody>
      </p:sp>
      <p:sp>
        <p:nvSpPr>
          <p:cNvPr id="33" name="テキスト ボックス 32">
            <a:extLst>
              <a:ext uri="{FF2B5EF4-FFF2-40B4-BE49-F238E27FC236}">
                <a16:creationId xmlns:a16="http://schemas.microsoft.com/office/drawing/2014/main" id="{DBE988B3-C99A-CE7A-C8E8-F41E5F942E3E}"/>
              </a:ext>
            </a:extLst>
          </p:cNvPr>
          <p:cNvSpPr txBox="1"/>
          <p:nvPr/>
        </p:nvSpPr>
        <p:spPr>
          <a:xfrm>
            <a:off x="877575" y="3299625"/>
            <a:ext cx="7720475" cy="276999"/>
          </a:xfrm>
          <a:prstGeom prst="rect">
            <a:avLst/>
          </a:prstGeom>
          <a:noFill/>
        </p:spPr>
        <p:txBody>
          <a:bodyPr wrap="square" rtlCol="0">
            <a:spAutoFit/>
          </a:bodyPr>
          <a:lstStyle/>
          <a:p>
            <a:r>
              <a:rPr kumimoji="1" lang="ja-JP" altLang="en-US" sz="1200"/>
              <a:t>不能直接找最上级问问题</a:t>
            </a:r>
            <a:r>
              <a:rPr kumimoji="1" lang="zh-CN" altLang="en-US" sz="1200" dirty="0"/>
              <a:t>，简单的问题可以问同事，需要解决的问题需要书面写明前因后果以及自己的调查结果</a:t>
            </a:r>
            <a:endParaRPr kumimoji="1" lang="ja-JP" altLang="en-US" sz="1200"/>
          </a:p>
        </p:txBody>
      </p:sp>
      <p:sp>
        <p:nvSpPr>
          <p:cNvPr id="34" name="テキスト ボックス 33">
            <a:extLst>
              <a:ext uri="{FF2B5EF4-FFF2-40B4-BE49-F238E27FC236}">
                <a16:creationId xmlns:a16="http://schemas.microsoft.com/office/drawing/2014/main" id="{50F85A94-3B85-1897-D31B-C982B5C1B048}"/>
              </a:ext>
            </a:extLst>
          </p:cNvPr>
          <p:cNvSpPr txBox="1"/>
          <p:nvPr/>
        </p:nvSpPr>
        <p:spPr>
          <a:xfrm>
            <a:off x="884268" y="2987016"/>
            <a:ext cx="7605156" cy="276999"/>
          </a:xfrm>
          <a:prstGeom prst="rect">
            <a:avLst/>
          </a:prstGeom>
          <a:noFill/>
        </p:spPr>
        <p:txBody>
          <a:bodyPr wrap="square" rtlCol="0">
            <a:spAutoFit/>
          </a:bodyPr>
          <a:lstStyle/>
          <a:p>
            <a:r>
              <a:rPr kumimoji="1" lang="ja-JP" altLang="en-US" sz="1200"/>
              <a:t>适当的根据观察去</a:t>
            </a:r>
            <a:r>
              <a:rPr lang="zh-CN" altLang="en-US" sz="1200" kern="100" dirty="0">
                <a:solidFill>
                  <a:schemeClr val="accent1"/>
                </a:solidFill>
                <a:latin typeface="+mj-lt"/>
                <a:cs typeface="Times New Roman" panose="02020603050405020304" pitchFamily="18" charset="0"/>
              </a:rPr>
              <a:t>跟进进度并确认</a:t>
            </a:r>
            <a:r>
              <a:rPr kumimoji="1" lang="ja-JP" altLang="en-US" sz="1200"/>
              <a:t>作业状况</a:t>
            </a:r>
          </a:p>
        </p:txBody>
      </p:sp>
      <p:sp>
        <p:nvSpPr>
          <p:cNvPr id="38" name="テキスト ボックス 37">
            <a:extLst>
              <a:ext uri="{FF2B5EF4-FFF2-40B4-BE49-F238E27FC236}">
                <a16:creationId xmlns:a16="http://schemas.microsoft.com/office/drawing/2014/main" id="{ACC15428-D6CA-DE13-8F4B-7A3C6619009F}"/>
              </a:ext>
            </a:extLst>
          </p:cNvPr>
          <p:cNvSpPr txBox="1"/>
          <p:nvPr/>
        </p:nvSpPr>
        <p:spPr>
          <a:xfrm>
            <a:off x="877576" y="3922761"/>
            <a:ext cx="7605156" cy="461665"/>
          </a:xfrm>
          <a:prstGeom prst="rect">
            <a:avLst/>
          </a:prstGeom>
          <a:noFill/>
        </p:spPr>
        <p:txBody>
          <a:bodyPr wrap="square" rtlCol="0">
            <a:spAutoFit/>
          </a:bodyPr>
          <a:lstStyle/>
          <a:p>
            <a:r>
              <a:rPr kumimoji="1" lang="ja-JP" altLang="en-US" sz="1200"/>
              <a:t>个人</a:t>
            </a:r>
            <a:r>
              <a:rPr kumimoji="1" lang="en-US" altLang="ja-JP" sz="1200" dirty="0"/>
              <a:t>task</a:t>
            </a:r>
            <a:r>
              <a:rPr kumimoji="1" lang="ja-JP" altLang="en-US" sz="1200"/>
              <a:t>以及进度需要在单独总结成作业文档并在早会确认</a:t>
            </a:r>
            <a:r>
              <a:rPr kumimoji="1" lang="zh-CN" altLang="en-US" sz="1200" dirty="0"/>
              <a:t>，避免让作业者成为相互独立封闭的个人，相互之间不了解大致情况，早会</a:t>
            </a:r>
            <a:r>
              <a:rPr kumimoji="1" lang="ja-JP" altLang="en-US" sz="1200"/>
              <a:t>重结果</a:t>
            </a:r>
            <a:r>
              <a:rPr kumimoji="1" lang="zh-CN" altLang="en-US" sz="1200" dirty="0"/>
              <a:t>，太慢也不行，差预期太多的集体早会需有所体现，没有结果就是没有作业。</a:t>
            </a:r>
            <a:endParaRPr kumimoji="1" lang="ja-JP" altLang="en-US" sz="1200"/>
          </a:p>
        </p:txBody>
      </p:sp>
      <p:sp>
        <p:nvSpPr>
          <p:cNvPr id="39" name="テキスト ボックス 38">
            <a:extLst>
              <a:ext uri="{FF2B5EF4-FFF2-40B4-BE49-F238E27FC236}">
                <a16:creationId xmlns:a16="http://schemas.microsoft.com/office/drawing/2014/main" id="{BC779E84-120F-9B86-4323-3947A8DAAC93}"/>
              </a:ext>
            </a:extLst>
          </p:cNvPr>
          <p:cNvSpPr txBox="1"/>
          <p:nvPr/>
        </p:nvSpPr>
        <p:spPr>
          <a:xfrm>
            <a:off x="877576" y="3610152"/>
            <a:ext cx="7605156" cy="276999"/>
          </a:xfrm>
          <a:prstGeom prst="rect">
            <a:avLst/>
          </a:prstGeom>
          <a:noFill/>
        </p:spPr>
        <p:txBody>
          <a:bodyPr wrap="square" rtlCol="0">
            <a:spAutoFit/>
          </a:bodyPr>
          <a:lstStyle/>
          <a:p>
            <a:r>
              <a:rPr kumimoji="1" lang="ja-JP" altLang="en-US" sz="1200"/>
              <a:t>每天收工作业内容需要</a:t>
            </a:r>
            <a:r>
              <a:rPr kumimoji="1" lang="en-US" altLang="ja-JP" sz="1200" dirty="0"/>
              <a:t>check</a:t>
            </a:r>
            <a:r>
              <a:rPr kumimoji="1" lang="ja-JP" altLang="en-US" sz="1200"/>
              <a:t>并总结</a:t>
            </a:r>
            <a:r>
              <a:rPr kumimoji="1" lang="zh-CN" altLang="en-US" sz="1200" dirty="0"/>
              <a:t>，尽可能量化，调查的需要阐述已经得到的结果以及后续方针</a:t>
            </a:r>
            <a:endParaRPr kumimoji="1" lang="ja-JP" altLang="en-US" sz="1200"/>
          </a:p>
        </p:txBody>
      </p:sp>
      <p:sp>
        <p:nvSpPr>
          <p:cNvPr id="30" name="テキスト ボックス 29">
            <a:extLst>
              <a:ext uri="{FF2B5EF4-FFF2-40B4-BE49-F238E27FC236}">
                <a16:creationId xmlns:a16="http://schemas.microsoft.com/office/drawing/2014/main" id="{A9323F15-08EF-C9A5-79E2-79ECE147C172}"/>
              </a:ext>
            </a:extLst>
          </p:cNvPr>
          <p:cNvSpPr txBox="1"/>
          <p:nvPr/>
        </p:nvSpPr>
        <p:spPr>
          <a:xfrm>
            <a:off x="550124" y="4300177"/>
            <a:ext cx="565821" cy="609398"/>
          </a:xfrm>
          <a:prstGeom prst="rect">
            <a:avLst/>
          </a:prstGeom>
          <a:noFill/>
        </p:spPr>
        <p:txBody>
          <a:bodyPr wrap="square" rtlCol="0">
            <a:spAutoFit/>
          </a:bodyPr>
          <a:lstStyle/>
          <a:p>
            <a:pPr>
              <a:lnSpc>
                <a:spcPct val="130000"/>
              </a:lnSpc>
              <a:spcBef>
                <a:spcPts val="600"/>
              </a:spcBef>
            </a:pPr>
            <a:r>
              <a:rPr lang="en-US" altLang="zh-CN" sz="1200" b="1" dirty="0">
                <a:solidFill>
                  <a:schemeClr val="tx1">
                    <a:lumMod val="85000"/>
                    <a:lumOff val="15000"/>
                  </a:schemeClr>
                </a:solidFill>
                <a:latin typeface="+mj-ea"/>
                <a:ea typeface="+mj-ea"/>
              </a:rPr>
              <a:t>[7]:</a:t>
            </a:r>
          </a:p>
          <a:p>
            <a:endParaRPr kumimoji="1" lang="ja-JP" altLang="en-US"/>
          </a:p>
        </p:txBody>
      </p:sp>
      <p:sp>
        <p:nvSpPr>
          <p:cNvPr id="40" name="テキスト ボックス 39">
            <a:extLst>
              <a:ext uri="{FF2B5EF4-FFF2-40B4-BE49-F238E27FC236}">
                <a16:creationId xmlns:a16="http://schemas.microsoft.com/office/drawing/2014/main" id="{2AA09F65-4427-D26A-105A-820D88F67B39}"/>
              </a:ext>
            </a:extLst>
          </p:cNvPr>
          <p:cNvSpPr txBox="1"/>
          <p:nvPr/>
        </p:nvSpPr>
        <p:spPr>
          <a:xfrm>
            <a:off x="884268" y="4334097"/>
            <a:ext cx="7605156" cy="461665"/>
          </a:xfrm>
          <a:prstGeom prst="rect">
            <a:avLst/>
          </a:prstGeom>
          <a:noFill/>
        </p:spPr>
        <p:txBody>
          <a:bodyPr wrap="square" rtlCol="0">
            <a:spAutoFit/>
          </a:bodyPr>
          <a:lstStyle/>
          <a:p>
            <a:r>
              <a:rPr kumimoji="1" lang="ja-JP" altLang="en-US" sz="1200"/>
              <a:t>及时与作业者公司营业沟通</a:t>
            </a:r>
            <a:endParaRPr kumimoji="1" lang="en-US" altLang="ja-JP" sz="1200" dirty="0"/>
          </a:p>
          <a:p>
            <a:endParaRPr kumimoji="1" lang="ja-JP" altLang="en-US" sz="1200"/>
          </a:p>
        </p:txBody>
      </p:sp>
    </p:spTree>
    <p:extLst>
      <p:ext uri="{BB962C8B-B14F-4D97-AF65-F5344CB8AC3E}">
        <p14:creationId xmlns:p14="http://schemas.microsoft.com/office/powerpoint/2010/main" val="32647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id="{F308687F-5083-4900-B884-1ED108CE6C82}"/>
              </a:ext>
            </a:extLst>
          </p:cNvPr>
          <p:cNvSpPr txBox="1"/>
          <p:nvPr/>
        </p:nvSpPr>
        <p:spPr>
          <a:xfrm>
            <a:off x="1901672" y="2439683"/>
            <a:ext cx="3164969" cy="707886"/>
          </a:xfrm>
          <a:prstGeom prst="rect">
            <a:avLst/>
          </a:prstGeom>
          <a:noFill/>
        </p:spPr>
        <p:txBody>
          <a:bodyPr wrap="none" rtlCol="0">
            <a:spAutoFit/>
          </a:bodyPr>
          <a:lstStyle/>
          <a:p>
            <a:pPr lvl="0"/>
            <a:r>
              <a:rPr lang="en-US" altLang="zh-CN" sz="4000" dirty="0">
                <a:solidFill>
                  <a:srgbClr val="222B34"/>
                </a:solidFill>
                <a:latin typeface="Arial"/>
              </a:rPr>
              <a:t>THANK YOU</a:t>
            </a:r>
            <a:endParaRPr lang="zh-CN" altLang="en-US" sz="4000" dirty="0">
              <a:solidFill>
                <a:srgbClr val="222B34"/>
              </a:solidFill>
            </a:endParaRPr>
          </a:p>
        </p:txBody>
      </p:sp>
    </p:spTree>
    <p:extLst>
      <p:ext uri="{BB962C8B-B14F-4D97-AF65-F5344CB8AC3E}">
        <p14:creationId xmlns:p14="http://schemas.microsoft.com/office/powerpoint/2010/main" val="1181911158"/>
      </p:ext>
    </p:extLst>
  </p:cSld>
  <p:clrMapOvr>
    <a:masterClrMapping/>
  </p:clrMapOvr>
</p:sld>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440</Words>
  <Application>Microsoft Macintosh PowerPoint</Application>
  <PresentationFormat>画面に合わせる (16:9)</PresentationFormat>
  <Paragraphs>54</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微软雅黑</vt:lpstr>
      <vt:lpstr>Arial</vt:lpstr>
      <vt:lpstr>Calibri</vt:lpstr>
      <vt:lpstr>Calibri Light</vt:lpstr>
      <vt:lpstr>Gill Sans</vt:lpstr>
      <vt:lpstr>Office 主题​​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User</cp:lastModifiedBy>
  <cp:revision>121</cp:revision>
  <dcterms:created xsi:type="dcterms:W3CDTF">2017-10-30T02:36:03Z</dcterms:created>
  <dcterms:modified xsi:type="dcterms:W3CDTF">2023-06-25T19:08:03Z</dcterms:modified>
</cp:coreProperties>
</file>