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6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2" r:id="rId20"/>
    <p:sldId id="273" r:id="rId21"/>
    <p:sldId id="274" r:id="rId22"/>
    <p:sldId id="275" r:id="rId23"/>
    <p:sldId id="27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81293" autoAdjust="0"/>
  </p:normalViewPr>
  <p:slideViewPr>
    <p:cSldViewPr snapToGrid="0">
      <p:cViewPr varScale="1">
        <p:scale>
          <a:sx n="79" d="100"/>
          <a:sy n="79" d="100"/>
        </p:scale>
        <p:origin x="1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F8AA7-2578-4FB4-A358-17FAFB1179A8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A389-0E04-43FC-B459-FA5F086E9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5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A389-0E04-43FC-B459-FA5F086E9AD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56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A389-0E04-43FC-B459-FA5F086E9AD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89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A389-0E04-43FC-B459-FA5F086E9AD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75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A389-0E04-43FC-B459-FA5F086E9A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7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A389-0E04-43FC-B459-FA5F086E9AD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70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A389-0E04-43FC-B459-FA5F086E9A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09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A389-0E04-43FC-B459-FA5F086E9A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2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A389-0E04-43FC-B459-FA5F086E9AD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19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A389-0E04-43FC-B459-FA5F086E9AD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67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A389-0E04-43FC-B459-FA5F086E9AD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8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A389-0E04-43FC-B459-FA5F086E9AD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0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3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21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15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07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7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75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35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5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80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654E-2FE2-4296-9E08-18B827CC28E6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AEF0A-E5F4-4B8F-B056-2E07AAE9EC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7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Threading in </a:t>
            </a:r>
            <a:r>
              <a:rPr lang="en-US" altLang="ja-JP" dirty="0" smtClean="0"/>
              <a:t>Android</a:t>
            </a:r>
            <a:br>
              <a:rPr lang="en-US" altLang="ja-JP" dirty="0" smtClean="0"/>
            </a:br>
            <a:r>
              <a:rPr lang="en-US" altLang="ja-JP" sz="3200" dirty="0"/>
              <a:t>Brief introduction </a:t>
            </a:r>
            <a:endParaRPr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86932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dirty="0"/>
              <a:t>Chukyo University</a:t>
            </a:r>
          </a:p>
          <a:p>
            <a:r>
              <a:rPr lang="en-US" altLang="ja-JP" dirty="0"/>
              <a:t>George </a:t>
            </a:r>
            <a:r>
              <a:rPr lang="en-US" altLang="ja-JP" dirty="0" err="1"/>
              <a:t>Lashkia</a:t>
            </a:r>
            <a:endParaRPr lang="ja-JP" altLang="en-US" dirty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Using Messages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607" y="1825624"/>
            <a:ext cx="11106442" cy="4382295"/>
          </a:xfrm>
        </p:spPr>
        <p:txBody>
          <a:bodyPr>
            <a:normAutofit fontScale="92500"/>
          </a:bodyPr>
          <a:lstStyle/>
          <a:p>
            <a:r>
              <a:rPr lang="en-US" altLang="ja-JP" dirty="0" err="1" smtClean="0"/>
              <a:t>sendMessage</a:t>
            </a:r>
            <a:r>
              <a:rPr lang="en-US" altLang="ja-JP" dirty="0" smtClean="0"/>
              <a:t>...()</a:t>
            </a:r>
            <a:r>
              <a:rPr lang="ja-JP" altLang="en-US" dirty="0" smtClean="0"/>
              <a:t>メソッドを</a:t>
            </a:r>
            <a:r>
              <a:rPr lang="ja-JP" altLang="en-US" dirty="0"/>
              <a:t>使用してメッセージを</a:t>
            </a:r>
            <a:r>
              <a:rPr lang="ja-JP" altLang="en-US" dirty="0" smtClean="0"/>
              <a:t>配信す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en-US" altLang="ja-JP" dirty="0" err="1" smtClean="0"/>
              <a:t>sendMessage</a:t>
            </a:r>
            <a:r>
              <a:rPr lang="en-US" altLang="ja-JP" dirty="0"/>
              <a:t>() </a:t>
            </a:r>
            <a:r>
              <a:rPr lang="ja-JP" altLang="en-US" dirty="0" smtClean="0"/>
              <a:t>は、キュー</a:t>
            </a:r>
            <a:r>
              <a:rPr lang="ja-JP" altLang="en-US" dirty="0"/>
              <a:t>の末尾にメッセージ</a:t>
            </a:r>
            <a:r>
              <a:rPr lang="ja-JP" altLang="en-US" dirty="0" smtClean="0"/>
              <a:t>を追加する</a:t>
            </a:r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en-US" altLang="ja-JP" dirty="0" err="1" smtClean="0"/>
              <a:t>sendMessageAtFrontOfQueue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は</a:t>
            </a:r>
            <a:r>
              <a:rPr lang="ja-JP" altLang="en-US" dirty="0"/>
              <a:t>、キューの先頭にメッセージ</a:t>
            </a:r>
            <a:r>
              <a:rPr lang="ja-JP" altLang="en-US" dirty="0" smtClean="0"/>
              <a:t>を追加する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 err="1" smtClean="0"/>
              <a:t>sendMessageAtTime</a:t>
            </a:r>
            <a:r>
              <a:rPr lang="en-US" altLang="ja-JP" dirty="0" smtClean="0"/>
              <a:t>()</a:t>
            </a:r>
            <a:r>
              <a:rPr lang="ja-JP" altLang="en-US" dirty="0"/>
              <a:t>は、定められた時刻にメッセージをキュー</a:t>
            </a:r>
            <a:r>
              <a:rPr lang="ja-JP" altLang="en-US" dirty="0" smtClean="0"/>
              <a:t>に配信する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 err="1" smtClean="0"/>
              <a:t>sendMessageDelayed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は、一定時間を待ってからメッセージを</a:t>
            </a:r>
            <a:r>
              <a:rPr lang="ja-JP" altLang="en-US" dirty="0"/>
              <a:t>キューに配信する</a:t>
            </a:r>
          </a:p>
        </p:txBody>
      </p:sp>
    </p:spTree>
    <p:extLst>
      <p:ext uri="{BB962C8B-B14F-4D97-AF65-F5344CB8AC3E}">
        <p14:creationId xmlns:p14="http://schemas.microsoft.com/office/powerpoint/2010/main" val="78402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Using Messages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別のスレッド</a:t>
            </a:r>
            <a:r>
              <a:rPr lang="ja-JP" altLang="en-US" dirty="0"/>
              <a:t>によって送信されたメッセージを処理するには、ハンドラ</a:t>
            </a:r>
            <a:r>
              <a:rPr lang="ja-JP" altLang="en-US" dirty="0" smtClean="0"/>
              <a:t>はリスナー</a:t>
            </a:r>
            <a:r>
              <a:rPr lang="ja-JP" altLang="en-US" dirty="0"/>
              <a:t>を実装する必要が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handleMessage</a:t>
            </a:r>
            <a:r>
              <a:rPr lang="en-US" altLang="ja-JP" dirty="0"/>
              <a:t>() </a:t>
            </a:r>
            <a:r>
              <a:rPr lang="ja-JP" altLang="en-US" dirty="0" smtClean="0"/>
              <a:t>は</a:t>
            </a:r>
            <a:r>
              <a:rPr lang="ja-JP" altLang="en-US" dirty="0"/>
              <a:t>、</a:t>
            </a:r>
            <a:r>
              <a:rPr lang="ja-JP" altLang="en-US" dirty="0" smtClean="0"/>
              <a:t>メッセージキュー</a:t>
            </a:r>
            <a:r>
              <a:rPr lang="ja-JP" altLang="en-US" dirty="0"/>
              <a:t>に置かれた各メッセージに対して</a:t>
            </a:r>
            <a:r>
              <a:rPr lang="ja-JP" altLang="en-US" dirty="0" smtClean="0"/>
              <a:t>呼び出され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Handler</a:t>
            </a:r>
            <a:r>
              <a:rPr lang="ja-JP" altLang="en-US" dirty="0"/>
              <a:t>クラスは決して</a:t>
            </a:r>
            <a:r>
              <a:rPr lang="en-US" altLang="ja-JP" dirty="0"/>
              <a:t>UI</a:t>
            </a:r>
            <a:r>
              <a:rPr lang="ja-JP" altLang="en-US" dirty="0"/>
              <a:t>スレッドへメッセージを</a:t>
            </a:r>
            <a:r>
              <a:rPr lang="ja-JP" altLang="en-US" dirty="0" smtClean="0"/>
              <a:t>送る</a:t>
            </a:r>
            <a:r>
              <a:rPr lang="ja-JP" altLang="en-US" dirty="0"/>
              <a:t>ためのものではない。</a:t>
            </a:r>
            <a:r>
              <a:rPr lang="en-US" altLang="ja-JP" dirty="0"/>
              <a:t>Handler</a:t>
            </a:r>
            <a:r>
              <a:rPr lang="ja-JP" altLang="en-US" dirty="0"/>
              <a:t>インスタンスを生成したスレッドへ</a:t>
            </a:r>
            <a:r>
              <a:rPr lang="ja-JP" altLang="en-US" dirty="0" smtClean="0"/>
              <a:t>送る</a:t>
            </a:r>
            <a:r>
              <a:rPr lang="ja-JP" altLang="en-US" dirty="0"/>
              <a:t>ための仕組みで</a:t>
            </a:r>
            <a:r>
              <a:rPr lang="ja-JP" altLang="en-US" dirty="0" smtClean="0"/>
              <a:t>ある</a:t>
            </a:r>
            <a:endParaRPr lang="en-US" altLang="ja-JP" dirty="0"/>
          </a:p>
          <a:p>
            <a:pPr lvl="1"/>
            <a:r>
              <a:rPr lang="ja-JP" altLang="en-US" dirty="0" smtClean="0"/>
              <a:t>任意</a:t>
            </a:r>
            <a:r>
              <a:rPr lang="ja-JP" altLang="en-US" dirty="0"/>
              <a:t>のスレッドとの通信が可能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400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Example 1. Progress Bar –Using Message Passing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メインスレッドは、水平および円形プログレスバーを使用し、遅いバックグラウン処理の進行</a:t>
            </a:r>
            <a:r>
              <a:rPr lang="ja-JP" altLang="en-US" dirty="0" smtClean="0"/>
              <a:t>状況を表示す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lang="ja-JP" altLang="en-US" dirty="0" smtClean="0"/>
              <a:t>バックグラウンドスレッド</a:t>
            </a:r>
            <a:r>
              <a:rPr lang="ja-JP" altLang="en-US" dirty="0"/>
              <a:t>から定期的に</a:t>
            </a:r>
            <a:r>
              <a:rPr lang="ja-JP" altLang="en-US" dirty="0" smtClean="0"/>
              <a:t>送られるランダム</a:t>
            </a:r>
            <a:r>
              <a:rPr lang="ja-JP" altLang="en-US" dirty="0"/>
              <a:t>な</a:t>
            </a:r>
            <a:r>
              <a:rPr lang="ja-JP" altLang="en-US" dirty="0" smtClean="0"/>
              <a:t>データを</a:t>
            </a:r>
            <a:r>
              <a:rPr lang="en-US" altLang="ja-JP" dirty="0" smtClean="0"/>
              <a:t>UI</a:t>
            </a:r>
            <a:r>
              <a:rPr lang="ja-JP" altLang="en-US" dirty="0"/>
              <a:t>に</a:t>
            </a:r>
            <a:r>
              <a:rPr lang="ja-JP" altLang="en-US" dirty="0" smtClean="0"/>
              <a:t>表示す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307" y="3542568"/>
            <a:ext cx="30003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0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Code: activity_main.xml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7711" y="1456006"/>
            <a:ext cx="70830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&lt;?xml version="1.0" encoding="utf-8"?&gt;</a:t>
            </a:r>
          </a:p>
          <a:p>
            <a:r>
              <a:rPr lang="en-US" altLang="ja-JP" sz="1400" dirty="0"/>
              <a:t>&lt;</a:t>
            </a:r>
            <a:r>
              <a:rPr lang="en-US" altLang="ja-JP" sz="1400" dirty="0" err="1"/>
              <a:t>LinearLayout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xmlns:android</a:t>
            </a:r>
            <a:r>
              <a:rPr lang="en-US" altLang="ja-JP" sz="1400" dirty="0"/>
              <a:t>="http://schemas.android.com/</a:t>
            </a:r>
            <a:r>
              <a:rPr lang="en-US" altLang="ja-JP" sz="1400" dirty="0" err="1"/>
              <a:t>apk</a:t>
            </a:r>
            <a:r>
              <a:rPr lang="en-US" altLang="ja-JP" sz="1400" dirty="0"/>
              <a:t>/res/android"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xmlns:tools</a:t>
            </a:r>
            <a:r>
              <a:rPr lang="en-US" altLang="ja-JP" sz="1400" dirty="0"/>
              <a:t>="http://schemas.android.com/tools"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android:layout_width</a:t>
            </a:r>
            <a:r>
              <a:rPr lang="en-US" altLang="ja-JP" sz="1400" dirty="0"/>
              <a:t>="</a:t>
            </a:r>
            <a:r>
              <a:rPr lang="en-US" altLang="ja-JP" sz="1400" dirty="0" err="1"/>
              <a:t>fill_parent</a:t>
            </a:r>
            <a:r>
              <a:rPr lang="en-US" altLang="ja-JP" sz="1400" dirty="0"/>
              <a:t>"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android:layout_height</a:t>
            </a:r>
            <a:r>
              <a:rPr lang="en-US" altLang="ja-JP" sz="1400" dirty="0"/>
              <a:t>="</a:t>
            </a:r>
            <a:r>
              <a:rPr lang="en-US" altLang="ja-JP" sz="1400" dirty="0" err="1"/>
              <a:t>fill_parent</a:t>
            </a:r>
            <a:r>
              <a:rPr lang="en-US" altLang="ja-JP" sz="1400" dirty="0"/>
              <a:t>"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android:background</a:t>
            </a:r>
            <a:r>
              <a:rPr lang="en-US" altLang="ja-JP" sz="1400" dirty="0"/>
              <a:t>="#ff009999"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android:orientation</a:t>
            </a:r>
            <a:r>
              <a:rPr lang="en-US" altLang="ja-JP" sz="1400" dirty="0"/>
              <a:t>="vertical"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tools:context</a:t>
            </a:r>
            <a:r>
              <a:rPr lang="en-US" altLang="ja-JP" sz="1400" dirty="0"/>
              <a:t>="</a:t>
            </a:r>
            <a:r>
              <a:rPr lang="en-US" altLang="ja-JP" sz="1400" dirty="0" err="1"/>
              <a:t>com.example.owner.messagepassingsample.MainActivity</a:t>
            </a:r>
            <a:r>
              <a:rPr lang="en-US" altLang="ja-JP" sz="1400" dirty="0"/>
              <a:t>"&gt;</a:t>
            </a:r>
          </a:p>
          <a:p>
            <a:r>
              <a:rPr lang="en-US" altLang="ja-JP" sz="1400" dirty="0"/>
              <a:t>    &lt;</a:t>
            </a:r>
            <a:r>
              <a:rPr lang="en-US" altLang="ja-JP" sz="1400" dirty="0" err="1"/>
              <a:t>TextView</a:t>
            </a:r>
            <a:endParaRPr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android:id</a:t>
            </a:r>
            <a:r>
              <a:rPr lang="en-US" altLang="ja-JP" sz="1400" dirty="0"/>
              <a:t>="@+id/TextView01"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android:layout_width</a:t>
            </a:r>
            <a:r>
              <a:rPr lang="en-US" altLang="ja-JP" sz="1400" dirty="0"/>
              <a:t>="</a:t>
            </a:r>
            <a:r>
              <a:rPr lang="en-US" altLang="ja-JP" sz="1400" dirty="0" err="1"/>
              <a:t>fill_parent</a:t>
            </a:r>
            <a:r>
              <a:rPr lang="en-US" altLang="ja-JP" sz="1400" dirty="0"/>
              <a:t>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android:layout_height</a:t>
            </a:r>
            <a:r>
              <a:rPr lang="en-US" altLang="ja-JP" sz="1400" dirty="0"/>
              <a:t>="</a:t>
            </a:r>
            <a:r>
              <a:rPr lang="en-US" altLang="ja-JP" sz="1400" dirty="0" err="1"/>
              <a:t>wrap_content</a:t>
            </a:r>
            <a:r>
              <a:rPr lang="en-US" altLang="ja-JP" sz="1400" dirty="0"/>
              <a:t>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android:text</a:t>
            </a:r>
            <a:r>
              <a:rPr lang="en-US" altLang="ja-JP" sz="1400" dirty="0"/>
              <a:t>="Working ...."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android:textSize</a:t>
            </a:r>
            <a:r>
              <a:rPr lang="en-US" altLang="ja-JP" sz="1400" dirty="0"/>
              <a:t>="18sp"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android:textStyle</a:t>
            </a:r>
            <a:r>
              <a:rPr lang="en-US" altLang="ja-JP" sz="1400" dirty="0"/>
              <a:t>="bold" /&gt;</a:t>
            </a:r>
          </a:p>
          <a:p>
            <a:r>
              <a:rPr lang="en-US" altLang="ja-JP" sz="1400" dirty="0"/>
              <a:t>    &lt;</a:t>
            </a:r>
            <a:r>
              <a:rPr lang="en-US" altLang="ja-JP" sz="1400" dirty="0" err="1"/>
              <a:t>ProgressBar</a:t>
            </a:r>
            <a:endParaRPr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android:id</a:t>
            </a:r>
            <a:r>
              <a:rPr lang="en-US" altLang="ja-JP" sz="1400" dirty="0"/>
              <a:t>="@+id/progress"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android:layout_width</a:t>
            </a:r>
            <a:r>
              <a:rPr lang="en-US" altLang="ja-JP" sz="1400" dirty="0"/>
              <a:t>="</a:t>
            </a:r>
            <a:r>
              <a:rPr lang="en-US" altLang="ja-JP" sz="1400" dirty="0" err="1"/>
              <a:t>fill_parent</a:t>
            </a:r>
            <a:r>
              <a:rPr lang="en-US" altLang="ja-JP" sz="1400" dirty="0"/>
              <a:t>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android:layout_height</a:t>
            </a:r>
            <a:r>
              <a:rPr lang="en-US" altLang="ja-JP" sz="1400" dirty="0"/>
              <a:t>="</a:t>
            </a:r>
            <a:r>
              <a:rPr lang="en-US" altLang="ja-JP" sz="1400" dirty="0" err="1"/>
              <a:t>wrap_content</a:t>
            </a:r>
            <a:r>
              <a:rPr lang="en-US" altLang="ja-JP" sz="1400" dirty="0"/>
              <a:t>"</a:t>
            </a:r>
          </a:p>
          <a:p>
            <a:r>
              <a:rPr lang="en-US" altLang="ja-JP" sz="1400" dirty="0"/>
              <a:t>        style="?</a:t>
            </a:r>
            <a:r>
              <a:rPr lang="en-US" altLang="ja-JP" sz="1400" dirty="0" err="1"/>
              <a:t>android:attr</a:t>
            </a:r>
            <a:r>
              <a:rPr lang="en-US" altLang="ja-JP" sz="1400" dirty="0"/>
              <a:t>/</a:t>
            </a:r>
            <a:r>
              <a:rPr lang="en-US" altLang="ja-JP" sz="1400" dirty="0" err="1"/>
              <a:t>progressBarStyleHorizontal</a:t>
            </a:r>
            <a:r>
              <a:rPr lang="en-US" altLang="ja-JP" sz="1400" dirty="0"/>
              <a:t>" /&gt;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29269" y="3252204"/>
            <a:ext cx="44383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sz="1400" dirty="0"/>
              <a:t>&lt;</a:t>
            </a:r>
            <a:r>
              <a:rPr lang="en-US" altLang="ja-JP" sz="1400" dirty="0" err="1"/>
              <a:t>ProgressBar</a:t>
            </a:r>
            <a:endParaRPr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android:id</a:t>
            </a:r>
            <a:r>
              <a:rPr lang="en-US" altLang="ja-JP" sz="1400" dirty="0"/>
              <a:t>="@+id/progress2"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android:layout_width</a:t>
            </a:r>
            <a:r>
              <a:rPr lang="en-US" altLang="ja-JP" sz="1400" dirty="0"/>
              <a:t>="</a:t>
            </a:r>
            <a:r>
              <a:rPr lang="en-US" altLang="ja-JP" sz="1400" dirty="0" err="1"/>
              <a:t>wrap_content</a:t>
            </a:r>
            <a:r>
              <a:rPr lang="en-US" altLang="ja-JP" sz="1400" dirty="0"/>
              <a:t>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android:layout_height</a:t>
            </a:r>
            <a:r>
              <a:rPr lang="en-US" altLang="ja-JP" sz="1400" dirty="0"/>
              <a:t>="</a:t>
            </a:r>
            <a:r>
              <a:rPr lang="en-US" altLang="ja-JP" sz="1400" dirty="0" err="1"/>
              <a:t>wrap_content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 &lt;</a:t>
            </a:r>
            <a:r>
              <a:rPr lang="en-US" altLang="ja-JP" sz="1400" dirty="0" err="1"/>
              <a:t>TextView</a:t>
            </a:r>
            <a:endParaRPr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android:id</a:t>
            </a:r>
            <a:r>
              <a:rPr lang="en-US" altLang="ja-JP" sz="1400" dirty="0"/>
              <a:t>="@+id/TextView02"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android:layout_width</a:t>
            </a:r>
            <a:r>
              <a:rPr lang="en-US" altLang="ja-JP" sz="1400" dirty="0"/>
              <a:t>="</a:t>
            </a:r>
            <a:r>
              <a:rPr lang="en-US" altLang="ja-JP" sz="1400" dirty="0" err="1"/>
              <a:t>fill_parent</a:t>
            </a:r>
            <a:r>
              <a:rPr lang="en-US" altLang="ja-JP" sz="1400" dirty="0"/>
              <a:t>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android:layout_height</a:t>
            </a:r>
            <a:r>
              <a:rPr lang="en-US" altLang="ja-JP" sz="1400" dirty="0"/>
              <a:t>="</a:t>
            </a:r>
            <a:r>
              <a:rPr lang="en-US" altLang="ja-JP" sz="1400" dirty="0" err="1"/>
              <a:t>wrap_content</a:t>
            </a:r>
            <a:r>
              <a:rPr lang="en-US" altLang="ja-JP" sz="1400" dirty="0"/>
              <a:t>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android:text</a:t>
            </a:r>
            <a:r>
              <a:rPr lang="en-US" altLang="ja-JP" sz="1400" dirty="0"/>
              <a:t>="returned from thread..."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android:textSize</a:t>
            </a:r>
            <a:r>
              <a:rPr lang="en-US" altLang="ja-JP" sz="1400" dirty="0"/>
              <a:t>="14sp"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android:background</a:t>
            </a:r>
            <a:r>
              <a:rPr lang="en-US" altLang="ja-JP" sz="1400" dirty="0"/>
              <a:t>="#</a:t>
            </a:r>
            <a:r>
              <a:rPr lang="en-US" altLang="ja-JP" sz="1400" dirty="0" err="1"/>
              <a:t>ffffffff</a:t>
            </a:r>
            <a:r>
              <a:rPr lang="en-US" altLang="ja-JP" sz="1400" dirty="0"/>
              <a:t>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android:textStyle</a:t>
            </a:r>
            <a:r>
              <a:rPr lang="en-US" altLang="ja-JP" sz="1400" dirty="0"/>
              <a:t>="bold"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android:layout_margin</a:t>
            </a:r>
            <a:r>
              <a:rPr lang="en-US" altLang="ja-JP" sz="1400" dirty="0"/>
              <a:t>="7sp"/&gt;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LinearLayout</a:t>
            </a:r>
            <a:r>
              <a:rPr lang="en-US" altLang="ja-JP" sz="1400" dirty="0"/>
              <a:t>&gt;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205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Code: MainActivity.java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385" y="1690688"/>
            <a:ext cx="5773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package </a:t>
            </a:r>
            <a:r>
              <a:rPr lang="en-US" altLang="ja-JP" sz="1200" dirty="0" err="1"/>
              <a:t>com.example.owner.messagepassingsample</a:t>
            </a:r>
            <a:r>
              <a:rPr lang="en-US" altLang="ja-JP" sz="1200" dirty="0"/>
              <a:t>;</a:t>
            </a:r>
          </a:p>
          <a:p>
            <a:endParaRPr lang="en-US" altLang="ja-JP" sz="1200" dirty="0"/>
          </a:p>
          <a:p>
            <a:r>
              <a:rPr lang="en-US" altLang="ja-JP" sz="1200" dirty="0"/>
              <a:t>import android.support.v7.app.AppCompatActivity;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android.os.Bundle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java.util.Random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android.os.Handler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android.os.Message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android.view.View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android.widget.ProgressBar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android.widget.TextView</a:t>
            </a:r>
            <a:r>
              <a:rPr lang="en-US" altLang="ja-JP" sz="1200" dirty="0"/>
              <a:t>;</a:t>
            </a:r>
          </a:p>
          <a:p>
            <a:endParaRPr lang="en-US" altLang="ja-JP" sz="1200" dirty="0"/>
          </a:p>
          <a:p>
            <a:r>
              <a:rPr lang="en-US" altLang="ja-JP" sz="1200" dirty="0"/>
              <a:t>public class </a:t>
            </a:r>
            <a:r>
              <a:rPr lang="en-US" altLang="ja-JP" sz="1200" dirty="0" err="1"/>
              <a:t>MainActivity</a:t>
            </a:r>
            <a:r>
              <a:rPr lang="en-US" altLang="ja-JP" sz="1200" dirty="0"/>
              <a:t> extends </a:t>
            </a:r>
            <a:r>
              <a:rPr lang="en-US" altLang="ja-JP" sz="1200" dirty="0" err="1"/>
              <a:t>AppCompatActivity</a:t>
            </a:r>
            <a:r>
              <a:rPr lang="en-US" altLang="ja-JP" sz="1200" dirty="0"/>
              <a:t> {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ProgressBar</a:t>
            </a:r>
            <a:r>
              <a:rPr lang="en-US" altLang="ja-JP" sz="1200" dirty="0"/>
              <a:t> bar1;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ProgressBar</a:t>
            </a:r>
            <a:r>
              <a:rPr lang="en-US" altLang="ja-JP" sz="1200" dirty="0"/>
              <a:t> bar2;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TextView</a:t>
            </a:r>
            <a:r>
              <a:rPr lang="en-US" altLang="ja-JP" sz="1200" dirty="0"/>
              <a:t> </a:t>
            </a:r>
            <a:r>
              <a:rPr lang="en-US" altLang="ja-JP" sz="1200" dirty="0" err="1"/>
              <a:t>msgWorking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TextView</a:t>
            </a:r>
            <a:r>
              <a:rPr lang="en-US" altLang="ja-JP" sz="1200" dirty="0"/>
              <a:t> </a:t>
            </a:r>
            <a:r>
              <a:rPr lang="en-US" altLang="ja-JP" sz="1200" dirty="0" err="1"/>
              <a:t>msgReturned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boolean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isRunning</a:t>
            </a:r>
            <a:r>
              <a:rPr lang="en-US" altLang="ja-JP" sz="1200" dirty="0"/>
              <a:t>= false;</a:t>
            </a:r>
          </a:p>
          <a:p>
            <a:r>
              <a:rPr lang="en-US" altLang="ja-JP" sz="1200" dirty="0"/>
              <a:t>    final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MAX_SEC= 60; // (seconds) lifetime for background thread</a:t>
            </a:r>
          </a:p>
          <a:p>
            <a:r>
              <a:rPr lang="en-US" altLang="ja-JP" sz="1200" dirty="0"/>
              <a:t>    String </a:t>
            </a:r>
            <a:r>
              <a:rPr lang="en-US" altLang="ja-JP" sz="1200" dirty="0" err="1"/>
              <a:t>strTest</a:t>
            </a:r>
            <a:r>
              <a:rPr lang="en-US" altLang="ja-JP" sz="1200" dirty="0"/>
              <a:t>= "global value seen by all threads ";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intTest</a:t>
            </a:r>
            <a:r>
              <a:rPr lang="en-US" altLang="ja-JP" sz="1200" dirty="0"/>
              <a:t>= 0;</a:t>
            </a:r>
          </a:p>
          <a:p>
            <a:endParaRPr lang="en-US" altLang="ja-JP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96000" y="2623626"/>
            <a:ext cx="589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 @Override</a:t>
            </a:r>
          </a:p>
          <a:p>
            <a:r>
              <a:rPr lang="en-US" altLang="ja-JP" sz="1200" dirty="0"/>
              <a:t>    protected void </a:t>
            </a:r>
            <a:r>
              <a:rPr lang="en-US" altLang="ja-JP" sz="1200" dirty="0" err="1"/>
              <a:t>onCreate</a:t>
            </a:r>
            <a:r>
              <a:rPr lang="en-US" altLang="ja-JP" sz="1200" dirty="0"/>
              <a:t>(Bundle </a:t>
            </a:r>
            <a:r>
              <a:rPr lang="en-US" altLang="ja-JP" sz="1200" dirty="0" err="1"/>
              <a:t>savedInstanceState</a:t>
            </a:r>
            <a:r>
              <a:rPr lang="en-US" altLang="ja-JP" sz="1200" dirty="0"/>
              <a:t>) {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super.onCreate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savedInstanceState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setContentView</a:t>
            </a:r>
            <a:r>
              <a:rPr lang="en-US" altLang="ja-JP" sz="1200" dirty="0"/>
              <a:t>(</a:t>
            </a:r>
            <a:r>
              <a:rPr lang="en-US" altLang="ja-JP" sz="1200" dirty="0" err="1"/>
              <a:t>R.layout.activity_main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bar1= (</a:t>
            </a:r>
            <a:r>
              <a:rPr lang="en-US" altLang="ja-JP" sz="1200" dirty="0" err="1"/>
              <a:t>ProgressBar</a:t>
            </a:r>
            <a:r>
              <a:rPr lang="en-US" altLang="ja-JP" sz="1200" dirty="0"/>
              <a:t>) </a:t>
            </a:r>
            <a:r>
              <a:rPr lang="en-US" altLang="ja-JP" sz="1200" dirty="0" err="1"/>
              <a:t>findViewById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R.id.progress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bar2= (</a:t>
            </a:r>
            <a:r>
              <a:rPr lang="en-US" altLang="ja-JP" sz="1200" dirty="0" err="1"/>
              <a:t>ProgressBar</a:t>
            </a:r>
            <a:r>
              <a:rPr lang="en-US" altLang="ja-JP" sz="1200" dirty="0"/>
              <a:t>) </a:t>
            </a:r>
            <a:r>
              <a:rPr lang="en-US" altLang="ja-JP" sz="1200" dirty="0" err="1"/>
              <a:t>findViewById</a:t>
            </a:r>
            <a:r>
              <a:rPr lang="en-US" altLang="ja-JP" sz="1200" dirty="0"/>
              <a:t>(R.id.progress2);</a:t>
            </a:r>
          </a:p>
          <a:p>
            <a:r>
              <a:rPr lang="en-US" altLang="ja-JP" sz="1200" dirty="0"/>
              <a:t>        bar1.setMax(MAX_SEC);</a:t>
            </a:r>
          </a:p>
          <a:p>
            <a:r>
              <a:rPr lang="en-US" altLang="ja-JP" sz="1200" dirty="0"/>
              <a:t>        bar1.setProgress(0);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msgWorking</a:t>
            </a:r>
            <a:r>
              <a:rPr lang="en-US" altLang="ja-JP" sz="1200" dirty="0"/>
              <a:t>= (</a:t>
            </a:r>
            <a:r>
              <a:rPr lang="en-US" altLang="ja-JP" sz="1200" dirty="0" err="1"/>
              <a:t>TextView</a:t>
            </a:r>
            <a:r>
              <a:rPr lang="en-US" altLang="ja-JP" sz="1200" dirty="0"/>
              <a:t>)</a:t>
            </a:r>
            <a:r>
              <a:rPr lang="en-US" altLang="ja-JP" sz="1200" dirty="0" err="1"/>
              <a:t>findViewById</a:t>
            </a:r>
            <a:r>
              <a:rPr lang="en-US" altLang="ja-JP" sz="1200" dirty="0"/>
              <a:t>(R.id.TextView01);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msgReturned</a:t>
            </a:r>
            <a:r>
              <a:rPr lang="en-US" altLang="ja-JP" sz="1200" dirty="0"/>
              <a:t>= (</a:t>
            </a:r>
            <a:r>
              <a:rPr lang="en-US" altLang="ja-JP" sz="1200" dirty="0" err="1"/>
              <a:t>TextView</a:t>
            </a:r>
            <a:r>
              <a:rPr lang="en-US" altLang="ja-JP" sz="1200" dirty="0"/>
              <a:t>)</a:t>
            </a:r>
            <a:r>
              <a:rPr lang="en-US" altLang="ja-JP" sz="1200" dirty="0" err="1"/>
              <a:t>findViewById</a:t>
            </a:r>
            <a:r>
              <a:rPr lang="en-US" altLang="ja-JP" sz="1200" dirty="0"/>
              <a:t>(R.id.TextView02);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strTest</a:t>
            </a:r>
            <a:r>
              <a:rPr lang="en-US" altLang="ja-JP" sz="1200" dirty="0"/>
              <a:t>+= "-01"; // slightly change the global string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intTest</a:t>
            </a:r>
            <a:r>
              <a:rPr lang="en-US" altLang="ja-JP" sz="1200" dirty="0"/>
              <a:t>= 1;</a:t>
            </a:r>
          </a:p>
          <a:p>
            <a:r>
              <a:rPr lang="en-US" altLang="ja-JP" sz="1200" dirty="0"/>
              <a:t>    }</a:t>
            </a:r>
          </a:p>
          <a:p>
            <a:endParaRPr lang="en-US" altLang="ja-JP" sz="1200" dirty="0"/>
          </a:p>
          <a:p>
            <a:r>
              <a:rPr lang="en-US" altLang="ja-JP" sz="1200" dirty="0"/>
              <a:t>    public void </a:t>
            </a:r>
            <a:r>
              <a:rPr lang="en-US" altLang="ja-JP" sz="1200" dirty="0" err="1"/>
              <a:t>onStop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super.onStop</a:t>
            </a:r>
            <a:r>
              <a:rPr lang="en-US" altLang="ja-JP" sz="1200" dirty="0"/>
              <a:t>();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isRunning</a:t>
            </a:r>
            <a:r>
              <a:rPr lang="en-US" altLang="ja-JP" sz="1200" dirty="0"/>
              <a:t>= false;</a:t>
            </a:r>
          </a:p>
          <a:p>
            <a:r>
              <a:rPr lang="en-US" altLang="ja-JP" sz="1200" dirty="0"/>
              <a:t>    }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308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Code: MainActivity.java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2794" y="1392702"/>
            <a:ext cx="6407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 Handler handler= new Handler() {</a:t>
            </a:r>
          </a:p>
          <a:p>
            <a:r>
              <a:rPr lang="en-US" altLang="ja-JP" sz="1200" dirty="0"/>
              <a:t>        @Override</a:t>
            </a:r>
          </a:p>
          <a:p>
            <a:r>
              <a:rPr lang="en-US" altLang="ja-JP" sz="1200" dirty="0"/>
              <a:t>        public void </a:t>
            </a:r>
            <a:r>
              <a:rPr lang="en-US" altLang="ja-JP" sz="1200" dirty="0" err="1"/>
              <a:t>handleMessage</a:t>
            </a:r>
            <a:r>
              <a:rPr lang="en-US" altLang="ja-JP" sz="1200" dirty="0"/>
              <a:t>(Message 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) {</a:t>
            </a:r>
          </a:p>
          <a:p>
            <a:r>
              <a:rPr lang="en-US" altLang="ja-JP" sz="1200" dirty="0"/>
              <a:t>            String </a:t>
            </a:r>
            <a:r>
              <a:rPr lang="en-US" altLang="ja-JP" sz="1200" dirty="0" err="1"/>
              <a:t>returnedValue</a:t>
            </a:r>
            <a:r>
              <a:rPr lang="en-US" altLang="ja-JP" sz="1200" dirty="0"/>
              <a:t>= (String)msg.obj;</a:t>
            </a:r>
          </a:p>
          <a:p>
            <a:r>
              <a:rPr lang="en-US" altLang="ja-JP" sz="1200" dirty="0"/>
              <a:t>            //do something with the value sent by the background thread here ...</a:t>
            </a:r>
          </a:p>
          <a:p>
            <a:r>
              <a:rPr lang="en-US" altLang="ja-JP" sz="1200" dirty="0"/>
              <a:t>            </a:t>
            </a:r>
            <a:r>
              <a:rPr lang="en-US" altLang="ja-JP" sz="1200" dirty="0" err="1"/>
              <a:t>msgReturned.setText</a:t>
            </a:r>
            <a:r>
              <a:rPr lang="en-US" altLang="ja-JP" sz="1200" dirty="0"/>
              <a:t>("returned by background thread: \n\n" + </a:t>
            </a:r>
            <a:r>
              <a:rPr lang="en-US" altLang="ja-JP" sz="1200" dirty="0" err="1"/>
              <a:t>returnedValue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    bar1.incrementProgressBy(2);</a:t>
            </a:r>
          </a:p>
          <a:p>
            <a:r>
              <a:rPr lang="en-US" altLang="ja-JP" sz="1200" dirty="0"/>
              <a:t>            //testing thread’s termination</a:t>
            </a:r>
          </a:p>
          <a:p>
            <a:r>
              <a:rPr lang="en-US" altLang="ja-JP" sz="1200" dirty="0"/>
              <a:t>            if(bar1.getProgress() == MAX_SEC){</a:t>
            </a:r>
          </a:p>
          <a:p>
            <a:r>
              <a:rPr lang="en-US" altLang="ja-JP" sz="1200" dirty="0"/>
              <a:t>                </a:t>
            </a:r>
            <a:r>
              <a:rPr lang="en-US" altLang="ja-JP" sz="1200" dirty="0" err="1"/>
              <a:t>msgReturned.setText</a:t>
            </a:r>
            <a:r>
              <a:rPr lang="en-US" altLang="ja-JP" sz="1200" dirty="0"/>
              <a:t>("Done \n back thread has been stopped");</a:t>
            </a:r>
          </a:p>
          <a:p>
            <a:r>
              <a:rPr lang="en-US" altLang="ja-JP" sz="1200" dirty="0"/>
              <a:t>                </a:t>
            </a:r>
            <a:r>
              <a:rPr lang="en-US" altLang="ja-JP" sz="1200" dirty="0" err="1"/>
              <a:t>isRunning</a:t>
            </a:r>
            <a:r>
              <a:rPr lang="en-US" altLang="ja-JP" sz="1200" dirty="0"/>
              <a:t>= false;</a:t>
            </a:r>
          </a:p>
          <a:p>
            <a:r>
              <a:rPr lang="en-US" altLang="ja-JP" sz="1200" dirty="0"/>
              <a:t>            }</a:t>
            </a:r>
          </a:p>
          <a:p>
            <a:r>
              <a:rPr lang="en-US" altLang="ja-JP" sz="1200" dirty="0"/>
              <a:t>            if(bar1.getProgress() == bar1.getMax()){</a:t>
            </a:r>
          </a:p>
          <a:p>
            <a:r>
              <a:rPr lang="en-US" altLang="ja-JP" sz="1200" dirty="0"/>
              <a:t>                </a:t>
            </a:r>
            <a:r>
              <a:rPr lang="en-US" altLang="ja-JP" sz="1200" dirty="0" err="1"/>
              <a:t>msgWorking.setText</a:t>
            </a:r>
            <a:r>
              <a:rPr lang="en-US" altLang="ja-JP" sz="1200" dirty="0"/>
              <a:t>("Done");</a:t>
            </a:r>
          </a:p>
          <a:p>
            <a:r>
              <a:rPr lang="en-US" altLang="ja-JP" sz="1200" dirty="0"/>
              <a:t>                bar1.setVisibility(</a:t>
            </a:r>
            <a:r>
              <a:rPr lang="en-US" altLang="ja-JP" sz="1200" dirty="0" err="1"/>
              <a:t>View.INVISIBLE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        bar2.setVisibility(</a:t>
            </a:r>
            <a:r>
              <a:rPr lang="en-US" altLang="ja-JP" sz="1200" dirty="0" err="1"/>
              <a:t>View.INVISIBLE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    }</a:t>
            </a:r>
          </a:p>
          <a:p>
            <a:r>
              <a:rPr lang="en-US" altLang="ja-JP" sz="1200" dirty="0"/>
              <a:t>            else{</a:t>
            </a:r>
          </a:p>
          <a:p>
            <a:r>
              <a:rPr lang="en-US" altLang="ja-JP" sz="1200" dirty="0"/>
              <a:t>                </a:t>
            </a:r>
            <a:r>
              <a:rPr lang="en-US" altLang="ja-JP" sz="1200" dirty="0" err="1"/>
              <a:t>msgWorking.setText</a:t>
            </a:r>
            <a:r>
              <a:rPr lang="en-US" altLang="ja-JP" sz="1200" dirty="0"/>
              <a:t>("Working..."+ bar1.getProgress() );</a:t>
            </a:r>
          </a:p>
          <a:p>
            <a:r>
              <a:rPr lang="en-US" altLang="ja-JP" sz="1200" dirty="0"/>
              <a:t>            }</a:t>
            </a:r>
          </a:p>
          <a:p>
            <a:r>
              <a:rPr lang="en-US" altLang="ja-JP" sz="1200" dirty="0"/>
              <a:t>        }</a:t>
            </a:r>
          </a:p>
          <a:p>
            <a:r>
              <a:rPr lang="en-US" altLang="ja-JP" sz="1200" dirty="0"/>
              <a:t>    };</a:t>
            </a:r>
          </a:p>
          <a:p>
            <a:endParaRPr lang="en-US" altLang="ja-JP" sz="1200" dirty="0"/>
          </a:p>
          <a:p>
            <a:r>
              <a:rPr lang="en-US" altLang="ja-JP" sz="1200" dirty="0"/>
              <a:t>    </a:t>
            </a:r>
            <a:endParaRPr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18850" y="1303829"/>
            <a:ext cx="557315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public void </a:t>
            </a:r>
            <a:r>
              <a:rPr lang="en-US" altLang="ja-JP" sz="1200" dirty="0" err="1"/>
              <a:t>onStart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super.onStart</a:t>
            </a:r>
            <a:r>
              <a:rPr lang="en-US" altLang="ja-JP" sz="1200" dirty="0"/>
              <a:t>();</a:t>
            </a:r>
          </a:p>
          <a:p>
            <a:r>
              <a:rPr lang="en-US" altLang="ja-JP" sz="1200" dirty="0"/>
              <a:t>        // bar1.setProgress(0);</a:t>
            </a:r>
          </a:p>
          <a:p>
            <a:r>
              <a:rPr lang="en-US" altLang="ja-JP" sz="1200" dirty="0"/>
              <a:t>        Thread background = new Thread(new Runnable() {</a:t>
            </a:r>
          </a:p>
          <a:p>
            <a:r>
              <a:rPr lang="en-US" altLang="ja-JP" sz="1200" dirty="0"/>
              <a:t>            public void run() {</a:t>
            </a:r>
          </a:p>
          <a:p>
            <a:r>
              <a:rPr lang="en-US" altLang="ja-JP" sz="1200" dirty="0"/>
              <a:t>                try{</a:t>
            </a:r>
          </a:p>
          <a:p>
            <a:r>
              <a:rPr lang="en-US" altLang="ja-JP" sz="1200" dirty="0"/>
              <a:t>                    for(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 = 0;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 &lt; MAX_SEC &amp;&amp; </a:t>
            </a:r>
            <a:r>
              <a:rPr lang="en-US" altLang="ja-JP" sz="1200" dirty="0" err="1"/>
              <a:t>isRunning</a:t>
            </a:r>
            <a:r>
              <a:rPr lang="en-US" altLang="ja-JP" sz="1200" dirty="0"/>
              <a:t>;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++) {</a:t>
            </a:r>
          </a:p>
          <a:p>
            <a:r>
              <a:rPr lang="en-US" altLang="ja-JP" sz="1200" dirty="0"/>
              <a:t>                        //fake busy busywork here</a:t>
            </a:r>
          </a:p>
          <a:p>
            <a:r>
              <a:rPr lang="en-US" altLang="ja-JP" sz="1200" dirty="0"/>
              <a:t>                        </a:t>
            </a:r>
            <a:r>
              <a:rPr lang="en-US" altLang="ja-JP" sz="1200" dirty="0" err="1"/>
              <a:t>Thread.sleep</a:t>
            </a:r>
            <a:r>
              <a:rPr lang="en-US" altLang="ja-JP" sz="1200" dirty="0"/>
              <a:t>(1000); //one second at a time</a:t>
            </a:r>
          </a:p>
          <a:p>
            <a:r>
              <a:rPr lang="en-US" altLang="ja-JP" sz="1200" dirty="0"/>
              <a:t>                        Random </a:t>
            </a:r>
            <a:r>
              <a:rPr lang="en-US" altLang="ja-JP" sz="1200" dirty="0" err="1"/>
              <a:t>rnd</a:t>
            </a:r>
            <a:r>
              <a:rPr lang="en-US" altLang="ja-JP" sz="1200" dirty="0"/>
              <a:t>= new Random();</a:t>
            </a:r>
          </a:p>
          <a:p>
            <a:r>
              <a:rPr lang="en-US" altLang="ja-JP" sz="1200" dirty="0"/>
              <a:t>                        // this is a locally generated value</a:t>
            </a:r>
          </a:p>
          <a:p>
            <a:r>
              <a:rPr lang="en-US" altLang="ja-JP" sz="1200" dirty="0"/>
              <a:t>                        String data = "Thread Value: "+ </a:t>
            </a:r>
            <a:r>
              <a:rPr lang="en-US" altLang="ja-JP" sz="1200" dirty="0" err="1"/>
              <a:t>rnd.nextInt</a:t>
            </a:r>
            <a:r>
              <a:rPr lang="en-US" altLang="ja-JP" sz="1200" dirty="0"/>
              <a:t>(101);</a:t>
            </a:r>
          </a:p>
          <a:p>
            <a:r>
              <a:rPr lang="en-US" altLang="ja-JP" sz="1200" dirty="0"/>
              <a:t>                        //we can see and change (global) class variables</a:t>
            </a:r>
          </a:p>
          <a:p>
            <a:r>
              <a:rPr lang="en-US" altLang="ja-JP" sz="1200" dirty="0"/>
              <a:t>                        data += "\n"+ </a:t>
            </a:r>
            <a:r>
              <a:rPr lang="en-US" altLang="ja-JP" sz="1200" dirty="0" err="1"/>
              <a:t>strTest</a:t>
            </a:r>
            <a:r>
              <a:rPr lang="en-US" altLang="ja-JP" sz="1200" dirty="0"/>
              <a:t>+ " "+ </a:t>
            </a:r>
            <a:r>
              <a:rPr lang="en-US" altLang="ja-JP" sz="1200" dirty="0" err="1"/>
              <a:t>intTest</a:t>
            </a:r>
            <a:r>
              <a:rPr lang="en-US" altLang="ja-JP" sz="1200" dirty="0"/>
              <a:t>; </a:t>
            </a:r>
            <a:r>
              <a:rPr lang="en-US" altLang="ja-JP" sz="1200" dirty="0" err="1"/>
              <a:t>intTest</a:t>
            </a:r>
            <a:r>
              <a:rPr lang="en-US" altLang="ja-JP" sz="1200" dirty="0"/>
              <a:t>++;</a:t>
            </a:r>
          </a:p>
          <a:p>
            <a:r>
              <a:rPr lang="en-US" altLang="ja-JP" sz="1200" dirty="0"/>
              <a:t>                        //request a message token and put some data in it</a:t>
            </a:r>
          </a:p>
          <a:p>
            <a:r>
              <a:rPr lang="en-US" altLang="ja-JP" sz="1200" dirty="0"/>
              <a:t>                        Message 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handler.obtainMessage</a:t>
            </a:r>
            <a:r>
              <a:rPr lang="en-US" altLang="ja-JP" sz="1200" dirty="0"/>
              <a:t>(1, data);</a:t>
            </a:r>
          </a:p>
          <a:p>
            <a:r>
              <a:rPr lang="en-US" altLang="ja-JP" sz="1200" dirty="0"/>
              <a:t>                        // if thread is still alive send the message</a:t>
            </a:r>
          </a:p>
          <a:p>
            <a:r>
              <a:rPr lang="en-US" altLang="ja-JP" sz="1200" dirty="0"/>
              <a:t>                        if(</a:t>
            </a:r>
            <a:r>
              <a:rPr lang="en-US" altLang="ja-JP" sz="1200" dirty="0" err="1"/>
              <a:t>isRunning</a:t>
            </a:r>
            <a:r>
              <a:rPr lang="en-US" altLang="ja-JP" sz="1200" dirty="0"/>
              <a:t>) {</a:t>
            </a:r>
          </a:p>
          <a:p>
            <a:r>
              <a:rPr lang="en-US" altLang="ja-JP" sz="1200" dirty="0"/>
              <a:t>                            </a:t>
            </a:r>
            <a:r>
              <a:rPr lang="en-US" altLang="ja-JP" sz="1200" dirty="0" err="1"/>
              <a:t>handler.sendMessage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                }</a:t>
            </a:r>
          </a:p>
          <a:p>
            <a:r>
              <a:rPr lang="en-US" altLang="ja-JP" sz="1200" dirty="0"/>
              <a:t>                    }</a:t>
            </a:r>
          </a:p>
          <a:p>
            <a:r>
              <a:rPr lang="en-US" altLang="ja-JP" sz="1200" dirty="0"/>
              <a:t>                } catch(</a:t>
            </a:r>
            <a:r>
              <a:rPr lang="en-US" altLang="ja-JP" sz="1200" dirty="0" err="1"/>
              <a:t>Throwable</a:t>
            </a:r>
            <a:r>
              <a:rPr lang="en-US" altLang="ja-JP" sz="1200" dirty="0"/>
              <a:t> t) {</a:t>
            </a:r>
          </a:p>
          <a:p>
            <a:r>
              <a:rPr lang="en-US" altLang="ja-JP" sz="1200" dirty="0"/>
              <a:t>                  // just end the background thread</a:t>
            </a:r>
          </a:p>
          <a:p>
            <a:r>
              <a:rPr lang="en-US" altLang="ja-JP" sz="1200" dirty="0"/>
              <a:t>                }</a:t>
            </a:r>
          </a:p>
          <a:p>
            <a:r>
              <a:rPr lang="en-US" altLang="ja-JP" sz="1200" dirty="0"/>
              <a:t>            }//run</a:t>
            </a:r>
          </a:p>
          <a:p>
            <a:r>
              <a:rPr lang="en-US" altLang="ja-JP" sz="1200" dirty="0"/>
              <a:t>        });//background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isRunning</a:t>
            </a:r>
            <a:r>
              <a:rPr lang="en-US" altLang="ja-JP" sz="1200" dirty="0"/>
              <a:t>= true;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background.start</a:t>
            </a:r>
            <a:r>
              <a:rPr lang="en-US" altLang="ja-JP" sz="1200" dirty="0"/>
              <a:t>();</a:t>
            </a:r>
          </a:p>
          <a:p>
            <a:r>
              <a:rPr lang="en-US" altLang="ja-JP" sz="1200" dirty="0"/>
              <a:t>    }//</a:t>
            </a:r>
            <a:r>
              <a:rPr lang="en-US" altLang="ja-JP" sz="1200" dirty="0" err="1"/>
              <a:t>onStart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333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Using </a:t>
            </a:r>
            <a:r>
              <a:rPr lang="en-US" altLang="ja-JP" dirty="0" err="1"/>
              <a:t>R</a:t>
            </a:r>
            <a:r>
              <a:rPr lang="en-US" altLang="ja-JP" dirty="0" err="1" smtClean="0"/>
              <a:t>unnables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321079" y="4026537"/>
            <a:ext cx="113538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69022" y="2112022"/>
            <a:ext cx="113538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7285" y="1394460"/>
            <a:ext cx="569565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/>
              <a:t>Main Thread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62939" y="1394460"/>
            <a:ext cx="5669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Background Thread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7285" y="1763792"/>
            <a:ext cx="5695654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...</a:t>
            </a:r>
          </a:p>
          <a:p>
            <a:r>
              <a:rPr lang="en-US" altLang="ja-JP" dirty="0"/>
              <a:t>Handler </a:t>
            </a:r>
            <a:r>
              <a:rPr lang="en-US" altLang="ja-JP" dirty="0" err="1"/>
              <a:t>myHandler</a:t>
            </a:r>
            <a:r>
              <a:rPr lang="en-US" altLang="ja-JP" dirty="0"/>
              <a:t>= </a:t>
            </a:r>
            <a:r>
              <a:rPr lang="en-US" altLang="ja-JP" dirty="0" err="1"/>
              <a:t>newHandler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@Override</a:t>
            </a:r>
          </a:p>
          <a:p>
            <a:r>
              <a:rPr lang="en-US" altLang="ja-JP" dirty="0"/>
              <a:t>public void </a:t>
            </a:r>
            <a:r>
              <a:rPr lang="en-US" altLang="ja-JP" dirty="0" err="1"/>
              <a:t>onCreate</a:t>
            </a:r>
            <a:r>
              <a:rPr lang="en-US" altLang="ja-JP" dirty="0"/>
              <a:t>(Bundle </a:t>
            </a:r>
            <a:r>
              <a:rPr lang="en-US" altLang="ja-JP" dirty="0" err="1"/>
              <a:t>savedInstanceState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  ...</a:t>
            </a:r>
          </a:p>
          <a:p>
            <a:r>
              <a:rPr lang="en-US" altLang="ja-JP" dirty="0"/>
              <a:t>  Thread myThread1 =</a:t>
            </a:r>
          </a:p>
          <a:p>
            <a:r>
              <a:rPr lang="en-US" altLang="ja-JP" dirty="0"/>
              <a:t>         </a:t>
            </a:r>
            <a:r>
              <a:rPr lang="en-US" altLang="ja-JP" dirty="0" err="1"/>
              <a:t>newThread</a:t>
            </a:r>
            <a:r>
              <a:rPr lang="en-US" altLang="ja-JP" dirty="0"/>
              <a:t>(</a:t>
            </a:r>
            <a:r>
              <a:rPr lang="en-US" altLang="ja-JP" dirty="0" err="1"/>
              <a:t>backgroundTask</a:t>
            </a:r>
            <a:r>
              <a:rPr lang="en-US" altLang="ja-JP" dirty="0"/>
              <a:t>, "backAlias1");</a:t>
            </a:r>
          </a:p>
          <a:p>
            <a:r>
              <a:rPr lang="en-US" altLang="ja-JP" dirty="0"/>
              <a:t>  myThread1.start();</a:t>
            </a:r>
          </a:p>
          <a:p>
            <a:r>
              <a:rPr lang="en-US" altLang="ja-JP" dirty="0"/>
              <a:t>}//</a:t>
            </a:r>
            <a:r>
              <a:rPr lang="en-US" altLang="ja-JP" dirty="0" err="1"/>
              <a:t>onCreate</a:t>
            </a:r>
            <a:endParaRPr lang="en-US" altLang="ja-JP" dirty="0"/>
          </a:p>
          <a:p>
            <a:r>
              <a:rPr lang="en-US" altLang="ja-JP" dirty="0"/>
              <a:t>...</a:t>
            </a:r>
          </a:p>
          <a:p>
            <a:r>
              <a:rPr lang="en-US" altLang="ja-JP" dirty="0"/>
              <a:t>//this is the foreground runnable</a:t>
            </a:r>
          </a:p>
          <a:p>
            <a:r>
              <a:rPr lang="en-US" altLang="ja-JP" dirty="0"/>
              <a:t>private Runnable </a:t>
            </a:r>
            <a:r>
              <a:rPr lang="en-US" altLang="ja-JP" dirty="0" err="1"/>
              <a:t>foregroundTask</a:t>
            </a:r>
            <a:r>
              <a:rPr lang="en-US" altLang="ja-JP" dirty="0"/>
              <a:t>=</a:t>
            </a:r>
            <a:r>
              <a:rPr lang="en-US" altLang="ja-JP" dirty="0" err="1"/>
              <a:t>newRunnable</a:t>
            </a:r>
            <a:r>
              <a:rPr lang="en-US" altLang="ja-JP" dirty="0"/>
              <a:t>() {</a:t>
            </a:r>
          </a:p>
          <a:p>
            <a:r>
              <a:rPr lang="en-US" altLang="ja-JP" dirty="0"/>
              <a:t>  @Override</a:t>
            </a:r>
          </a:p>
          <a:p>
            <a:r>
              <a:rPr lang="en-US" altLang="ja-JP" dirty="0"/>
              <a:t>  public void run() {</a:t>
            </a:r>
          </a:p>
          <a:p>
            <a:r>
              <a:rPr lang="en-US" altLang="ja-JP" dirty="0"/>
              <a:t>     // work on the UI if needed</a:t>
            </a:r>
          </a:p>
          <a:p>
            <a:r>
              <a:rPr lang="en-US" altLang="ja-JP" dirty="0"/>
              <a:t>}</a:t>
            </a:r>
          </a:p>
          <a:p>
            <a:r>
              <a:rPr lang="en-US" altLang="ja-JP" dirty="0"/>
              <a:t>...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62939" y="1763792"/>
            <a:ext cx="566928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this is the "Runnable" object</a:t>
            </a:r>
          </a:p>
          <a:p>
            <a:r>
              <a:rPr lang="en-US" altLang="ja-JP" dirty="0"/>
              <a:t>// that executes the background thread</a:t>
            </a:r>
          </a:p>
          <a:p>
            <a:r>
              <a:rPr lang="en-US" altLang="ja-JP" dirty="0" err="1"/>
              <a:t>privateRunnablebackgroundTask</a:t>
            </a:r>
            <a:r>
              <a:rPr lang="en-US" altLang="ja-JP" dirty="0"/>
              <a:t>= </a:t>
            </a:r>
            <a:r>
              <a:rPr lang="en-US" altLang="ja-JP" dirty="0" err="1"/>
              <a:t>newRunnable</a:t>
            </a:r>
            <a:r>
              <a:rPr lang="en-US" altLang="ja-JP" dirty="0"/>
              <a:t>() {</a:t>
            </a:r>
          </a:p>
          <a:p>
            <a:r>
              <a:rPr lang="en-US" altLang="ja-JP" dirty="0"/>
              <a:t>  @Override</a:t>
            </a:r>
          </a:p>
          <a:p>
            <a:r>
              <a:rPr lang="en-US" altLang="ja-JP" dirty="0"/>
              <a:t>  public </a:t>
            </a:r>
            <a:r>
              <a:rPr lang="en-US" altLang="ja-JP" dirty="0" smtClean="0"/>
              <a:t>void run</a:t>
            </a:r>
            <a:r>
              <a:rPr lang="en-US" altLang="ja-JP" dirty="0"/>
              <a:t>() {</a:t>
            </a:r>
          </a:p>
          <a:p>
            <a:r>
              <a:rPr lang="en-US" altLang="ja-JP" dirty="0"/>
              <a:t>    ... Do some background work here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myHandler.post</a:t>
            </a:r>
            <a:r>
              <a:rPr lang="en-US" altLang="ja-JP" dirty="0"/>
              <a:t>(</a:t>
            </a:r>
            <a:r>
              <a:rPr lang="en-US" altLang="ja-JP" dirty="0" err="1"/>
              <a:t>foregroundTask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}//run</a:t>
            </a:r>
          </a:p>
          <a:p>
            <a:r>
              <a:rPr lang="en-US" altLang="ja-JP" dirty="0"/>
              <a:t>};//</a:t>
            </a:r>
            <a:r>
              <a:rPr lang="en-US" altLang="ja-JP" dirty="0" err="1"/>
              <a:t>backgroundTask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9955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Using </a:t>
            </a:r>
            <a:r>
              <a:rPr lang="en-US" altLang="ja-JP" dirty="0" err="1"/>
              <a:t>Runnables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Handler.post</a:t>
            </a:r>
            <a:r>
              <a:rPr lang="en-US" altLang="ja-JP" dirty="0"/>
              <a:t>()</a:t>
            </a:r>
            <a:r>
              <a:rPr lang="ja-JP" altLang="en-US" dirty="0"/>
              <a:t>で指定した</a:t>
            </a:r>
            <a:r>
              <a:rPr lang="en-US" altLang="ja-JP" dirty="0"/>
              <a:t>Runnable</a:t>
            </a:r>
            <a:r>
              <a:rPr lang="ja-JP" altLang="en-US" dirty="0" smtClean="0"/>
              <a:t>が</a:t>
            </a:r>
            <a:r>
              <a:rPr lang="ja-JP" altLang="en-US" dirty="0"/>
              <a:t>メインスレッドへ</a:t>
            </a:r>
            <a:r>
              <a:rPr lang="ja-JP" altLang="en-US" dirty="0" smtClean="0"/>
              <a:t>送られ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Handler</a:t>
            </a:r>
            <a:r>
              <a:rPr lang="ja-JP" altLang="en-US" dirty="0"/>
              <a:t>クラスは決して</a:t>
            </a:r>
            <a:r>
              <a:rPr lang="en-US" altLang="ja-JP" dirty="0"/>
              <a:t>UI</a:t>
            </a:r>
            <a:r>
              <a:rPr lang="ja-JP" altLang="en-US" dirty="0"/>
              <a:t>スレッド</a:t>
            </a:r>
            <a:r>
              <a:rPr lang="ja-JP" altLang="en-US" dirty="0" smtClean="0"/>
              <a:t>へ</a:t>
            </a:r>
            <a:r>
              <a:rPr lang="en-US" altLang="ja-JP" dirty="0"/>
              <a:t>Runnable</a:t>
            </a:r>
            <a:r>
              <a:rPr lang="ja-JP" altLang="en-US" dirty="0"/>
              <a:t>を</a:t>
            </a:r>
            <a:r>
              <a:rPr lang="ja-JP" altLang="en-US" dirty="0" smtClean="0"/>
              <a:t>送る</a:t>
            </a:r>
            <a:r>
              <a:rPr lang="ja-JP" altLang="en-US" dirty="0"/>
              <a:t>ためのものではない。</a:t>
            </a:r>
            <a:r>
              <a:rPr lang="en-US" altLang="ja-JP" dirty="0"/>
              <a:t>Handler</a:t>
            </a:r>
            <a:r>
              <a:rPr lang="ja-JP" altLang="en-US" dirty="0"/>
              <a:t>インスタンスを生成したスレッドへ</a:t>
            </a:r>
            <a:r>
              <a:rPr lang="ja-JP" altLang="en-US" dirty="0" smtClean="0"/>
              <a:t>送る</a:t>
            </a:r>
            <a:r>
              <a:rPr lang="ja-JP" altLang="en-US" dirty="0"/>
              <a:t>ための仕組みで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pPr lvl="1"/>
            <a:r>
              <a:rPr lang="ja-JP" altLang="en-US" dirty="0"/>
              <a:t>任意のスレッドとの通信が可能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2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 2. Progress Bar –Using post()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Slow </a:t>
            </a:r>
            <a:r>
              <a:rPr lang="en-US" altLang="ja-JP" dirty="0"/>
              <a:t>background task and a responsive foreground UI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93" y="2365939"/>
            <a:ext cx="2424283" cy="40067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65938"/>
            <a:ext cx="2092988" cy="40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2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Code: activity_main.xml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3808" y="1690688"/>
            <a:ext cx="60913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&lt;?xml version="1.0" encoding="UTF-8"?&gt;</a:t>
            </a:r>
          </a:p>
          <a:p>
            <a:r>
              <a:rPr lang="en-US" altLang="ja-JP" sz="1200" dirty="0"/>
              <a:t>&lt;</a:t>
            </a:r>
            <a:r>
              <a:rPr lang="en-US" altLang="ja-JP" sz="1200" dirty="0" err="1"/>
              <a:t>LinearLayout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xmlns:android</a:t>
            </a:r>
            <a:r>
              <a:rPr lang="en-US" altLang="ja-JP" sz="1200" dirty="0"/>
              <a:t>="http://schemas.android.com/</a:t>
            </a:r>
            <a:r>
              <a:rPr lang="en-US" altLang="ja-JP" sz="1200" dirty="0" err="1"/>
              <a:t>apk</a:t>
            </a:r>
            <a:r>
              <a:rPr lang="en-US" altLang="ja-JP" sz="1200" dirty="0"/>
              <a:t>/res/android"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xmlns:tools</a:t>
            </a:r>
            <a:r>
              <a:rPr lang="en-US" altLang="ja-JP" sz="1200" dirty="0"/>
              <a:t>="http://schemas.android.com/tools"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android:id</a:t>
            </a:r>
            <a:r>
              <a:rPr lang="en-US" altLang="ja-JP" sz="1200" dirty="0"/>
              <a:t>="@+id/linearLayout1"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android:layout_width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fill_parent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android:layout_height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fill_parent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android:background</a:t>
            </a:r>
            <a:r>
              <a:rPr lang="en-US" altLang="ja-JP" sz="1200" dirty="0"/>
              <a:t>="#ff009999"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android:orientation</a:t>
            </a:r>
            <a:r>
              <a:rPr lang="en-US" altLang="ja-JP" sz="1200" dirty="0"/>
              <a:t>="vertical"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tools:context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com.example.owner.postsample.MainActivity</a:t>
            </a:r>
            <a:r>
              <a:rPr lang="en-US" altLang="ja-JP" sz="1200" dirty="0"/>
              <a:t>"&gt;</a:t>
            </a:r>
          </a:p>
          <a:p>
            <a:r>
              <a:rPr lang="en-US" altLang="ja-JP" sz="1200" dirty="0"/>
              <a:t>    &lt;</a:t>
            </a:r>
            <a:r>
              <a:rPr lang="en-US" altLang="ja-JP" sz="1200" dirty="0" err="1"/>
              <a:t>ProgressBar</a:t>
            </a:r>
            <a:endParaRPr lang="en-US" altLang="ja-JP" sz="1200" dirty="0"/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android:id</a:t>
            </a:r>
            <a:r>
              <a:rPr lang="en-US" altLang="ja-JP" sz="1200" dirty="0"/>
              <a:t>="@+id/</a:t>
            </a:r>
            <a:r>
              <a:rPr lang="en-US" altLang="ja-JP" sz="1200" dirty="0" err="1"/>
              <a:t>myBar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style="?</a:t>
            </a:r>
            <a:r>
              <a:rPr lang="en-US" altLang="ja-JP" sz="1200" dirty="0" err="1"/>
              <a:t>android:attr</a:t>
            </a:r>
            <a:r>
              <a:rPr lang="en-US" altLang="ja-JP" sz="1200" dirty="0"/>
              <a:t>/</a:t>
            </a:r>
            <a:r>
              <a:rPr lang="en-US" altLang="ja-JP" sz="1200" dirty="0" err="1"/>
              <a:t>progressBarStyleHorizontal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android:layout_width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fill_parent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android:layout_height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wrap_content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android:layout_gravity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center_horizontal</a:t>
            </a:r>
            <a:r>
              <a:rPr lang="en-US" altLang="ja-JP" sz="1200" dirty="0"/>
              <a:t>" /&gt;</a:t>
            </a:r>
          </a:p>
          <a:p>
            <a:r>
              <a:rPr lang="en-US" altLang="ja-JP" sz="1200" dirty="0"/>
              <a:t>    &lt;</a:t>
            </a:r>
            <a:r>
              <a:rPr lang="en-US" altLang="ja-JP" sz="1200" dirty="0" err="1"/>
              <a:t>TextView</a:t>
            </a:r>
            <a:endParaRPr lang="en-US" altLang="ja-JP" sz="1200" dirty="0"/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android:id</a:t>
            </a:r>
            <a:r>
              <a:rPr lang="en-US" altLang="ja-JP" sz="1200" dirty="0"/>
              <a:t>="@+id/</a:t>
            </a:r>
            <a:r>
              <a:rPr lang="en-US" altLang="ja-JP" sz="1200" dirty="0" err="1"/>
              <a:t>lblTopCaption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android:layout_width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fill_parent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android:layout_height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wrap_content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android:padding</a:t>
            </a:r>
            <a:r>
              <a:rPr lang="en-US" altLang="ja-JP" sz="1200" dirty="0"/>
              <a:t>="2sp"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android:text</a:t>
            </a:r>
            <a:r>
              <a:rPr lang="en-US" altLang="ja-JP" sz="1200" dirty="0"/>
              <a:t>="Some important data is been collected now. Patience please..."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android:textSize</a:t>
            </a:r>
            <a:r>
              <a:rPr lang="en-US" altLang="ja-JP" sz="1200" dirty="0"/>
              <a:t>="16sp"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android:textStyle</a:t>
            </a:r>
            <a:r>
              <a:rPr lang="en-US" altLang="ja-JP" sz="1200" dirty="0"/>
              <a:t>="bold" /&gt;</a:t>
            </a:r>
            <a:endParaRPr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7148149" y="2852960"/>
            <a:ext cx="441549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&lt;</a:t>
            </a:r>
            <a:r>
              <a:rPr lang="en-US" altLang="ja-JP" sz="1200" dirty="0" err="1"/>
              <a:t>EditText</a:t>
            </a:r>
            <a:endParaRPr lang="en-US" altLang="ja-JP" sz="1200" dirty="0"/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android:id</a:t>
            </a:r>
            <a:r>
              <a:rPr lang="en-US" altLang="ja-JP" sz="1200" dirty="0"/>
              <a:t>="@+id/txtBox1"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android:layout_width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fill_parent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android:background</a:t>
            </a:r>
            <a:r>
              <a:rPr lang="en-US" altLang="ja-JP" sz="1200" dirty="0"/>
              <a:t>="#</a:t>
            </a:r>
            <a:r>
              <a:rPr lang="en-US" altLang="ja-JP" sz="1200" dirty="0" err="1"/>
              <a:t>ffffffff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android:padding</a:t>
            </a:r>
            <a:r>
              <a:rPr lang="en-US" altLang="ja-JP" sz="1200" dirty="0"/>
              <a:t>="2sp"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android:layout_height</a:t>
            </a:r>
            <a:r>
              <a:rPr lang="en-US" altLang="ja-JP" sz="1200" dirty="0"/>
              <a:t>="80sp"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android:layout_marginLeft</a:t>
            </a:r>
            <a:r>
              <a:rPr lang="en-US" altLang="ja-JP" sz="1200" dirty="0"/>
              <a:t>="20sp"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android:layout_marginRight</a:t>
            </a:r>
            <a:r>
              <a:rPr lang="en-US" altLang="ja-JP" sz="1200" dirty="0"/>
              <a:t>="20sp"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android:textSize</a:t>
            </a:r>
            <a:r>
              <a:rPr lang="en-US" altLang="ja-JP" sz="1200" dirty="0"/>
              <a:t>="16sp"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android:inputType</a:t>
            </a:r>
            <a:r>
              <a:rPr lang="en-US" altLang="ja-JP" sz="1200" dirty="0"/>
              <a:t>="text"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android:layout_marginTop</a:t>
            </a:r>
            <a:r>
              <a:rPr lang="en-US" altLang="ja-JP" sz="1200" dirty="0"/>
              <a:t>="20sp" /&gt;</a:t>
            </a:r>
          </a:p>
          <a:p>
            <a:r>
              <a:rPr lang="en-US" altLang="ja-JP" sz="1200" dirty="0"/>
              <a:t>    &lt;Button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android:id</a:t>
            </a:r>
            <a:r>
              <a:rPr lang="en-US" altLang="ja-JP" sz="1200" dirty="0"/>
              <a:t>="@+id/</a:t>
            </a:r>
            <a:r>
              <a:rPr lang="en-US" altLang="ja-JP" sz="1200" dirty="0" err="1"/>
              <a:t>btnDoSomething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android:layout_width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wrap_content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android:layout_height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wrap_content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android:padding</a:t>
            </a:r>
            <a:r>
              <a:rPr lang="en-US" altLang="ja-JP" sz="1200" dirty="0"/>
              <a:t>="4sp"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android:layout_marginLeft</a:t>
            </a:r>
            <a:r>
              <a:rPr lang="en-US" altLang="ja-JP" sz="1200" dirty="0"/>
              <a:t>="20sp"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android:text</a:t>
            </a:r>
            <a:r>
              <a:rPr lang="en-US" altLang="ja-JP" sz="1200" dirty="0"/>
              <a:t>="Do Something" /&gt;</a:t>
            </a:r>
          </a:p>
          <a:p>
            <a:r>
              <a:rPr lang="en-US" altLang="ja-JP" sz="1200" dirty="0"/>
              <a:t>&lt;/</a:t>
            </a:r>
            <a:r>
              <a:rPr lang="en-US" altLang="ja-JP" sz="1200" dirty="0" err="1"/>
              <a:t>LinearLayout</a:t>
            </a:r>
            <a:r>
              <a:rPr lang="en-US" altLang="ja-JP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782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Android Overview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オープンソースプラットフォーム</a:t>
            </a:r>
            <a:endParaRPr lang="en-US" altLang="ja-JP" dirty="0" smtClean="0"/>
          </a:p>
          <a:p>
            <a:r>
              <a:rPr lang="en-US" altLang="ja-JP" dirty="0"/>
              <a:t>Linux</a:t>
            </a:r>
            <a:r>
              <a:rPr lang="ja-JP" altLang="en-US" dirty="0" smtClean="0"/>
              <a:t>カーネル</a:t>
            </a:r>
            <a:endParaRPr lang="en-US" altLang="ja-JP" dirty="0" smtClean="0"/>
          </a:p>
          <a:p>
            <a:r>
              <a:rPr lang="ja-JP" altLang="en-US" dirty="0" smtClean="0"/>
              <a:t>ネイティブライブラリ</a:t>
            </a:r>
            <a:endParaRPr lang="en-US" altLang="ja-JP" dirty="0" smtClean="0"/>
          </a:p>
          <a:p>
            <a:r>
              <a:rPr lang="en-US" altLang="ja-JP" dirty="0" smtClean="0"/>
              <a:t>Android</a:t>
            </a:r>
            <a:r>
              <a:rPr lang="ja-JP" altLang="en-US" dirty="0"/>
              <a:t>ランタイム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コアライブラリ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ほとんど</a:t>
            </a:r>
            <a:r>
              <a:rPr lang="en-US" altLang="ja-JP" dirty="0" err="1" smtClean="0"/>
              <a:t>JavaSE</a:t>
            </a:r>
            <a:r>
              <a:rPr lang="en-US" altLang="ja-JP" dirty="0" smtClean="0"/>
              <a:t> (No </a:t>
            </a:r>
            <a:r>
              <a:rPr lang="en-US" altLang="ja-JP" dirty="0" err="1" smtClean="0"/>
              <a:t>AWT&amp;Swing</a:t>
            </a:r>
            <a:r>
              <a:rPr lang="en-US" altLang="ja-JP" dirty="0" smtClean="0"/>
              <a:t>) </a:t>
            </a:r>
          </a:p>
          <a:p>
            <a:pPr lvl="1"/>
            <a:r>
              <a:rPr lang="en-US" altLang="ja-JP" dirty="0" err="1" smtClean="0"/>
              <a:t>DalvikVM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lvl="2"/>
            <a:r>
              <a:rPr lang="en-US" altLang="ja-JP" dirty="0" smtClean="0"/>
              <a:t>Low memory, slow CPU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39" y="2727320"/>
            <a:ext cx="2632060" cy="334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7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Code: MainActivity.java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0252" y="1512277"/>
            <a:ext cx="60104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package </a:t>
            </a:r>
            <a:r>
              <a:rPr lang="en-US" altLang="ja-JP" sz="1200" dirty="0" err="1"/>
              <a:t>com.example.owner.postsample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android.support.v7.app.AppCompatActivity;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android.os.Bundle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android.os.Handler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android.text.Editable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android.view.View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android.view.View.OnClickListener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android.widget.Button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android.widget.EditText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android.widget.ProgressBar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android.widget.TextView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import </a:t>
            </a:r>
            <a:r>
              <a:rPr lang="en-US" altLang="ja-JP" sz="1200" dirty="0" err="1"/>
              <a:t>android.widget.Toast</a:t>
            </a:r>
            <a:r>
              <a:rPr lang="en-US" altLang="ja-JP" sz="1200" dirty="0"/>
              <a:t>;</a:t>
            </a:r>
          </a:p>
          <a:p>
            <a:endParaRPr lang="en-US" altLang="ja-JP" sz="1200" dirty="0"/>
          </a:p>
          <a:p>
            <a:r>
              <a:rPr lang="en-US" altLang="ja-JP" sz="1200" dirty="0"/>
              <a:t>public class </a:t>
            </a:r>
            <a:r>
              <a:rPr lang="en-US" altLang="ja-JP" sz="1200" dirty="0" err="1"/>
              <a:t>MainActivity</a:t>
            </a:r>
            <a:r>
              <a:rPr lang="en-US" altLang="ja-JP" sz="1200" dirty="0"/>
              <a:t> extends </a:t>
            </a:r>
            <a:r>
              <a:rPr lang="en-US" altLang="ja-JP" sz="1200" dirty="0" err="1"/>
              <a:t>AppCompatActivity</a:t>
            </a:r>
            <a:r>
              <a:rPr lang="en-US" altLang="ja-JP" sz="1200" dirty="0"/>
              <a:t> {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ProgressBar</a:t>
            </a:r>
            <a:r>
              <a:rPr lang="en-US" altLang="ja-JP" sz="1200" dirty="0"/>
              <a:t> </a:t>
            </a:r>
            <a:r>
              <a:rPr lang="en-US" altLang="ja-JP" sz="1200" dirty="0" err="1"/>
              <a:t>myBar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TextView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lblTopCaption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EditText</a:t>
            </a:r>
            <a:r>
              <a:rPr lang="en-US" altLang="ja-JP" sz="1200" dirty="0"/>
              <a:t> txtBox1;</a:t>
            </a:r>
          </a:p>
          <a:p>
            <a:r>
              <a:rPr lang="en-US" altLang="ja-JP" sz="1200" dirty="0"/>
              <a:t>    Button </a:t>
            </a:r>
            <a:r>
              <a:rPr lang="en-US" altLang="ja-JP" sz="1200" dirty="0" err="1"/>
              <a:t>btnDoSomething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accum</a:t>
            </a:r>
            <a:r>
              <a:rPr lang="en-US" altLang="ja-JP" sz="1200" dirty="0"/>
              <a:t>= 0;</a:t>
            </a:r>
          </a:p>
          <a:p>
            <a:r>
              <a:rPr lang="en-US" altLang="ja-JP" sz="1200" dirty="0"/>
              <a:t>    long </a:t>
            </a:r>
            <a:r>
              <a:rPr lang="en-US" altLang="ja-JP" sz="1200" dirty="0" err="1"/>
              <a:t>startingMills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System.currentTimeMillis</a:t>
            </a:r>
            <a:r>
              <a:rPr lang="en-US" altLang="ja-JP" sz="1200" dirty="0"/>
              <a:t>();</a:t>
            </a:r>
          </a:p>
          <a:p>
            <a:r>
              <a:rPr lang="en-US" altLang="ja-JP" sz="1200" dirty="0"/>
              <a:t>    String PATIENCE= "Some important data is been collected now.\</a:t>
            </a:r>
            <a:r>
              <a:rPr lang="en-US" altLang="ja-JP" sz="1200" dirty="0" err="1"/>
              <a:t>nPlease</a:t>
            </a:r>
            <a:r>
              <a:rPr lang="en-US" altLang="ja-JP" sz="1200" dirty="0"/>
              <a:t> be patient.";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2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Code: MainActivity.java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6184" y="1498209"/>
            <a:ext cx="6648167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 Handler </a:t>
            </a:r>
            <a:r>
              <a:rPr lang="en-US" altLang="ja-JP" sz="1200" dirty="0" err="1"/>
              <a:t>myHandler</a:t>
            </a:r>
            <a:r>
              <a:rPr lang="en-US" altLang="ja-JP" sz="1200" dirty="0"/>
              <a:t>= new Handler();</a:t>
            </a:r>
          </a:p>
          <a:p>
            <a:r>
              <a:rPr lang="en-US" altLang="ja-JP" sz="1200" dirty="0"/>
              <a:t>    @Override</a:t>
            </a:r>
          </a:p>
          <a:p>
            <a:r>
              <a:rPr lang="en-US" altLang="ja-JP" sz="1200" dirty="0"/>
              <a:t>    protected void </a:t>
            </a:r>
            <a:r>
              <a:rPr lang="en-US" altLang="ja-JP" sz="1200" dirty="0" err="1"/>
              <a:t>onCreate</a:t>
            </a:r>
            <a:r>
              <a:rPr lang="en-US" altLang="ja-JP" sz="1200" dirty="0"/>
              <a:t>(Bundle </a:t>
            </a:r>
            <a:r>
              <a:rPr lang="en-US" altLang="ja-JP" sz="1200" dirty="0" err="1"/>
              <a:t>savedInstanceState</a:t>
            </a:r>
            <a:r>
              <a:rPr lang="en-US" altLang="ja-JP" sz="1200" dirty="0"/>
              <a:t>) {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super.onCreate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savedInstanceState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setContentView</a:t>
            </a:r>
            <a:r>
              <a:rPr lang="en-US" altLang="ja-JP" sz="1200" dirty="0"/>
              <a:t>(</a:t>
            </a:r>
            <a:r>
              <a:rPr lang="en-US" altLang="ja-JP" sz="1200" dirty="0" err="1"/>
              <a:t>R.layout.activity_main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lblTopCaption</a:t>
            </a:r>
            <a:r>
              <a:rPr lang="en-US" altLang="ja-JP" sz="1200" dirty="0"/>
              <a:t>= (</a:t>
            </a:r>
            <a:r>
              <a:rPr lang="en-US" altLang="ja-JP" sz="1200" dirty="0" err="1"/>
              <a:t>TextView</a:t>
            </a:r>
            <a:r>
              <a:rPr lang="en-US" altLang="ja-JP" sz="1200" dirty="0"/>
              <a:t>)</a:t>
            </a:r>
            <a:r>
              <a:rPr lang="en-US" altLang="ja-JP" sz="1200" dirty="0" err="1"/>
              <a:t>findViewById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R.id.lblTopCaption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myBar</a:t>
            </a:r>
            <a:r>
              <a:rPr lang="en-US" altLang="ja-JP" sz="1200" dirty="0"/>
              <a:t>= (</a:t>
            </a:r>
            <a:r>
              <a:rPr lang="en-US" altLang="ja-JP" sz="1200" dirty="0" err="1"/>
              <a:t>ProgressBar</a:t>
            </a:r>
            <a:r>
              <a:rPr lang="en-US" altLang="ja-JP" sz="1200" dirty="0"/>
              <a:t>) </a:t>
            </a:r>
            <a:r>
              <a:rPr lang="en-US" altLang="ja-JP" sz="1200" dirty="0" err="1"/>
              <a:t>findViewById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R.id.myBar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myBar.setMax</a:t>
            </a:r>
            <a:r>
              <a:rPr lang="en-US" altLang="ja-JP" sz="1200" dirty="0"/>
              <a:t>(100);</a:t>
            </a:r>
          </a:p>
          <a:p>
            <a:r>
              <a:rPr lang="en-US" altLang="ja-JP" sz="1200" dirty="0"/>
              <a:t>        txtBox1= (</a:t>
            </a:r>
            <a:r>
              <a:rPr lang="en-US" altLang="ja-JP" sz="1200" dirty="0" err="1"/>
              <a:t>EditText</a:t>
            </a:r>
            <a:r>
              <a:rPr lang="en-US" altLang="ja-JP" sz="1200" dirty="0"/>
              <a:t>) </a:t>
            </a:r>
            <a:r>
              <a:rPr lang="en-US" altLang="ja-JP" sz="1200" dirty="0" err="1"/>
              <a:t>findViewById</a:t>
            </a:r>
            <a:r>
              <a:rPr lang="en-US" altLang="ja-JP" sz="1200" dirty="0"/>
              <a:t>(R.id.txtBox1);</a:t>
            </a:r>
          </a:p>
          <a:p>
            <a:r>
              <a:rPr lang="en-US" altLang="ja-JP" sz="1200" dirty="0"/>
              <a:t>        txtBox1.setHint(" Foreground distraction. Enter some data ");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btnDoSomething</a:t>
            </a:r>
            <a:r>
              <a:rPr lang="en-US" altLang="ja-JP" sz="1200" dirty="0"/>
              <a:t>= (Button)</a:t>
            </a:r>
            <a:r>
              <a:rPr lang="en-US" altLang="ja-JP" sz="1200" dirty="0" err="1"/>
              <a:t>findViewById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R.id.btnDoSomething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btnDoSomething.setOnClickListener</a:t>
            </a:r>
            <a:r>
              <a:rPr lang="en-US" altLang="ja-JP" sz="1200" dirty="0"/>
              <a:t>(new </a:t>
            </a:r>
            <a:r>
              <a:rPr lang="en-US" altLang="ja-JP" sz="1200" dirty="0" err="1"/>
              <a:t>OnClickListener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/>
              <a:t>            @Override</a:t>
            </a:r>
          </a:p>
          <a:p>
            <a:r>
              <a:rPr lang="en-US" altLang="ja-JP" sz="1200" dirty="0"/>
              <a:t>            public void </a:t>
            </a:r>
            <a:r>
              <a:rPr lang="en-US" altLang="ja-JP" sz="1200" dirty="0" err="1"/>
              <a:t>onClick</a:t>
            </a:r>
            <a:r>
              <a:rPr lang="en-US" altLang="ja-JP" sz="1200" dirty="0"/>
              <a:t>(View v) {</a:t>
            </a:r>
          </a:p>
          <a:p>
            <a:r>
              <a:rPr lang="en-US" altLang="ja-JP" sz="1200" dirty="0"/>
              <a:t>                Editable txt = txtBox1.getText();</a:t>
            </a:r>
          </a:p>
          <a:p>
            <a:r>
              <a:rPr lang="en-US" altLang="ja-JP" sz="1200" dirty="0"/>
              <a:t>                </a:t>
            </a:r>
            <a:r>
              <a:rPr lang="en-US" altLang="ja-JP" sz="1200" dirty="0" err="1"/>
              <a:t>Toast.makeText</a:t>
            </a:r>
            <a:r>
              <a:rPr lang="en-US" altLang="ja-JP" sz="1200" dirty="0"/>
              <a:t>(</a:t>
            </a:r>
            <a:r>
              <a:rPr lang="en-US" altLang="ja-JP" sz="1200" dirty="0" err="1"/>
              <a:t>getBaseContext</a:t>
            </a:r>
            <a:r>
              <a:rPr lang="en-US" altLang="ja-JP" sz="1200" dirty="0"/>
              <a:t>(), "You said &gt;&gt; "+ txt, </a:t>
            </a:r>
            <a:r>
              <a:rPr lang="en-US" altLang="ja-JP" sz="1200" dirty="0" err="1"/>
              <a:t>Toast.LENGTH_LONG</a:t>
            </a:r>
            <a:r>
              <a:rPr lang="en-US" altLang="ja-JP" sz="1200" dirty="0"/>
              <a:t>).show();</a:t>
            </a:r>
          </a:p>
          <a:p>
            <a:r>
              <a:rPr lang="en-US" altLang="ja-JP" sz="1200" dirty="0"/>
              <a:t>            }//</a:t>
            </a:r>
            <a:r>
              <a:rPr lang="en-US" altLang="ja-JP" sz="1200" dirty="0" err="1"/>
              <a:t>onClick</a:t>
            </a:r>
            <a:endParaRPr lang="en-US" altLang="ja-JP" sz="1200" dirty="0"/>
          </a:p>
          <a:p>
            <a:r>
              <a:rPr lang="en-US" altLang="ja-JP" sz="1200" dirty="0"/>
              <a:t>        });//</a:t>
            </a:r>
            <a:r>
              <a:rPr lang="en-US" altLang="ja-JP" sz="1200" dirty="0" err="1"/>
              <a:t>setOnClickListener</a:t>
            </a:r>
            <a:endParaRPr lang="en-US" altLang="ja-JP" sz="1200" dirty="0"/>
          </a:p>
          <a:p>
            <a:r>
              <a:rPr lang="en-US" altLang="ja-JP" sz="1200" dirty="0"/>
              <a:t>    }</a:t>
            </a:r>
          </a:p>
          <a:p>
            <a:endParaRPr lang="en-US" altLang="ja-JP" sz="1200" dirty="0"/>
          </a:p>
          <a:p>
            <a:r>
              <a:rPr lang="en-US" altLang="ja-JP" sz="1200" dirty="0"/>
              <a:t>@Override</a:t>
            </a:r>
          </a:p>
          <a:p>
            <a:r>
              <a:rPr lang="en-US" altLang="ja-JP" sz="1200" dirty="0"/>
              <a:t>    public void </a:t>
            </a:r>
            <a:r>
              <a:rPr lang="en-US" altLang="ja-JP" sz="1200" dirty="0" err="1"/>
              <a:t>onStart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super.onStart</a:t>
            </a:r>
            <a:r>
              <a:rPr lang="en-US" altLang="ja-JP" sz="1200" dirty="0"/>
              <a:t>();</a:t>
            </a:r>
          </a:p>
          <a:p>
            <a:r>
              <a:rPr lang="en-US" altLang="ja-JP" sz="1200" dirty="0"/>
              <a:t>        // create background thread were the busy work will be done</a:t>
            </a:r>
          </a:p>
          <a:p>
            <a:r>
              <a:rPr lang="en-US" altLang="ja-JP" sz="1200" dirty="0"/>
              <a:t>        Thread myThread1 = new Thread(</a:t>
            </a:r>
            <a:r>
              <a:rPr lang="en-US" altLang="ja-JP" sz="1200" dirty="0" err="1"/>
              <a:t>backgroundTask</a:t>
            </a:r>
            <a:r>
              <a:rPr lang="en-US" altLang="ja-JP" sz="1200" dirty="0"/>
              <a:t>, "backAlias1");</a:t>
            </a:r>
          </a:p>
          <a:p>
            <a:r>
              <a:rPr lang="en-US" altLang="ja-JP" sz="1200" dirty="0"/>
              <a:t>        myThread1.start();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myBar.incrementProgressBy</a:t>
            </a:r>
            <a:r>
              <a:rPr lang="en-US" altLang="ja-JP" sz="1200" dirty="0"/>
              <a:t>(0);</a:t>
            </a:r>
          </a:p>
          <a:p>
            <a:r>
              <a:rPr lang="en-US" altLang="ja-JP" sz="1200" dirty="0"/>
              <a:t>    }</a:t>
            </a:r>
          </a:p>
          <a:p>
            <a:endParaRPr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55896" y="2271932"/>
            <a:ext cx="50102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200" dirty="0"/>
          </a:p>
          <a:p>
            <a:r>
              <a:rPr lang="en-US" altLang="ja-JP" sz="1200" dirty="0"/>
              <a:t>    // this is the foreground "Runnable" object responsible for GUI updates</a:t>
            </a:r>
          </a:p>
          <a:p>
            <a:r>
              <a:rPr lang="en-US" altLang="ja-JP" sz="1200" dirty="0"/>
              <a:t>    private Runnable </a:t>
            </a:r>
            <a:r>
              <a:rPr lang="en-US" altLang="ja-JP" sz="1200" dirty="0" err="1"/>
              <a:t>foregroundTask</a:t>
            </a:r>
            <a:r>
              <a:rPr lang="en-US" altLang="ja-JP" sz="1200" dirty="0"/>
              <a:t>= new Runnable() {</a:t>
            </a:r>
          </a:p>
          <a:p>
            <a:r>
              <a:rPr lang="en-US" altLang="ja-JP" sz="1200" dirty="0"/>
              <a:t>        @Override</a:t>
            </a:r>
          </a:p>
          <a:p>
            <a:r>
              <a:rPr lang="en-US" altLang="ja-JP" sz="1200" dirty="0"/>
              <a:t>        public void run() {</a:t>
            </a:r>
          </a:p>
          <a:p>
            <a:r>
              <a:rPr lang="en-US" altLang="ja-JP" sz="1200" dirty="0"/>
              <a:t>            try{</a:t>
            </a:r>
          </a:p>
          <a:p>
            <a:r>
              <a:rPr lang="en-US" altLang="ja-JP" sz="1200" dirty="0"/>
              <a:t>                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progressStep</a:t>
            </a:r>
            <a:r>
              <a:rPr lang="en-US" altLang="ja-JP" sz="1200" dirty="0"/>
              <a:t>= 5;</a:t>
            </a:r>
          </a:p>
          <a:p>
            <a:r>
              <a:rPr lang="en-US" altLang="ja-JP" sz="1200" dirty="0"/>
              <a:t>                </a:t>
            </a:r>
            <a:r>
              <a:rPr lang="en-US" altLang="ja-JP" sz="1200" dirty="0" err="1"/>
              <a:t>lblTopCaption.setText</a:t>
            </a:r>
            <a:r>
              <a:rPr lang="en-US" altLang="ja-JP" sz="1200" dirty="0"/>
              <a:t>(PATIENCE+ "\</a:t>
            </a:r>
            <a:r>
              <a:rPr lang="en-US" altLang="ja-JP" sz="1200" dirty="0" err="1"/>
              <a:t>nTotalsec</a:t>
            </a:r>
            <a:r>
              <a:rPr lang="en-US" altLang="ja-JP" sz="1200" dirty="0"/>
              <a:t>. so far: "+</a:t>
            </a:r>
          </a:p>
          <a:p>
            <a:r>
              <a:rPr lang="en-US" altLang="ja-JP" sz="1200" dirty="0"/>
              <a:t>                        (</a:t>
            </a:r>
            <a:r>
              <a:rPr lang="en-US" altLang="ja-JP" sz="1200" dirty="0" err="1"/>
              <a:t>System.currentTimeMillis</a:t>
            </a:r>
            <a:r>
              <a:rPr lang="en-US" altLang="ja-JP" sz="1200" dirty="0"/>
              <a:t>() -</a:t>
            </a:r>
            <a:r>
              <a:rPr lang="en-US" altLang="ja-JP" sz="1200" dirty="0" err="1"/>
              <a:t>startingMills</a:t>
            </a:r>
            <a:r>
              <a:rPr lang="en-US" altLang="ja-JP" sz="1200" dirty="0"/>
              <a:t>) / 1000 );</a:t>
            </a:r>
          </a:p>
          <a:p>
            <a:r>
              <a:rPr lang="en-US" altLang="ja-JP" sz="1200" dirty="0"/>
              <a:t>                </a:t>
            </a:r>
            <a:r>
              <a:rPr lang="en-US" altLang="ja-JP" sz="1200" dirty="0" err="1"/>
              <a:t>myBar.incrementProgressBy</a:t>
            </a:r>
            <a:r>
              <a:rPr lang="en-US" altLang="ja-JP" sz="1200" dirty="0"/>
              <a:t>(</a:t>
            </a:r>
            <a:r>
              <a:rPr lang="en-US" altLang="ja-JP" sz="1200" dirty="0" err="1"/>
              <a:t>progressStep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        </a:t>
            </a:r>
            <a:r>
              <a:rPr lang="en-US" altLang="ja-JP" sz="1200" dirty="0" err="1"/>
              <a:t>accum</a:t>
            </a:r>
            <a:r>
              <a:rPr lang="en-US" altLang="ja-JP" sz="1200" dirty="0"/>
              <a:t>+= </a:t>
            </a:r>
            <a:r>
              <a:rPr lang="en-US" altLang="ja-JP" sz="1200" dirty="0" err="1"/>
              <a:t>progressStep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                if(</a:t>
            </a:r>
            <a:r>
              <a:rPr lang="en-US" altLang="ja-JP" sz="1200" dirty="0" err="1"/>
              <a:t>accum</a:t>
            </a:r>
            <a:r>
              <a:rPr lang="en-US" altLang="ja-JP" sz="1200" dirty="0"/>
              <a:t>&gt;= </a:t>
            </a:r>
            <a:r>
              <a:rPr lang="en-US" altLang="ja-JP" sz="1200" dirty="0" err="1"/>
              <a:t>myBar.getMax</a:t>
            </a:r>
            <a:r>
              <a:rPr lang="en-US" altLang="ja-JP" sz="1200" dirty="0"/>
              <a:t>()){</a:t>
            </a:r>
          </a:p>
          <a:p>
            <a:r>
              <a:rPr lang="en-US" altLang="ja-JP" sz="1200" dirty="0"/>
              <a:t>                    </a:t>
            </a:r>
            <a:r>
              <a:rPr lang="en-US" altLang="ja-JP" sz="1200" dirty="0" err="1"/>
              <a:t>lblTopCaption.setText</a:t>
            </a:r>
            <a:r>
              <a:rPr lang="en-US" altLang="ja-JP" sz="1200" dirty="0"/>
              <a:t>("Background work is OVER!");</a:t>
            </a:r>
          </a:p>
          <a:p>
            <a:r>
              <a:rPr lang="en-US" altLang="ja-JP" sz="1200" dirty="0"/>
              <a:t>                    </a:t>
            </a:r>
            <a:r>
              <a:rPr lang="en-US" altLang="ja-JP" sz="1200" dirty="0" err="1"/>
              <a:t>myBar.setVisibility</a:t>
            </a:r>
            <a:r>
              <a:rPr lang="en-US" altLang="ja-JP" sz="1200" dirty="0"/>
              <a:t>(</a:t>
            </a:r>
            <a:r>
              <a:rPr lang="en-US" altLang="ja-JP" sz="1200" dirty="0" err="1"/>
              <a:t>View.INVISIBLE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        }</a:t>
            </a:r>
          </a:p>
          <a:p>
            <a:r>
              <a:rPr lang="en-US" altLang="ja-JP" sz="1200" dirty="0"/>
              <a:t>            } catch(Exception e) {</a:t>
            </a:r>
          </a:p>
          <a:p>
            <a:r>
              <a:rPr lang="en-US" altLang="ja-JP" sz="1200" dirty="0"/>
              <a:t>                </a:t>
            </a:r>
            <a:r>
              <a:rPr lang="en-US" altLang="ja-JP" sz="1200" dirty="0" err="1"/>
              <a:t>e.printStackTrace</a:t>
            </a:r>
            <a:r>
              <a:rPr lang="en-US" altLang="ja-JP" sz="1200" dirty="0"/>
              <a:t>();</a:t>
            </a:r>
          </a:p>
          <a:p>
            <a:r>
              <a:rPr lang="en-US" altLang="ja-JP" sz="1200" dirty="0"/>
              <a:t>            }</a:t>
            </a:r>
          </a:p>
          <a:p>
            <a:r>
              <a:rPr lang="en-US" altLang="ja-JP" sz="1200" dirty="0"/>
              <a:t>        }//run</a:t>
            </a:r>
          </a:p>
          <a:p>
            <a:r>
              <a:rPr lang="en-US" altLang="ja-JP" sz="1200" dirty="0"/>
              <a:t>    }; //</a:t>
            </a:r>
            <a:r>
              <a:rPr lang="en-US" altLang="ja-JP" sz="1200" dirty="0" err="1"/>
              <a:t>foregroundTask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76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Code: MainActivity.java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14138" y="2286000"/>
            <a:ext cx="369953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private Runnable </a:t>
            </a:r>
            <a:r>
              <a:rPr lang="en-US" altLang="ja-JP" sz="1200" dirty="0" err="1"/>
              <a:t>backgroundTask</a:t>
            </a:r>
            <a:r>
              <a:rPr lang="en-US" altLang="ja-JP" sz="1200" dirty="0"/>
              <a:t>= new Runnable() {</a:t>
            </a:r>
          </a:p>
          <a:p>
            <a:r>
              <a:rPr lang="en-US" altLang="ja-JP" sz="1200" dirty="0"/>
              <a:t>        @Override</a:t>
            </a:r>
          </a:p>
          <a:p>
            <a:r>
              <a:rPr lang="en-US" altLang="ja-JP" sz="1200" dirty="0"/>
              <a:t>        public void run() {</a:t>
            </a:r>
          </a:p>
          <a:p>
            <a:r>
              <a:rPr lang="en-US" altLang="ja-JP" sz="1200" dirty="0"/>
              <a:t>        //busy work goes here...</a:t>
            </a:r>
          </a:p>
          <a:p>
            <a:r>
              <a:rPr lang="en-US" altLang="ja-JP" sz="1200" dirty="0"/>
              <a:t>            try{</a:t>
            </a:r>
          </a:p>
          <a:p>
            <a:r>
              <a:rPr lang="en-US" altLang="ja-JP" sz="1200" dirty="0"/>
              <a:t>                for(</a:t>
            </a:r>
            <a:r>
              <a:rPr lang="en-US" altLang="ja-JP" sz="1200" dirty="0" err="1"/>
              <a:t>int</a:t>
            </a:r>
            <a:r>
              <a:rPr lang="en-US" altLang="ja-JP" sz="1200" dirty="0"/>
              <a:t> n=0; n&lt;20; n++) {</a:t>
            </a:r>
          </a:p>
          <a:p>
            <a:r>
              <a:rPr lang="en-US" altLang="ja-JP" sz="1200" dirty="0"/>
              <a:t>                    //this simulates 1 sec. of busy activity</a:t>
            </a:r>
          </a:p>
          <a:p>
            <a:r>
              <a:rPr lang="en-US" altLang="ja-JP" sz="1200" dirty="0"/>
              <a:t>                    </a:t>
            </a:r>
            <a:r>
              <a:rPr lang="en-US" altLang="ja-JP" sz="1200" dirty="0" err="1"/>
              <a:t>Thread.sleep</a:t>
            </a:r>
            <a:r>
              <a:rPr lang="en-US" altLang="ja-JP" sz="1200" dirty="0"/>
              <a:t>(1000);</a:t>
            </a:r>
          </a:p>
          <a:p>
            <a:r>
              <a:rPr lang="en-US" altLang="ja-JP" sz="1200" dirty="0"/>
              <a:t>                    //now talk to the main thread</a:t>
            </a:r>
          </a:p>
          <a:p>
            <a:r>
              <a:rPr lang="en-US" altLang="ja-JP" sz="1200" dirty="0"/>
              <a:t>                    </a:t>
            </a:r>
            <a:r>
              <a:rPr lang="en-US" altLang="ja-JP" sz="1200" dirty="0" err="1"/>
              <a:t>myHandler.post</a:t>
            </a:r>
            <a:r>
              <a:rPr lang="en-US" altLang="ja-JP" sz="1200" dirty="0"/>
              <a:t>(</a:t>
            </a:r>
            <a:r>
              <a:rPr lang="en-US" altLang="ja-JP" sz="1200" dirty="0" err="1"/>
              <a:t>foregroundTask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            }</a:t>
            </a:r>
          </a:p>
          <a:p>
            <a:r>
              <a:rPr lang="en-US" altLang="ja-JP" sz="1200" dirty="0"/>
              <a:t>            } catch(</a:t>
            </a:r>
            <a:r>
              <a:rPr lang="en-US" altLang="ja-JP" sz="1200" dirty="0" err="1"/>
              <a:t>InterruptedException</a:t>
            </a:r>
            <a:r>
              <a:rPr lang="en-US" altLang="ja-JP" sz="1200" dirty="0"/>
              <a:t> e) {</a:t>
            </a:r>
          </a:p>
          <a:p>
            <a:r>
              <a:rPr lang="en-US" altLang="ja-JP" sz="1200" dirty="0"/>
              <a:t>                </a:t>
            </a:r>
            <a:r>
              <a:rPr lang="en-US" altLang="ja-JP" sz="1200" dirty="0" err="1"/>
              <a:t>e.printStackTrace</a:t>
            </a:r>
            <a:r>
              <a:rPr lang="en-US" altLang="ja-JP" sz="1200" dirty="0"/>
              <a:t>();</a:t>
            </a:r>
          </a:p>
          <a:p>
            <a:r>
              <a:rPr lang="en-US" altLang="ja-JP" sz="1200" dirty="0"/>
              <a:t>            }</a:t>
            </a:r>
          </a:p>
          <a:p>
            <a:r>
              <a:rPr lang="en-US" altLang="ja-JP" sz="1200" dirty="0"/>
              <a:t>        }//run</a:t>
            </a:r>
          </a:p>
          <a:p>
            <a:r>
              <a:rPr lang="en-US" altLang="ja-JP" sz="1200" dirty="0"/>
              <a:t>    };//</a:t>
            </a:r>
            <a:r>
              <a:rPr lang="en-US" altLang="ja-JP" sz="1200" dirty="0" err="1"/>
              <a:t>backgroundTask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829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Android </a:t>
            </a:r>
            <a:r>
              <a:rPr lang="en-US" altLang="ja-JP" dirty="0"/>
              <a:t>Developers </a:t>
            </a:r>
            <a:r>
              <a:rPr lang="en-US" altLang="ja-JP" dirty="0">
                <a:hlinkClick r:id="rId2"/>
              </a:rPr>
              <a:t>http://developer.android.com/index.html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Android </a:t>
            </a:r>
            <a:r>
              <a:rPr lang="en-US" altLang="ja-JP" dirty="0"/>
              <a:t>Multi-Threading by Victor Matos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183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38518"/>
            <a:ext cx="10515600" cy="1325563"/>
          </a:xfrm>
        </p:spPr>
        <p:txBody>
          <a:bodyPr/>
          <a:lstStyle/>
          <a:p>
            <a:r>
              <a:rPr lang="en-US" altLang="ja-JP" dirty="0"/>
              <a:t>Android Activity Life Cycle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385" y="1314174"/>
            <a:ext cx="5819230" cy="55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2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Threading in Android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36613"/>
            <a:ext cx="10515600" cy="4890764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各アプリケーション開始時</a:t>
            </a:r>
            <a:r>
              <a:rPr lang="ja-JP" altLang="en-US" dirty="0" smtClean="0"/>
              <a:t>に少なく</a:t>
            </a:r>
            <a:r>
              <a:rPr lang="ja-JP" altLang="en-US" dirty="0"/>
              <a:t>とも一つの</a:t>
            </a:r>
            <a:r>
              <a:rPr lang="ja-JP" altLang="en-US" dirty="0" smtClean="0"/>
              <a:t>スレッド（メインスレッド）が実行され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lang="ja-JP" altLang="en-US" dirty="0" smtClean="0"/>
              <a:t>アプリケーション</a:t>
            </a:r>
            <a:r>
              <a:rPr lang="ja-JP" altLang="en-US" dirty="0"/>
              <a:t>は</a:t>
            </a:r>
            <a:r>
              <a:rPr lang="ja-JP" altLang="en-US" dirty="0" smtClean="0"/>
              <a:t>追加スレッド</a:t>
            </a:r>
            <a:r>
              <a:rPr lang="ja-JP" altLang="en-US" dirty="0"/>
              <a:t>を起動する</a:t>
            </a:r>
            <a:r>
              <a:rPr lang="ja-JP" altLang="en-US" dirty="0" smtClean="0"/>
              <a:t>ことができる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スレッド作成は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と同様</a:t>
            </a:r>
            <a:endParaRPr lang="en-US" altLang="ja-JP" dirty="0" smtClean="0"/>
          </a:p>
          <a:p>
            <a:r>
              <a:rPr lang="ja-JP" altLang="en-US" dirty="0" smtClean="0"/>
              <a:t>メインスレッドは</a:t>
            </a:r>
            <a:r>
              <a:rPr lang="en-US" altLang="ja-JP" dirty="0" smtClean="0"/>
              <a:t>UI</a:t>
            </a:r>
            <a:r>
              <a:rPr lang="ja-JP" altLang="en-US" dirty="0"/>
              <a:t>を</a:t>
            </a:r>
            <a:r>
              <a:rPr lang="ja-JP" altLang="en-US" dirty="0" smtClean="0"/>
              <a:t>実行す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lang="ja-JP" altLang="en-US" dirty="0" smtClean="0"/>
              <a:t>時間のかるタスク</a:t>
            </a:r>
            <a:r>
              <a:rPr lang="ja-JP" altLang="en-US" dirty="0"/>
              <a:t>を</a:t>
            </a:r>
            <a:r>
              <a:rPr lang="ja-JP" altLang="en-US" dirty="0" smtClean="0"/>
              <a:t>バックグラウンドスレッドで実行する必要がある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バックグラウンドスレッドは</a:t>
            </a:r>
            <a:r>
              <a:rPr lang="en-US" altLang="ja-JP" dirty="0" smtClean="0">
                <a:solidFill>
                  <a:srgbClr val="FF0000"/>
                </a:solidFill>
              </a:rPr>
              <a:t>UI</a:t>
            </a:r>
            <a:r>
              <a:rPr lang="ja-JP" altLang="en-US" dirty="0" smtClean="0">
                <a:solidFill>
                  <a:srgbClr val="FF0000"/>
                </a:solidFill>
              </a:rPr>
              <a:t>の</a:t>
            </a:r>
            <a:r>
              <a:rPr lang="ja-JP" altLang="en-US" dirty="0">
                <a:solidFill>
                  <a:srgbClr val="FF0000"/>
                </a:solidFill>
              </a:rPr>
              <a:t>との交互作用</a:t>
            </a:r>
            <a:r>
              <a:rPr lang="ja-JP" altLang="en-US" dirty="0" smtClean="0">
                <a:solidFill>
                  <a:srgbClr val="FF0000"/>
                </a:solidFill>
              </a:rPr>
              <a:t>が許可</a:t>
            </a:r>
            <a:r>
              <a:rPr lang="ja-JP" altLang="en-US" dirty="0">
                <a:solidFill>
                  <a:srgbClr val="FF0000"/>
                </a:solidFill>
              </a:rPr>
              <a:t>されて</a:t>
            </a:r>
            <a:r>
              <a:rPr lang="ja-JP" altLang="en-US" dirty="0" smtClean="0">
                <a:solidFill>
                  <a:srgbClr val="FF0000"/>
                </a:solidFill>
              </a:rPr>
              <a:t>いない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メインスレッドのみが</a:t>
            </a:r>
            <a:r>
              <a:rPr lang="en-US" altLang="ja-JP" dirty="0" smtClean="0">
                <a:solidFill>
                  <a:srgbClr val="FF0000"/>
                </a:solidFill>
              </a:rPr>
              <a:t>activity’s view</a:t>
            </a:r>
            <a:r>
              <a:rPr lang="ja-JP" altLang="en-US" dirty="0" smtClean="0">
                <a:solidFill>
                  <a:srgbClr val="FF0000"/>
                </a:solidFill>
              </a:rPr>
              <a:t>（</a:t>
            </a:r>
            <a:r>
              <a:rPr lang="en-US" altLang="ja-JP" dirty="0" smtClean="0">
                <a:solidFill>
                  <a:srgbClr val="FF0000"/>
                </a:solidFill>
              </a:rPr>
              <a:t>UI</a:t>
            </a:r>
            <a:r>
              <a:rPr lang="ja-JP" altLang="en-US" dirty="0" smtClean="0">
                <a:solidFill>
                  <a:srgbClr val="FF0000"/>
                </a:solidFill>
              </a:rPr>
              <a:t>）に</a:t>
            </a:r>
            <a:r>
              <a:rPr lang="ja-JP" altLang="en-US" dirty="0">
                <a:solidFill>
                  <a:srgbClr val="FF0000"/>
                </a:solidFill>
              </a:rPr>
              <a:t>アクセスすることが</a:t>
            </a:r>
            <a:r>
              <a:rPr lang="ja-JP" altLang="en-US" dirty="0" smtClean="0">
                <a:solidFill>
                  <a:srgbClr val="FF0000"/>
                </a:solidFill>
              </a:rPr>
              <a:t>できる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Threading in Android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独自</a:t>
            </a:r>
            <a:r>
              <a:rPr lang="ja-JP" altLang="en-US" dirty="0"/>
              <a:t>のスレッドを作成</a:t>
            </a:r>
            <a:r>
              <a:rPr lang="ja-JP" altLang="en-US" dirty="0" smtClean="0"/>
              <a:t>した場合は、ハンドラ（</a:t>
            </a:r>
            <a:r>
              <a:rPr lang="en-US" altLang="ja-JP" dirty="0">
                <a:solidFill>
                  <a:srgbClr val="FF0000"/>
                </a:solidFill>
              </a:rPr>
              <a:t> Handler </a:t>
            </a:r>
            <a:r>
              <a:rPr lang="ja-JP" altLang="en-US" dirty="0" smtClean="0"/>
              <a:t>）を介してメインスレッド</a:t>
            </a:r>
            <a:r>
              <a:rPr lang="ja-JP" altLang="en-US" dirty="0"/>
              <a:t>と通信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r>
              <a:rPr lang="ja-JP" altLang="en-US" dirty="0"/>
              <a:t>他</a:t>
            </a:r>
            <a:r>
              <a:rPr lang="ja-JP" altLang="en-US" dirty="0" smtClean="0"/>
              <a:t>の手法</a:t>
            </a:r>
            <a:endParaRPr lang="en-US" altLang="ja-JP" dirty="0" smtClean="0"/>
          </a:p>
          <a:p>
            <a:pPr lvl="1"/>
            <a:r>
              <a:rPr lang="en-US" altLang="ja-JP" dirty="0" err="1" smtClean="0">
                <a:solidFill>
                  <a:srgbClr val="FF0000"/>
                </a:solidFill>
              </a:rPr>
              <a:t>AsyncTask</a:t>
            </a:r>
            <a:r>
              <a:rPr lang="ja-JP" altLang="en-US" dirty="0" err="1" smtClean="0">
                <a:solidFill>
                  <a:srgbClr val="FF0000"/>
                </a:solidFill>
              </a:rPr>
              <a:t>、</a:t>
            </a:r>
            <a:r>
              <a:rPr lang="en-US" altLang="ja-JP" dirty="0">
                <a:solidFill>
                  <a:srgbClr val="FF0000"/>
                </a:solidFill>
              </a:rPr>
              <a:t> Service</a:t>
            </a:r>
            <a:endParaRPr lang="ja-JP" altLang="ja-JP" dirty="0" smtClean="0"/>
          </a:p>
          <a:p>
            <a:r>
              <a:rPr lang="en-US" altLang="ja-JP" dirty="0" err="1">
                <a:solidFill>
                  <a:srgbClr val="FF0000"/>
                </a:solidFill>
              </a:rPr>
              <a:t>AsyncTask</a:t>
            </a:r>
            <a:r>
              <a:rPr lang="en-US" altLang="ja-JP" dirty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UI</a:t>
            </a:r>
            <a:r>
              <a:rPr lang="ja-JP" altLang="en-US" dirty="0"/>
              <a:t>スレッドの適切かつ容易な使用を可能</a:t>
            </a:r>
            <a:r>
              <a:rPr lang="ja-JP" altLang="en-US" dirty="0" smtClean="0"/>
              <a:t>にす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スレッドやハンドラ</a:t>
            </a:r>
            <a:r>
              <a:rPr lang="ja-JP" altLang="en-US" dirty="0"/>
              <a:t>を操作することなく</a:t>
            </a:r>
            <a:r>
              <a:rPr lang="ja-JP" altLang="en-US" dirty="0" smtClean="0"/>
              <a:t>、バックグラウンド処理やその結果の表示などができる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Service</a:t>
            </a:r>
            <a:r>
              <a:rPr lang="ja-JP" altLang="en-US" dirty="0" smtClean="0"/>
              <a:t>は、長時間のバックグラウンド処理を可能にす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アクティビティ</a:t>
            </a:r>
            <a:r>
              <a:rPr lang="ja-JP" altLang="en-US" dirty="0"/>
              <a:t>のライフサイクル</a:t>
            </a:r>
            <a:r>
              <a:rPr lang="ja-JP" altLang="en-US" dirty="0" smtClean="0"/>
              <a:t>に依存しな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pPr lvl="1"/>
            <a:r>
              <a:rPr lang="ja-JP" altLang="en-US" dirty="0"/>
              <a:t>インターネットからの</a:t>
            </a:r>
            <a:r>
              <a:rPr lang="ja-JP" altLang="en-US" dirty="0" smtClean="0"/>
              <a:t>ダウンロード、コンテンツプロバイダの更新、</a:t>
            </a:r>
            <a:r>
              <a:rPr lang="ja-JP" altLang="en-US" dirty="0"/>
              <a:t>新しい</a:t>
            </a:r>
            <a:r>
              <a:rPr lang="ja-JP" altLang="en-US" dirty="0" smtClean="0"/>
              <a:t>データのチェックな</a:t>
            </a:r>
            <a:r>
              <a:rPr lang="ja-JP" altLang="en-US" dirty="0"/>
              <a:t>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74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Handler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95834"/>
            <a:ext cx="10515600" cy="477683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Handler</a:t>
            </a:r>
            <a:r>
              <a:rPr lang="ja-JP" altLang="en-US" dirty="0" smtClean="0"/>
              <a:t>クラス</a:t>
            </a:r>
            <a:r>
              <a:rPr lang="ja-JP" altLang="en-US" dirty="0"/>
              <a:t>は、別のスレッドからアプリケーションの</a:t>
            </a:r>
            <a:r>
              <a:rPr lang="en-US" altLang="ja-JP" dirty="0"/>
              <a:t>UI</a:t>
            </a:r>
            <a:r>
              <a:rPr lang="ja-JP" altLang="en-US" dirty="0" smtClean="0"/>
              <a:t>を更新</a:t>
            </a:r>
            <a:r>
              <a:rPr lang="ja-JP" altLang="en-US" dirty="0"/>
              <a:t>する</a:t>
            </a:r>
            <a:r>
              <a:rPr lang="ja-JP" altLang="en-US" dirty="0" smtClean="0"/>
              <a:t>ことを可能にす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lang="ja-JP" altLang="en-US" dirty="0" smtClean="0"/>
              <a:t>アプリケーション</a:t>
            </a:r>
            <a:r>
              <a:rPr lang="ja-JP" altLang="en-US" dirty="0"/>
              <a:t>が実行されるとメインスレッド</a:t>
            </a:r>
            <a:r>
              <a:rPr lang="ja-JP" altLang="en-US" dirty="0" smtClean="0"/>
              <a:t>が</a:t>
            </a:r>
            <a:r>
              <a:rPr lang="en-US" altLang="ja-JP" dirty="0" smtClean="0"/>
              <a:t>UI</a:t>
            </a:r>
            <a:r>
              <a:rPr lang="ja-JP" altLang="en-US" dirty="0"/>
              <a:t>オブジェクトを管理する</a:t>
            </a:r>
            <a:r>
              <a:rPr lang="ja-JP" altLang="en-US" dirty="0" smtClean="0"/>
              <a:t>メッセージキューを実行していく</a:t>
            </a:r>
            <a:endParaRPr lang="en-US" altLang="ja-JP" dirty="0" smtClean="0"/>
          </a:p>
          <a:p>
            <a:r>
              <a:rPr lang="ja-JP" altLang="en-US" dirty="0" smtClean="0"/>
              <a:t>ハンドラを</a:t>
            </a:r>
            <a:r>
              <a:rPr lang="ja-JP" altLang="en-US" dirty="0"/>
              <a:t>メインスレッド</a:t>
            </a:r>
            <a:r>
              <a:rPr lang="ja-JP" altLang="en-US" dirty="0" smtClean="0"/>
              <a:t>内で作成</a:t>
            </a:r>
            <a:r>
              <a:rPr lang="ja-JP" altLang="en-US" dirty="0"/>
              <a:t>すると、それ</a:t>
            </a:r>
            <a:r>
              <a:rPr lang="ja-JP" altLang="en-US" dirty="0" smtClean="0"/>
              <a:t>はメインスレッド</a:t>
            </a:r>
            <a:r>
              <a:rPr lang="ja-JP" altLang="en-US" dirty="0"/>
              <a:t>のメッセージキューにバインド</a:t>
            </a:r>
            <a:r>
              <a:rPr lang="ja-JP" altLang="en-US" dirty="0" smtClean="0"/>
              <a:t>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lvl="1"/>
            <a:r>
              <a:rPr lang="ja-JP" altLang="en-US" dirty="0"/>
              <a:t>ハンドラ</a:t>
            </a:r>
            <a:r>
              <a:rPr lang="ja-JP" altLang="en-US" dirty="0" smtClean="0"/>
              <a:t>は</a:t>
            </a:r>
            <a:r>
              <a:rPr lang="ja-JP" altLang="en-US" dirty="0"/>
              <a:t>、その</a:t>
            </a:r>
            <a:r>
              <a:rPr lang="ja-JP" altLang="en-US" dirty="0" smtClean="0"/>
              <a:t>メッセージキューに</a:t>
            </a:r>
            <a:r>
              <a:rPr lang="ja-JP" altLang="en-US" b="1" dirty="0" smtClean="0">
                <a:solidFill>
                  <a:srgbClr val="FF0000"/>
                </a:solidFill>
              </a:rPr>
              <a:t>メッセージ</a:t>
            </a:r>
            <a:r>
              <a:rPr lang="ja-JP" altLang="en-US" dirty="0" smtClean="0"/>
              <a:t>あるいは</a:t>
            </a:r>
            <a:r>
              <a:rPr lang="ja-JP" altLang="en-US" b="1" dirty="0" smtClean="0">
                <a:solidFill>
                  <a:srgbClr val="FF0000"/>
                </a:solidFill>
              </a:rPr>
              <a:t>ランナブル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ja-JP" altLang="en-US" smtClean="0"/>
              <a:t>を届ける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5892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Handler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81900" y="1125113"/>
            <a:ext cx="4511040" cy="3693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Main Thread</a:t>
            </a:r>
          </a:p>
          <a:p>
            <a:endParaRPr lang="en-US" altLang="ja-JP" dirty="0"/>
          </a:p>
          <a:p>
            <a:endParaRPr lang="en-US" altLang="ja-JP" dirty="0"/>
          </a:p>
          <a:p>
            <a:pPr algn="ctr"/>
            <a:r>
              <a:rPr lang="en-US" altLang="ja-JP" dirty="0"/>
              <a:t>View </a:t>
            </a:r>
          </a:p>
          <a:p>
            <a:pPr algn="ctr"/>
            <a:r>
              <a:rPr lang="en-US" altLang="ja-JP" dirty="0"/>
              <a:t>Code</a:t>
            </a:r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84820" y="3774490"/>
            <a:ext cx="1607820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Runnable r1</a:t>
            </a:r>
          </a:p>
          <a:p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401300" y="3774490"/>
            <a:ext cx="160782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Runnable r2</a:t>
            </a:r>
          </a:p>
          <a:p>
            <a:endParaRPr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25608"/>
              </p:ext>
            </p:extLst>
          </p:nvPr>
        </p:nvGraphicFramePr>
        <p:xfrm>
          <a:off x="5674436" y="2390805"/>
          <a:ext cx="18922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225">
                  <a:extLst>
                    <a:ext uri="{9D8B030D-6E8A-4147-A177-3AD203B41FA5}">
                      <a16:colId xmlns:a16="http://schemas.microsoft.com/office/drawing/2014/main" xmlns="" val="1032329799"/>
                    </a:ext>
                  </a:extLst>
                </a:gridCol>
              </a:tblGrid>
              <a:tr h="36407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Message Queue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578345"/>
                  </a:ext>
                </a:extLst>
              </a:tr>
              <a:tr h="36407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4985979"/>
                  </a:ext>
                </a:extLst>
              </a:tr>
              <a:tr h="36407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375132"/>
                  </a:ext>
                </a:extLst>
              </a:tr>
              <a:tr h="36407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0284937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410450" y="2668280"/>
            <a:ext cx="355854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Handler </a:t>
            </a:r>
            <a:r>
              <a:rPr lang="en-US" altLang="ja-JP" dirty="0" err="1"/>
              <a:t>myHandler</a:t>
            </a:r>
            <a:r>
              <a:rPr lang="en-US" altLang="ja-JP" dirty="0"/>
              <a:t> =</a:t>
            </a:r>
          </a:p>
          <a:p>
            <a:r>
              <a:rPr lang="en-US" altLang="ja-JP" dirty="0" err="1"/>
              <a:t>handleMessage</a:t>
            </a:r>
            <a:r>
              <a:rPr lang="en-US" altLang="ja-JP" dirty="0"/>
              <a:t>(Message </a:t>
            </a:r>
            <a:r>
              <a:rPr lang="en-US" altLang="ja-JP" dirty="0" err="1"/>
              <a:t>msg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1010" y="1630651"/>
            <a:ext cx="286893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Background Thread 1</a:t>
            </a:r>
          </a:p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1009" y="5402044"/>
            <a:ext cx="286893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Background Thread 2</a:t>
            </a:r>
          </a:p>
          <a:p>
            <a:endParaRPr lang="ja-JP" altLang="en-US" dirty="0"/>
          </a:p>
        </p:txBody>
      </p:sp>
      <p:cxnSp>
        <p:nvCxnSpPr>
          <p:cNvPr id="16" name="カギ線コネクタ 15"/>
          <p:cNvCxnSpPr>
            <a:stCxn id="10" idx="2"/>
          </p:cNvCxnSpPr>
          <p:nvPr/>
        </p:nvCxnSpPr>
        <p:spPr>
          <a:xfrm rot="16200000" flipH="1">
            <a:off x="3054244" y="1118213"/>
            <a:ext cx="1167660" cy="3485198"/>
          </a:xfrm>
          <a:prstGeom prst="bentConnector2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75249" y="3040112"/>
            <a:ext cx="32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myHandler</a:t>
            </a:r>
            <a:r>
              <a:rPr lang="en-US" altLang="ja-JP" dirty="0"/>
              <a:t> .</a:t>
            </a:r>
            <a:r>
              <a:rPr lang="en-US" altLang="ja-JP" dirty="0" err="1"/>
              <a:t>sendMessage</a:t>
            </a:r>
            <a:r>
              <a:rPr lang="en-US" altLang="ja-JP" dirty="0"/>
              <a:t>()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0" y="2432895"/>
            <a:ext cx="20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obtainMessage</a:t>
            </a:r>
            <a:r>
              <a:rPr lang="en-US" altLang="ja-JP" dirty="0"/>
              <a:t>()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1009" y="3711498"/>
            <a:ext cx="315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myHandler</a:t>
            </a:r>
            <a:r>
              <a:rPr lang="en-US" altLang="ja-JP" dirty="0"/>
              <a:t> .</a:t>
            </a:r>
            <a:r>
              <a:rPr lang="en-US" altLang="ja-JP" dirty="0" err="1"/>
              <a:t>sendMessage</a:t>
            </a:r>
            <a:r>
              <a:rPr lang="en-US" altLang="ja-JP" dirty="0"/>
              <a:t>()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0" y="4697820"/>
            <a:ext cx="20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obtainMessage</a:t>
            </a:r>
            <a:r>
              <a:rPr lang="en-US" altLang="ja-JP" dirty="0"/>
              <a:t>()</a:t>
            </a:r>
            <a:endParaRPr lang="ja-JP" altLang="en-US" dirty="0"/>
          </a:p>
        </p:txBody>
      </p:sp>
      <p:cxnSp>
        <p:nvCxnSpPr>
          <p:cNvPr id="34" name="カギ線コネクタ 33"/>
          <p:cNvCxnSpPr>
            <a:stCxn id="11" idx="0"/>
          </p:cNvCxnSpPr>
          <p:nvPr/>
        </p:nvCxnSpPr>
        <p:spPr>
          <a:xfrm rot="5400000" flipH="1" flipV="1">
            <a:off x="3006720" y="3028092"/>
            <a:ext cx="1262711" cy="3485199"/>
          </a:xfrm>
          <a:prstGeom prst="bentConnector2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>
            <a:off x="2189238" y="2369795"/>
            <a:ext cx="3191437" cy="390342"/>
          </a:xfrm>
          <a:prstGeom prst="bentConnector3">
            <a:avLst>
              <a:gd name="adj1" fmla="val 9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094896" y="2390805"/>
            <a:ext cx="238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myHandler</a:t>
            </a:r>
            <a:r>
              <a:rPr lang="en-US" altLang="ja-JP" dirty="0"/>
              <a:t> .post(r1)</a:t>
            </a:r>
            <a:endParaRPr lang="ja-JP" altLang="en-US" dirty="0"/>
          </a:p>
        </p:txBody>
      </p:sp>
      <p:cxnSp>
        <p:nvCxnSpPr>
          <p:cNvPr id="42" name="カギ線コネクタ 41"/>
          <p:cNvCxnSpPr/>
          <p:nvPr/>
        </p:nvCxnSpPr>
        <p:spPr>
          <a:xfrm flipV="1">
            <a:off x="2438402" y="4475674"/>
            <a:ext cx="2942273" cy="782126"/>
          </a:xfrm>
          <a:prstGeom prst="bentConnector3">
            <a:avLst>
              <a:gd name="adj1" fmla="val 27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185749" y="4512962"/>
            <a:ext cx="231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myHandler</a:t>
            </a:r>
            <a:r>
              <a:rPr lang="en-US" altLang="ja-JP" dirty="0"/>
              <a:t> .post(r2)</a:t>
            </a:r>
            <a:endParaRPr lang="ja-JP" altLang="en-US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3613412" y="3676300"/>
            <a:ext cx="1828646" cy="372984"/>
            <a:chOff x="7246620" y="5414168"/>
            <a:chExt cx="1851660" cy="372984"/>
          </a:xfrm>
        </p:grpSpPr>
        <p:sp>
          <p:nvSpPr>
            <p:cNvPr id="56" name="テキスト ボックス 55"/>
            <p:cNvSpPr txBox="1"/>
            <p:nvPr/>
          </p:nvSpPr>
          <p:spPr>
            <a:xfrm>
              <a:off x="7246620" y="5417820"/>
              <a:ext cx="64770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2</a:t>
              </a:r>
              <a:endParaRPr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7894320" y="5414168"/>
              <a:ext cx="120396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object</a:t>
              </a:r>
              <a:endParaRPr lang="ja-JP" altLang="en-US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3737611" y="2971770"/>
            <a:ext cx="1767841" cy="372984"/>
            <a:chOff x="7246620" y="5414168"/>
            <a:chExt cx="1851661" cy="372984"/>
          </a:xfrm>
        </p:grpSpPr>
        <p:sp>
          <p:nvSpPr>
            <p:cNvPr id="62" name="テキスト ボックス 61"/>
            <p:cNvSpPr txBox="1"/>
            <p:nvPr/>
          </p:nvSpPr>
          <p:spPr>
            <a:xfrm>
              <a:off x="7246620" y="5417820"/>
              <a:ext cx="64770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1</a:t>
              </a:r>
              <a:endParaRPr lang="ja-JP" altLang="en-US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7894321" y="5414168"/>
              <a:ext cx="120396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object</a:t>
              </a:r>
              <a:endParaRPr lang="ja-JP" altLang="en-US" dirty="0"/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5699172" y="5005804"/>
            <a:ext cx="185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Message Fields</a:t>
            </a:r>
            <a:endParaRPr lang="ja-JP" altLang="en-US" dirty="0"/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81295"/>
              </p:ext>
            </p:extLst>
          </p:nvPr>
        </p:nvGraphicFramePr>
        <p:xfrm>
          <a:off x="4607561" y="5407946"/>
          <a:ext cx="4163058" cy="74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686">
                  <a:extLst>
                    <a:ext uri="{9D8B030D-6E8A-4147-A177-3AD203B41FA5}">
                      <a16:colId xmlns:a16="http://schemas.microsoft.com/office/drawing/2014/main" xmlns="" val="399279627"/>
                    </a:ext>
                  </a:extLst>
                </a:gridCol>
                <a:gridCol w="1387686">
                  <a:extLst>
                    <a:ext uri="{9D8B030D-6E8A-4147-A177-3AD203B41FA5}">
                      <a16:colId xmlns:a16="http://schemas.microsoft.com/office/drawing/2014/main" xmlns="" val="2069021871"/>
                    </a:ext>
                  </a:extLst>
                </a:gridCol>
                <a:gridCol w="1387686">
                  <a:extLst>
                    <a:ext uri="{9D8B030D-6E8A-4147-A177-3AD203B41FA5}">
                      <a16:colId xmlns:a16="http://schemas.microsoft.com/office/drawing/2014/main" xmlns="" val="3881198443"/>
                    </a:ext>
                  </a:extLst>
                </a:gridCol>
              </a:tblGrid>
              <a:tr h="370429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dirty="0" smtClean="0"/>
                        <a:t> What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Object </a:t>
                      </a:r>
                      <a:r>
                        <a:rPr kumimoji="1" lang="en-US" altLang="ja-JP" dirty="0" err="1" smtClean="0"/>
                        <a:t>obj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625570"/>
                  </a:ext>
                </a:extLst>
              </a:tr>
              <a:tr h="37042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5195455"/>
                  </a:ext>
                </a:extLst>
              </a:tr>
            </a:tbl>
          </a:graphicData>
        </a:graphic>
      </p:graphicFrame>
      <p:sp>
        <p:nvSpPr>
          <p:cNvPr id="76" name="テキスト ボックス 75"/>
          <p:cNvSpPr txBox="1"/>
          <p:nvPr/>
        </p:nvSpPr>
        <p:spPr>
          <a:xfrm>
            <a:off x="8938260" y="5354606"/>
            <a:ext cx="315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User-defined message code so that the recipient can identify what this message is about</a:t>
            </a:r>
            <a:endParaRPr lang="ja-JP" altLang="en-US" dirty="0"/>
          </a:p>
        </p:txBody>
      </p:sp>
      <p:cxnSp>
        <p:nvCxnSpPr>
          <p:cNvPr id="91" name="直線コネクタ 90"/>
          <p:cNvCxnSpPr/>
          <p:nvPr/>
        </p:nvCxnSpPr>
        <p:spPr>
          <a:xfrm flipH="1">
            <a:off x="5151122" y="6393180"/>
            <a:ext cx="36194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V="1">
            <a:off x="5166360" y="6035040"/>
            <a:ext cx="0" cy="3429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08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3722370" y="3205579"/>
            <a:ext cx="464820" cy="2564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549640" y="5102959"/>
            <a:ext cx="464820" cy="2564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781800" y="4025949"/>
            <a:ext cx="541020" cy="252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821680" y="5130849"/>
            <a:ext cx="113538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28560" y="4025949"/>
            <a:ext cx="113538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75460" y="2362200"/>
            <a:ext cx="113538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28907"/>
            <a:ext cx="10515600" cy="1325563"/>
          </a:xfrm>
        </p:spPr>
        <p:txBody>
          <a:bodyPr/>
          <a:lstStyle/>
          <a:p>
            <a:r>
              <a:rPr lang="en-US" altLang="ja-JP" dirty="0"/>
              <a:t>Using </a:t>
            </a:r>
            <a:r>
              <a:rPr lang="en-US" altLang="ja-JP" dirty="0" smtClean="0"/>
              <a:t>Messages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9620" y="1394460"/>
            <a:ext cx="469392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/>
              <a:t>Main Thread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63540" y="1394460"/>
            <a:ext cx="5669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Background Thread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69620" y="1763792"/>
            <a:ext cx="469392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... </a:t>
            </a:r>
          </a:p>
          <a:p>
            <a:r>
              <a:rPr lang="en-US" altLang="ja-JP" dirty="0"/>
              <a:t>Handler </a:t>
            </a:r>
            <a:r>
              <a:rPr lang="en-US" altLang="ja-JP" dirty="0" err="1"/>
              <a:t>myHandler</a:t>
            </a:r>
            <a:r>
              <a:rPr lang="en-US" altLang="ja-JP" dirty="0"/>
              <a:t> = new Handler() {</a:t>
            </a:r>
          </a:p>
          <a:p>
            <a:endParaRPr lang="en-US" altLang="ja-JP" dirty="0"/>
          </a:p>
          <a:p>
            <a:r>
              <a:rPr lang="en-US" altLang="ja-JP" dirty="0"/>
              <a:t>  @Override public void  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handleMessage</a:t>
            </a:r>
            <a:r>
              <a:rPr lang="en-US" altLang="ja-JP" dirty="0"/>
              <a:t>(Message </a:t>
            </a:r>
            <a:r>
              <a:rPr lang="en-US" altLang="ja-JP" dirty="0" err="1"/>
              <a:t>msg</a:t>
            </a:r>
            <a:r>
              <a:rPr lang="en-US" altLang="ja-JP" dirty="0"/>
              <a:t>) {</a:t>
            </a:r>
          </a:p>
          <a:p>
            <a:endParaRPr lang="en-US" altLang="ja-JP" dirty="0"/>
          </a:p>
          <a:p>
            <a:r>
              <a:rPr lang="en-US" altLang="ja-JP" dirty="0"/>
              <a:t>    // do something with the message... </a:t>
            </a:r>
          </a:p>
          <a:p>
            <a:r>
              <a:rPr lang="en-US" altLang="ja-JP" dirty="0"/>
              <a:t>    // update GUI if needed!</a:t>
            </a:r>
          </a:p>
          <a:p>
            <a:r>
              <a:rPr lang="en-US" altLang="ja-JP" dirty="0"/>
              <a:t>    ... </a:t>
            </a:r>
          </a:p>
          <a:p>
            <a:r>
              <a:rPr lang="en-US" altLang="ja-JP" dirty="0"/>
              <a:t>  }</a:t>
            </a:r>
          </a:p>
          <a:p>
            <a:r>
              <a:rPr lang="en-US" altLang="ja-JP" dirty="0"/>
              <a:t>};</a:t>
            </a:r>
          </a:p>
          <a:p>
            <a:endParaRPr lang="en-US" altLang="ja-JP" dirty="0"/>
          </a:p>
          <a:p>
            <a:r>
              <a:rPr lang="en-US" altLang="ja-JP" dirty="0"/>
              <a:t>...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3540" y="1763792"/>
            <a:ext cx="566928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... </a:t>
            </a:r>
          </a:p>
          <a:p>
            <a:r>
              <a:rPr lang="en-US" altLang="ja-JP" dirty="0"/>
              <a:t>Thread </a:t>
            </a:r>
            <a:r>
              <a:rPr lang="en-US" altLang="ja-JP" dirty="0" err="1"/>
              <a:t>backgJob</a:t>
            </a:r>
            <a:r>
              <a:rPr lang="en-US" altLang="ja-JP" dirty="0"/>
              <a:t> = new Thread (new Runnable (){</a:t>
            </a:r>
          </a:p>
          <a:p>
            <a:r>
              <a:rPr lang="en-US" altLang="ja-JP" dirty="0"/>
              <a:t>  @Override </a:t>
            </a:r>
          </a:p>
          <a:p>
            <a:r>
              <a:rPr lang="en-US" altLang="ja-JP" dirty="0"/>
              <a:t>  public void run() { </a:t>
            </a:r>
          </a:p>
          <a:p>
            <a:r>
              <a:rPr lang="en-US" altLang="ja-JP" dirty="0"/>
              <a:t>    //...do some busy work here ... </a:t>
            </a:r>
          </a:p>
          <a:p>
            <a:endParaRPr lang="en-US" altLang="ja-JP" dirty="0"/>
          </a:p>
          <a:p>
            <a:r>
              <a:rPr lang="en-US" altLang="ja-JP" dirty="0"/>
              <a:t>    //get a token to be added to </a:t>
            </a:r>
          </a:p>
          <a:p>
            <a:r>
              <a:rPr lang="en-US" altLang="ja-JP" dirty="0"/>
              <a:t>    //the main's message queue </a:t>
            </a:r>
          </a:p>
          <a:p>
            <a:r>
              <a:rPr lang="en-US" altLang="ja-JP" dirty="0"/>
              <a:t>    Message </a:t>
            </a:r>
            <a:r>
              <a:rPr lang="en-US" altLang="ja-JP" dirty="0" err="1"/>
              <a:t>msg</a:t>
            </a:r>
            <a:r>
              <a:rPr lang="en-US" altLang="ja-JP" dirty="0"/>
              <a:t> = </a:t>
            </a:r>
            <a:r>
              <a:rPr lang="en-US" altLang="ja-JP" dirty="0" err="1"/>
              <a:t>myHandler.obtainMessage</a:t>
            </a:r>
            <a:r>
              <a:rPr lang="en-US" altLang="ja-JP" dirty="0"/>
              <a:t>(); </a:t>
            </a:r>
          </a:p>
          <a:p>
            <a:r>
              <a:rPr lang="en-US" altLang="ja-JP" dirty="0"/>
              <a:t>    ... </a:t>
            </a:r>
          </a:p>
          <a:p>
            <a:r>
              <a:rPr lang="en-US" altLang="ja-JP" dirty="0"/>
              <a:t>    //deliver message to the </a:t>
            </a:r>
          </a:p>
          <a:p>
            <a:r>
              <a:rPr lang="en-US" altLang="ja-JP" dirty="0"/>
              <a:t>    //main's message-queue    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myHandler.sendMessage</a:t>
            </a:r>
            <a:r>
              <a:rPr lang="en-US" altLang="ja-JP" dirty="0"/>
              <a:t>(</a:t>
            </a:r>
            <a:r>
              <a:rPr lang="en-US" altLang="ja-JP" dirty="0" err="1"/>
              <a:t>msg</a:t>
            </a:r>
            <a:r>
              <a:rPr lang="en-US" altLang="ja-JP" dirty="0"/>
              <a:t>); }//run</a:t>
            </a:r>
          </a:p>
          <a:p>
            <a:r>
              <a:rPr lang="en-US" altLang="ja-JP" dirty="0"/>
              <a:t>});</a:t>
            </a:r>
          </a:p>
          <a:p>
            <a:r>
              <a:rPr lang="en-US" altLang="ja-JP" dirty="0"/>
              <a:t>//this call executes the parallel thread </a:t>
            </a:r>
            <a:r>
              <a:rPr lang="en-US" altLang="ja-JP" dirty="0" err="1"/>
              <a:t>backgroundJob.start</a:t>
            </a:r>
            <a:r>
              <a:rPr lang="en-US" altLang="ja-JP" dirty="0"/>
              <a:t>(); </a:t>
            </a:r>
          </a:p>
          <a:p>
            <a:r>
              <a:rPr lang="en-US" altLang="ja-JP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1573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Using Messages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82209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ハンドラ</a:t>
            </a:r>
            <a:r>
              <a:rPr lang="ja-JP" altLang="en-US" dirty="0"/>
              <a:t>にメッセージを送信</a:t>
            </a:r>
            <a:r>
              <a:rPr lang="ja-JP" altLang="en-US" dirty="0" smtClean="0"/>
              <a:t>するために</a:t>
            </a:r>
            <a:r>
              <a:rPr lang="ja-JP" altLang="en-US" dirty="0"/>
              <a:t>は、スレッドは</a:t>
            </a:r>
            <a:r>
              <a:rPr lang="ja-JP" altLang="en-US" dirty="0" smtClean="0"/>
              <a:t>、まず</a:t>
            </a:r>
            <a:r>
              <a:rPr lang="en-US" altLang="ja-JP" dirty="0" err="1" smtClean="0"/>
              <a:t>obtainMessage</a:t>
            </a:r>
            <a:r>
              <a:rPr lang="en-US" altLang="ja-JP" dirty="0" smtClean="0"/>
              <a:t>()</a:t>
            </a:r>
            <a:r>
              <a:rPr lang="ja-JP" altLang="en-US" dirty="0" smtClean="0"/>
              <a:t>を呼び出し</a:t>
            </a:r>
            <a:r>
              <a:rPr lang="ja-JP" altLang="en-US" dirty="0"/>
              <a:t>、</a:t>
            </a:r>
            <a:r>
              <a:rPr lang="en-US" altLang="ja-JP" dirty="0" smtClean="0"/>
              <a:t>Message</a:t>
            </a:r>
            <a:r>
              <a:rPr lang="ja-JP" altLang="en-US" dirty="0"/>
              <a:t>オブジェクトを取得</a:t>
            </a:r>
            <a:r>
              <a:rPr lang="ja-JP" altLang="en-US" dirty="0" smtClean="0"/>
              <a:t>する必要</a:t>
            </a:r>
            <a:r>
              <a:rPr lang="ja-JP" altLang="en-US" dirty="0"/>
              <a:t>が</a:t>
            </a:r>
            <a:r>
              <a:rPr lang="ja-JP" altLang="en-US" dirty="0" smtClean="0"/>
              <a:t>あり</a:t>
            </a:r>
            <a:r>
              <a:rPr lang="ja-JP" altLang="en-US" dirty="0" err="1" smtClean="0"/>
              <a:t>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Message mgs = </a:t>
            </a:r>
            <a:r>
              <a:rPr lang="en-US" altLang="ja-JP" dirty="0" err="1" smtClean="0"/>
              <a:t>myHandler.obtainMessage</a:t>
            </a:r>
            <a:r>
              <a:rPr lang="en-US" altLang="ja-JP" dirty="0" smtClean="0"/>
              <a:t>();</a:t>
            </a:r>
          </a:p>
          <a:p>
            <a:pPr marL="457200" lvl="1" indent="0">
              <a:buNone/>
            </a:pPr>
            <a:r>
              <a:rPr lang="en-US" altLang="ja-JP" dirty="0" smtClean="0"/>
              <a:t>   //creates an empty Message object </a:t>
            </a:r>
          </a:p>
          <a:p>
            <a:pPr lvl="1"/>
            <a:r>
              <a:rPr lang="en-US" altLang="ja-JP" dirty="0" smtClean="0"/>
              <a:t>Message mgs = </a:t>
            </a:r>
            <a:r>
              <a:rPr lang="en-US" altLang="ja-JP" dirty="0" err="1" smtClean="0"/>
              <a:t>myHandler.obtainMessage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what, Object </a:t>
            </a:r>
            <a:r>
              <a:rPr lang="en-US" altLang="ja-JP" dirty="0" err="1" smtClean="0"/>
              <a:t>obj</a:t>
            </a:r>
            <a:r>
              <a:rPr lang="en-US" altLang="ja-JP" dirty="0" smtClean="0"/>
              <a:t>);</a:t>
            </a:r>
          </a:p>
          <a:p>
            <a:pPr marL="457200" lvl="1" indent="0">
              <a:buNone/>
            </a:pPr>
            <a:r>
              <a:rPr lang="en-US" altLang="ja-JP" dirty="0" smtClean="0"/>
              <a:t>   //sets the what and </a:t>
            </a:r>
            <a:r>
              <a:rPr lang="en-US" altLang="ja-JP" dirty="0" err="1" smtClean="0"/>
              <a:t>obj</a:t>
            </a:r>
            <a:r>
              <a:rPr lang="en-US" altLang="ja-JP" dirty="0" smtClean="0"/>
              <a:t> members of the returned Message</a:t>
            </a:r>
          </a:p>
          <a:p>
            <a:pPr marL="457200" lvl="1" indent="0">
              <a:buNone/>
            </a:pPr>
            <a:r>
              <a:rPr lang="ja-JP" altLang="en-US" dirty="0" smtClean="0"/>
              <a:t>例：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// thread number n produces some local data</a:t>
            </a:r>
          </a:p>
          <a:p>
            <a:pPr marL="457200" lvl="1" indent="0">
              <a:buNone/>
            </a:pPr>
            <a:r>
              <a:rPr lang="en-US" altLang="ja-JP" dirty="0" smtClean="0"/>
              <a:t>String </a:t>
            </a:r>
            <a:r>
              <a:rPr lang="en-US" altLang="ja-JP" dirty="0" err="1" smtClean="0"/>
              <a:t>localData</a:t>
            </a:r>
            <a:r>
              <a:rPr lang="en-US" altLang="ja-JP" dirty="0" smtClean="0"/>
              <a:t>= “Greeting from thread n”;</a:t>
            </a:r>
          </a:p>
          <a:p>
            <a:pPr marL="457200" lvl="1" indent="0">
              <a:buNone/>
            </a:pPr>
            <a:r>
              <a:rPr lang="en-US" altLang="ja-JP" dirty="0" smtClean="0"/>
              <a:t>// thread n requests a message and adds </a:t>
            </a:r>
            <a:r>
              <a:rPr lang="en-US" altLang="ja-JP" dirty="0" err="1" smtClean="0"/>
              <a:t>localData</a:t>
            </a:r>
            <a:r>
              <a:rPr lang="en-US" altLang="ja-JP" dirty="0" smtClean="0"/>
              <a:t> to it</a:t>
            </a:r>
          </a:p>
          <a:p>
            <a:pPr marL="457200" lvl="1" indent="0">
              <a:buNone/>
            </a:pPr>
            <a:r>
              <a:rPr lang="en-US" altLang="ja-JP" dirty="0" err="1" smtClean="0"/>
              <a:t>Messagemgs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myHandler.obtainMessage</a:t>
            </a:r>
            <a:r>
              <a:rPr lang="en-US" altLang="ja-JP" dirty="0" smtClean="0"/>
              <a:t>(n, </a:t>
            </a:r>
            <a:r>
              <a:rPr lang="en-US" altLang="ja-JP" dirty="0" err="1" smtClean="0"/>
              <a:t>localData</a:t>
            </a:r>
            <a:r>
              <a:rPr lang="en-US" altLang="ja-JP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8585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2256</Words>
  <Application>Microsoft Macintosh PowerPoint</Application>
  <PresentationFormat>ワイド画面</PresentationFormat>
  <Paragraphs>458</Paragraphs>
  <Slides>23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Arial</vt:lpstr>
      <vt:lpstr>游ゴシック</vt:lpstr>
      <vt:lpstr>游ゴシック Light</vt:lpstr>
      <vt:lpstr>Office テーマ</vt:lpstr>
      <vt:lpstr>Threading in Android Brief introduction </vt:lpstr>
      <vt:lpstr>Android Overview </vt:lpstr>
      <vt:lpstr>Android Activity Life Cycle</vt:lpstr>
      <vt:lpstr>Threading in Android</vt:lpstr>
      <vt:lpstr>Threading in Android</vt:lpstr>
      <vt:lpstr>Handler</vt:lpstr>
      <vt:lpstr>Handler</vt:lpstr>
      <vt:lpstr>Using Messages</vt:lpstr>
      <vt:lpstr>Using Messages</vt:lpstr>
      <vt:lpstr>Using Messages</vt:lpstr>
      <vt:lpstr>Using Messages</vt:lpstr>
      <vt:lpstr>Example 1. Progress Bar –Using Message Passing</vt:lpstr>
      <vt:lpstr>Code: activity_main.xml</vt:lpstr>
      <vt:lpstr>Code: MainActivity.java</vt:lpstr>
      <vt:lpstr>Code: MainActivity.java</vt:lpstr>
      <vt:lpstr>Using Runnables</vt:lpstr>
      <vt:lpstr>Using Runnables</vt:lpstr>
      <vt:lpstr>Example 2. Progress Bar –Using post()</vt:lpstr>
      <vt:lpstr>Code: activity_main.xml</vt:lpstr>
      <vt:lpstr>Code: MainActivity.java</vt:lpstr>
      <vt:lpstr>Code: MainActivity.java</vt:lpstr>
      <vt:lpstr>Code: MainActivity.java</vt:lpstr>
      <vt:lpstr>References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 in Android </dc:title>
  <dc:creator>Owner</dc:creator>
  <cp:lastModifiedBy>磯谷　将</cp:lastModifiedBy>
  <cp:revision>205</cp:revision>
  <dcterms:created xsi:type="dcterms:W3CDTF">2016-08-06T01:09:17Z</dcterms:created>
  <dcterms:modified xsi:type="dcterms:W3CDTF">2016-12-01T03:56:53Z</dcterms:modified>
</cp:coreProperties>
</file>