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39" r:id="rId3"/>
    <p:sldId id="336" r:id="rId4"/>
    <p:sldId id="337" r:id="rId5"/>
    <p:sldId id="257" r:id="rId6"/>
    <p:sldId id="268" r:id="rId7"/>
    <p:sldId id="258" r:id="rId8"/>
    <p:sldId id="260" r:id="rId9"/>
    <p:sldId id="262" r:id="rId10"/>
    <p:sldId id="263" r:id="rId11"/>
    <p:sldId id="265" r:id="rId12"/>
    <p:sldId id="264" r:id="rId13"/>
    <p:sldId id="266" r:id="rId14"/>
    <p:sldId id="338" r:id="rId15"/>
    <p:sldId id="270" r:id="rId16"/>
    <p:sldId id="315" r:id="rId17"/>
    <p:sldId id="295" r:id="rId18"/>
    <p:sldId id="300" r:id="rId19"/>
    <p:sldId id="299" r:id="rId20"/>
    <p:sldId id="298" r:id="rId21"/>
    <p:sldId id="297" r:id="rId22"/>
    <p:sldId id="296" r:id="rId23"/>
    <p:sldId id="301" r:id="rId24"/>
    <p:sldId id="331" r:id="rId25"/>
    <p:sldId id="332" r:id="rId26"/>
    <p:sldId id="302" r:id="rId27"/>
    <p:sldId id="303" r:id="rId28"/>
    <p:sldId id="333" r:id="rId29"/>
    <p:sldId id="305" r:id="rId30"/>
    <p:sldId id="307" r:id="rId31"/>
    <p:sldId id="334" r:id="rId32"/>
    <p:sldId id="323" r:id="rId33"/>
    <p:sldId id="324" r:id="rId34"/>
    <p:sldId id="321" r:id="rId35"/>
    <p:sldId id="317" r:id="rId36"/>
    <p:sldId id="316" r:id="rId37"/>
    <p:sldId id="340" r:id="rId38"/>
    <p:sldId id="326" r:id="rId39"/>
    <p:sldId id="327" r:id="rId40"/>
    <p:sldId id="325" r:id="rId41"/>
    <p:sldId id="329" r:id="rId42"/>
    <p:sldId id="322" r:id="rId43"/>
    <p:sldId id="271" r:id="rId44"/>
    <p:sldId id="335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1029" autoAdjust="0"/>
  </p:normalViewPr>
  <p:slideViewPr>
    <p:cSldViewPr snapToGrid="0">
      <p:cViewPr varScale="1">
        <p:scale>
          <a:sx n="87" d="100"/>
          <a:sy n="87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C3836-0E61-4789-8467-C181654540F7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5393-3702-4BAD-A189-262E1BD4B3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97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D5393-3702-4BAD-A189-262E1BD4B32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3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43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1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70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07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5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0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93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62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3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43CB-BE3F-4E7B-9D2A-D8CC83FF6402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30F1-6E51-41F3-9A8F-0990EE9CC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OgawaMitsuaki/SIC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65337" y="408742"/>
            <a:ext cx="10846340" cy="125118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前準備</a:t>
            </a: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42432" y="9015616"/>
            <a:ext cx="9144000" cy="253405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08558" y="2231572"/>
            <a:ext cx="9398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出席は紙をまわしますので、自分の名前の所へ「〇」を付けておいてください。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8937" y="3585639"/>
            <a:ext cx="9398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　</a:t>
            </a:r>
            <a:r>
              <a:rPr kumimoji="1" lang="en-US" altLang="ja-JP" sz="3600" dirty="0" smtClean="0"/>
              <a:t>nt22-&gt;</a:t>
            </a:r>
            <a:r>
              <a:rPr kumimoji="1" lang="ja-JP" altLang="en-US" sz="3600" dirty="0" smtClean="0"/>
              <a:t>配布</a:t>
            </a:r>
            <a:r>
              <a:rPr kumimoji="1" lang="en-US" altLang="ja-JP" sz="3600" dirty="0" smtClean="0"/>
              <a:t>-&gt;GAME_CREATIVE-&gt;</a:t>
            </a:r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　　　　</a:t>
            </a:r>
            <a:r>
              <a:rPr kumimoji="1" lang="ja-JP" altLang="en-US" sz="3600" dirty="0" smtClean="0"/>
              <a:t>小川</a:t>
            </a:r>
            <a:r>
              <a:rPr kumimoji="1" lang="en-US" altLang="ja-JP" sz="3600" dirty="0" smtClean="0"/>
              <a:t>-&gt;201709SIC</a:t>
            </a:r>
          </a:p>
          <a:p>
            <a:r>
              <a:rPr kumimoji="1" lang="en-US" altLang="ja-JP" sz="3600" dirty="0" smtClean="0"/>
              <a:t> </a:t>
            </a:r>
            <a:r>
              <a:rPr kumimoji="1" lang="ja-JP" altLang="en-US" sz="3600" dirty="0" smtClean="0"/>
              <a:t>の中身３つをコピーしておいてください。（実行はしないでください。）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90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7200" b="1" dirty="0" smtClean="0"/>
              <a:t>GIT</a:t>
            </a:r>
            <a:r>
              <a:rPr kumimoji="1" lang="ja-JP" altLang="en-US" sz="7200" b="1" dirty="0" smtClean="0"/>
              <a:t>の登場</a:t>
            </a:r>
            <a:endParaRPr kumimoji="1" lang="ja-JP" altLang="en-US" sz="7200" b="1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334544"/>
            <a:ext cx="4924425" cy="2056353"/>
          </a:xfrm>
        </p:spPr>
      </p:pic>
      <p:sp>
        <p:nvSpPr>
          <p:cNvPr id="8" name="テキスト ボックス 7"/>
          <p:cNvSpPr txBox="1"/>
          <p:nvPr/>
        </p:nvSpPr>
        <p:spPr>
          <a:xfrm>
            <a:off x="190500" y="1995716"/>
            <a:ext cx="70054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リモートリポジトリ機能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多段リポジトリ</a:t>
            </a:r>
            <a:r>
              <a:rPr lang="en-US" altLang="ja-JP" sz="2800" dirty="0" smtClean="0"/>
              <a:t>)</a:t>
            </a:r>
          </a:p>
          <a:p>
            <a:r>
              <a:rPr kumimoji="1" lang="ja-JP" altLang="en-US" sz="2800" dirty="0" smtClean="0"/>
              <a:t>ネットがない環境でも</a:t>
            </a:r>
            <a:r>
              <a:rPr lang="ja-JP" altLang="en-US" sz="2800" dirty="0" smtClean="0"/>
              <a:t>ローカルリポジトリに</a:t>
            </a:r>
            <a:endParaRPr lang="en-US" altLang="ja-JP" sz="2800" dirty="0" smtClean="0"/>
          </a:p>
          <a:p>
            <a:r>
              <a:rPr lang="ja-JP" altLang="en-US" sz="2800" dirty="0" smtClean="0"/>
              <a:t>コミットが可能。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GITHAB</a:t>
            </a:r>
            <a:r>
              <a:rPr lang="ja-JP" altLang="en-US" sz="2800" dirty="0" smtClean="0"/>
              <a:t>などのリモートリポジトリサービス</a:t>
            </a:r>
            <a:endParaRPr lang="en-US" altLang="ja-JP" sz="2800" dirty="0" smtClean="0"/>
          </a:p>
          <a:p>
            <a:r>
              <a:rPr lang="ja-JP" altLang="en-US" sz="2800" dirty="0" smtClean="0"/>
              <a:t>が始まり、面識のないプログラマ同士が</a:t>
            </a:r>
            <a:endParaRPr lang="en-US" altLang="ja-JP" sz="2800" dirty="0" smtClean="0"/>
          </a:p>
          <a:p>
            <a:r>
              <a:rPr lang="ja-JP" altLang="en-US" sz="2800" dirty="0" smtClean="0"/>
              <a:t>ソースを共有しやすく</a:t>
            </a:r>
            <a:r>
              <a:rPr kumimoji="1" lang="ja-JP" altLang="en-US" sz="2800" dirty="0" smtClean="0"/>
              <a:t>なる。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・ブランチ（分岐開発）がより使いやすくなる。</a:t>
            </a:r>
            <a:endParaRPr kumimoji="1"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6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ブランチ機能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18" y="1425262"/>
            <a:ext cx="7910111" cy="5636489"/>
          </a:xfrm>
        </p:spPr>
      </p:pic>
    </p:spTree>
    <p:extLst>
      <p:ext uri="{BB962C8B-B14F-4D97-AF65-F5344CB8AC3E}">
        <p14:creationId xmlns:p14="http://schemas.microsoft.com/office/powerpoint/2010/main" val="7235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多段リポジトリ方式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ローカルとリモート（ネットワーク）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55" y="1671939"/>
            <a:ext cx="8047751" cy="46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リモートリポジトリサービス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00" y="4230006"/>
            <a:ext cx="2727325" cy="2493963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1298575" y="1779687"/>
            <a:ext cx="6762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GITHUB</a:t>
            </a:r>
            <a:r>
              <a:rPr lang="ja-JP" altLang="en-US" sz="2400" dirty="0" smtClean="0"/>
              <a:t>は、世界標準に。</a:t>
            </a: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公開リポジトリは基本は無料</a:t>
            </a: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ただし、会社開発では非公開にする必要があるので規模により、有料。</a:t>
            </a: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全世界の有志プログラマが、便理なソフトを</a:t>
            </a:r>
            <a:endParaRPr lang="en-US" altLang="ja-JP" sz="2400" dirty="0" smtClean="0"/>
          </a:p>
          <a:p>
            <a:r>
              <a:rPr lang="ja-JP" altLang="en-US" sz="2400" dirty="0" smtClean="0"/>
              <a:t>公開し、誰でもオーナーの許可を得て改良を行える</a:t>
            </a:r>
            <a:endParaRPr lang="en-US" altLang="ja-JP" sz="2400" dirty="0" smtClean="0"/>
          </a:p>
          <a:p>
            <a:r>
              <a:rPr lang="ja-JP" altLang="en-US" sz="2400" dirty="0" smtClean="0"/>
              <a:t>仕組みがある</a:t>
            </a:r>
            <a:r>
              <a:rPr lang="ja-JP" altLang="en-US" sz="2400" dirty="0"/>
              <a:t>。</a:t>
            </a: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51" y="1281621"/>
            <a:ext cx="3623335" cy="27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リモートリポジトリサービス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06" y="1322024"/>
            <a:ext cx="8049009" cy="5381740"/>
          </a:xfrm>
        </p:spPr>
      </p:pic>
    </p:spTree>
    <p:extLst>
      <p:ext uri="{BB962C8B-B14F-4D97-AF65-F5344CB8AC3E}">
        <p14:creationId xmlns:p14="http://schemas.microsoft.com/office/powerpoint/2010/main" val="35610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GIT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クライアントも充実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SourceTree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GitKraKen</a:t>
            </a:r>
            <a:r>
              <a:rPr lang="ja-JP" altLang="en-US" dirty="0" err="1"/>
              <a:t>、</a:t>
            </a:r>
            <a:r>
              <a:rPr lang="en-US" altLang="ja-JP" dirty="0" err="1" smtClean="0"/>
              <a:t>GITGui</a:t>
            </a:r>
            <a:r>
              <a:rPr lang="ja-JP" altLang="en-US" dirty="0" smtClean="0"/>
              <a:t>など、</a:t>
            </a:r>
            <a:r>
              <a:rPr lang="en-US" altLang="ja-JP" dirty="0" smtClean="0"/>
              <a:t>GUI</a:t>
            </a:r>
            <a:r>
              <a:rPr lang="ja-JP" altLang="en-US" dirty="0" smtClean="0"/>
              <a:t>環境での</a:t>
            </a:r>
            <a:r>
              <a:rPr lang="en-US" altLang="ja-JP" dirty="0" smtClean="0"/>
              <a:t>GIT</a:t>
            </a:r>
            <a:r>
              <a:rPr lang="ja-JP" altLang="en-US" dirty="0" smtClean="0"/>
              <a:t>操作が出来る。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VS </a:t>
            </a:r>
            <a:r>
              <a:rPr lang="ja-JP" altLang="en-US" dirty="0" smtClean="0"/>
              <a:t>や</a:t>
            </a:r>
            <a:r>
              <a:rPr lang="en-US" altLang="ja-JP" dirty="0" smtClean="0"/>
              <a:t>XCODE</a:t>
            </a:r>
            <a:r>
              <a:rPr lang="ja-JP" altLang="en-US" dirty="0" smtClean="0"/>
              <a:t>は、開発環境自体が、デフォルトで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によるバージョン管理に対応している。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もちろん、</a:t>
            </a:r>
            <a:r>
              <a:rPr lang="en-US" altLang="ja-JP" dirty="0" smtClean="0"/>
              <a:t>KUI</a:t>
            </a:r>
            <a:r>
              <a:rPr lang="ja-JP" altLang="en-US" dirty="0" smtClean="0"/>
              <a:t>コマンドでも操作できるので</a:t>
            </a:r>
            <a:r>
              <a:rPr lang="en-US" altLang="ja-JP" dirty="0" smtClean="0"/>
              <a:t>UNIX</a:t>
            </a:r>
            <a:r>
              <a:rPr lang="ja-JP" altLang="en-US" dirty="0" smtClean="0"/>
              <a:t>サーバー上での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利用も出来る。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92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918" y="301144"/>
            <a:ext cx="5332163" cy="132556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GIT</a:t>
            </a:r>
            <a:r>
              <a:rPr kumimoji="1" lang="ja-JP" altLang="en-US" dirty="0" smtClean="0"/>
              <a:t>インストール！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2650"/>
          </a:xfrm>
        </p:spPr>
        <p:txBody>
          <a:bodyPr/>
          <a:lstStyle/>
          <a:p>
            <a:r>
              <a:rPr kumimoji="1" lang="ja-JP" altLang="en-US" dirty="0" smtClean="0"/>
              <a:t>では、さっそく</a:t>
            </a:r>
            <a:r>
              <a:rPr kumimoji="1" lang="en-US" altLang="ja-JP" dirty="0" smtClean="0"/>
              <a:t>GIT</a:t>
            </a:r>
            <a:r>
              <a:rPr kumimoji="1" lang="ja-JP" altLang="en-US" dirty="0" smtClean="0"/>
              <a:t>を使ってみましょう！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GIT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たくさんのアプリがあります。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というか</a:t>
            </a:r>
            <a:r>
              <a:rPr lang="en-US" altLang="ja-JP" dirty="0" smtClean="0"/>
              <a:t>VS</a:t>
            </a:r>
            <a:r>
              <a:rPr lang="ja-JP" altLang="en-US" dirty="0" err="1" smtClean="0"/>
              <a:t>にも</a:t>
            </a:r>
            <a:r>
              <a:rPr lang="ja-JP" altLang="en-US" dirty="0" smtClean="0"/>
              <a:t>標準で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を使う機能があります。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でもちょっと面倒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80221"/>
            <a:ext cx="3984994" cy="16664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38" y="4445877"/>
            <a:ext cx="3821165" cy="212074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38200" y="3659165"/>
            <a:ext cx="533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とりあえず、</a:t>
            </a:r>
            <a:r>
              <a:rPr lang="en-US" altLang="ja-JP" sz="2800" dirty="0"/>
              <a:t>GIT</a:t>
            </a:r>
            <a:r>
              <a:rPr lang="ja-JP" altLang="en-US" sz="2800" dirty="0" smtClean="0"/>
              <a:t>と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6466" y="3626114"/>
            <a:ext cx="4868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</a:t>
            </a:r>
            <a:r>
              <a:rPr lang="en-US" altLang="ja-JP" sz="2800" dirty="0" err="1"/>
              <a:t>TurtoiseGit</a:t>
            </a:r>
            <a:r>
              <a:rPr lang="ja-JP" altLang="en-US" sz="2800" dirty="0"/>
              <a:t>をいれてみましょう。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76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000" dirty="0" smtClean="0"/>
              <a:t>まずは共有フォルダからインストーラを取ってくる</a:t>
            </a:r>
            <a:endParaRPr kumimoji="1" lang="ja-JP" altLang="en-US" sz="4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93" y="2100484"/>
            <a:ext cx="5681682" cy="4432837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251791" y="1842052"/>
            <a:ext cx="5433392" cy="3392557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Git-2.14.1-64-bit.exe</a:t>
            </a:r>
          </a:p>
          <a:p>
            <a:r>
              <a:rPr lang="en-US" altLang="ja-JP" dirty="0" smtClean="0"/>
              <a:t>TortoiseGit-2.5.0.0-64bit.msi</a:t>
            </a:r>
          </a:p>
          <a:p>
            <a:r>
              <a:rPr lang="en-US" altLang="ja-JP" dirty="0"/>
              <a:t>TortoiseGit-LanguagePack-2.5.0.0-64bit-ja.msi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でまず</a:t>
            </a:r>
            <a:r>
              <a:rPr kumimoji="1" lang="en-US" altLang="ja-JP" dirty="0" smtClean="0"/>
              <a:t>Git-2.14.1</a:t>
            </a:r>
            <a:r>
              <a:rPr kumimoji="1" lang="ja-JP" altLang="en-US" dirty="0" smtClean="0"/>
              <a:t>を実行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基本、</a:t>
            </a:r>
            <a:r>
              <a:rPr kumimoji="1" lang="en-US" altLang="ja-JP" dirty="0" smtClean="0"/>
              <a:t>Next</a:t>
            </a:r>
            <a:r>
              <a:rPr kumimoji="1" lang="ja-JP" altLang="en-US" dirty="0" smtClean="0"/>
              <a:t>で進む。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3467" y="1974946"/>
            <a:ext cx="5320333" cy="435133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78" y="1974946"/>
            <a:ext cx="54768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68" y="1825625"/>
            <a:ext cx="5362575" cy="4695825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993" y="1997868"/>
            <a:ext cx="53203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65337" y="408742"/>
            <a:ext cx="10846340" cy="125118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多人数開発</a:t>
            </a: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42432" y="9015616"/>
            <a:ext cx="9144000" cy="253405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08558" y="2231572"/>
            <a:ext cx="9398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　今回は、多人数開発する時に必要なツールを紹介、説明します。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443" y="3445094"/>
            <a:ext cx="9398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　多人数開発とはいうものの、バージョン管理は個人でも必要な処理、ツールです。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21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96" y="1825625"/>
            <a:ext cx="8111871" cy="4633267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838200" y="1825625"/>
            <a:ext cx="2221992" cy="141744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92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2337689"/>
            <a:ext cx="5320334" cy="4351338"/>
          </a:xfrm>
          <a:prstGeom prst="rect">
            <a:avLst/>
          </a:prstGeom>
        </p:spPr>
      </p:pic>
      <p:pic>
        <p:nvPicPr>
          <p:cNvPr id="8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5667" y="2337689"/>
            <a:ext cx="53203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9024" y="1874393"/>
            <a:ext cx="5320333" cy="44521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" y="1874393"/>
            <a:ext cx="55721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 smtClean="0"/>
              <a:t>TurtoiseGit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3882" y="1459855"/>
            <a:ext cx="4674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TortoiseGit-2.5.0.0-64bit.msi</a:t>
            </a:r>
            <a:r>
              <a:rPr lang="ja-JP" altLang="en-US" sz="2400" dirty="0" smtClean="0"/>
              <a:t>の実行</a:t>
            </a:r>
            <a:endParaRPr lang="en-US" altLang="ja-JP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2" y="2395609"/>
            <a:ext cx="4696480" cy="3686689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688271" y="1459855"/>
            <a:ext cx="6329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TortoiseGit-LanguagePack-2.5.0.0-64bit-ja</a:t>
            </a:r>
            <a:r>
              <a:rPr lang="ja-JP" altLang="en-US" sz="2400" dirty="0" smtClean="0"/>
              <a:t>の実行</a:t>
            </a:r>
            <a:endParaRPr lang="en-US" altLang="ja-JP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81" y="2395609"/>
            <a:ext cx="4706007" cy="3677163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3438892" y="6244469"/>
            <a:ext cx="531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どちらも</a:t>
            </a:r>
            <a:r>
              <a:rPr lang="en-US" altLang="ja-JP" sz="2400" dirty="0" smtClean="0"/>
              <a:t>[NEXT]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[</a:t>
            </a:r>
            <a:r>
              <a:rPr lang="ja-JP" altLang="en-US" sz="2400" dirty="0" smtClean="0"/>
              <a:t>次へ</a:t>
            </a:r>
            <a:r>
              <a:rPr lang="en-US" altLang="ja-JP" sz="2400" dirty="0" smtClean="0"/>
              <a:t>]</a:t>
            </a:r>
            <a:r>
              <a:rPr lang="ja-JP" altLang="en-US" sz="2400" dirty="0" err="1" smtClean="0"/>
              <a:t>で完</a:t>
            </a:r>
            <a:r>
              <a:rPr lang="ja-JP" altLang="en-US" sz="2400" dirty="0" smtClean="0"/>
              <a:t>了させます。</a:t>
            </a:r>
            <a:endParaRPr lang="en-US" altLang="ja-JP" sz="2400" dirty="0"/>
          </a:p>
        </p:txBody>
      </p:sp>
      <p:sp>
        <p:nvSpPr>
          <p:cNvPr id="14" name="右矢印 13"/>
          <p:cNvSpPr/>
          <p:nvPr/>
        </p:nvSpPr>
        <p:spPr>
          <a:xfrm>
            <a:off x="5199067" y="40886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3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 smtClean="0"/>
              <a:t>TurtoiseGit</a:t>
            </a:r>
            <a:r>
              <a:rPr kumimoji="1" lang="ja-JP" altLang="en-US" dirty="0" smtClean="0"/>
              <a:t>の日本語化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15360" y="1570188"/>
            <a:ext cx="902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デスクトップ上の何もないところを右クリック、</a:t>
            </a:r>
            <a:r>
              <a:rPr lang="en-US" altLang="ja-JP" sz="2400" dirty="0" err="1" smtClean="0"/>
              <a:t>turtoiseGit</a:t>
            </a:r>
            <a:r>
              <a:rPr lang="en-US" altLang="ja-JP" sz="2400" dirty="0" smtClean="0"/>
              <a:t>-&gt;setting-&gt;General</a:t>
            </a:r>
            <a:r>
              <a:rPr lang="ja-JP" altLang="en-US" sz="2400" dirty="0" smtClean="0"/>
              <a:t>で言語</a:t>
            </a:r>
            <a:r>
              <a:rPr lang="en-US" altLang="ja-JP" sz="2400" dirty="0" smtClean="0"/>
              <a:t>-&gt;</a:t>
            </a:r>
            <a:r>
              <a:rPr lang="ja-JP" altLang="en-US" sz="2400" dirty="0" smtClean="0"/>
              <a:t>日本語をプルタブで選ぶ。</a:t>
            </a:r>
            <a:endParaRPr lang="en-US" altLang="ja-JP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9248" r="8681" b="-784"/>
          <a:stretch/>
        </p:blipFill>
        <p:spPr>
          <a:xfrm>
            <a:off x="68004" y="2622312"/>
            <a:ext cx="5366902" cy="417037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7" y="2569962"/>
            <a:ext cx="5407265" cy="4288038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5669658" y="4288181"/>
            <a:ext cx="6800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3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 smtClean="0"/>
              <a:t>TurtoiseGit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ユーザー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82948" y="1474002"/>
            <a:ext cx="9024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そのままユーザー設定を行います。</a:t>
            </a:r>
            <a:endParaRPr lang="en-US" altLang="ja-JP" sz="2400" dirty="0" smtClean="0"/>
          </a:p>
          <a:p>
            <a:r>
              <a:rPr lang="en-US" altLang="ja-JP" sz="2400" dirty="0" smtClean="0"/>
              <a:t>[</a:t>
            </a:r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]</a:t>
            </a:r>
            <a:r>
              <a:rPr lang="ja-JP" altLang="en-US" sz="2400" dirty="0" smtClean="0"/>
              <a:t>　ユーザー</a:t>
            </a:r>
            <a:r>
              <a:rPr lang="ja-JP" altLang="en-US" sz="2400" dirty="0"/>
              <a:t>情報</a:t>
            </a:r>
            <a:r>
              <a:rPr lang="ja-JP" altLang="en-US" sz="2400" dirty="0" smtClean="0"/>
              <a:t>の入力</a:t>
            </a:r>
            <a:endParaRPr lang="en-US" altLang="ja-JP" sz="2400" dirty="0" smtClean="0"/>
          </a:p>
          <a:p>
            <a:r>
              <a:rPr lang="ja-JP" altLang="en-US" sz="2400" dirty="0" smtClean="0"/>
              <a:t>更新</a:t>
            </a:r>
            <a:r>
              <a:rPr lang="ja-JP" altLang="en-US" sz="2400" dirty="0"/>
              <a:t>時</a:t>
            </a:r>
            <a:r>
              <a:rPr lang="ja-JP" altLang="en-US" sz="2400" dirty="0" smtClean="0"/>
              <a:t>のコンフリクトチェックなどに</a:t>
            </a:r>
            <a:endParaRPr lang="en-US" altLang="ja-JP" sz="2400" dirty="0" smtClean="0"/>
          </a:p>
          <a:p>
            <a:r>
              <a:rPr lang="ja-JP" altLang="en-US" sz="2400" dirty="0" smtClean="0"/>
              <a:t>使われます。</a:t>
            </a:r>
            <a:endParaRPr lang="en-US" altLang="ja-JP" sz="2400" dirty="0"/>
          </a:p>
        </p:txBody>
      </p:sp>
      <p:sp>
        <p:nvSpPr>
          <p:cNvPr id="13" name="右矢印 12"/>
          <p:cNvSpPr/>
          <p:nvPr/>
        </p:nvSpPr>
        <p:spPr>
          <a:xfrm>
            <a:off x="1135334" y="4229349"/>
            <a:ext cx="6800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36" y="1467602"/>
            <a:ext cx="6642044" cy="51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で</a:t>
            </a:r>
            <a:r>
              <a:rPr lang="ja-JP" altLang="en-US" dirty="0"/>
              <a:t>は</a:t>
            </a:r>
            <a:r>
              <a:rPr kumimoji="1" lang="ja-JP" altLang="en-US" dirty="0" smtClean="0"/>
              <a:t>、リポジトリを作ろう！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9675" y="1414780"/>
            <a:ext cx="10515600" cy="55181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デスクトップにフォルダを作り、右クリック「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クローン作成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1272" y="1890215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.</a:t>
            </a:r>
            <a:r>
              <a:rPr kumimoji="1" lang="en-US" altLang="ja-JP" sz="2400" dirty="0" err="1" smtClean="0"/>
              <a:t>git</a:t>
            </a:r>
            <a:r>
              <a:rPr kumimoji="1" lang="ja-JP" altLang="en-US" sz="2400" dirty="0" smtClean="0"/>
              <a:t>フォルダができます。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5" y="2413475"/>
            <a:ext cx="6337697" cy="450000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-96169" y="4362678"/>
            <a:ext cx="12630894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URL:</a:t>
            </a:r>
            <a:r>
              <a:rPr kumimoji="1" lang="en-US" altLang="ja-JP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https://github.com/OgawaMitsuaki/SICProject.git</a:t>
            </a:r>
            <a:endParaRPr kumimoji="1" lang="ja-JP" alt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3385" y="5574536"/>
            <a:ext cx="965039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rgbClr val="FF0000"/>
                </a:solidFill>
              </a:rPr>
              <a:t>ディレクトリ：</a:t>
            </a:r>
            <a:r>
              <a:rPr lang="ja-JP" altLang="en-US" sz="4000" dirty="0">
                <a:solidFill>
                  <a:srgbClr val="FF0000"/>
                </a:solidFill>
              </a:rPr>
              <a:t>デスクトップ</a:t>
            </a:r>
            <a:r>
              <a:rPr lang="ja-JP" altLang="en-US" sz="4000" dirty="0" smtClean="0">
                <a:solidFill>
                  <a:srgbClr val="FF0000"/>
                </a:solidFill>
              </a:rPr>
              <a:t>に作ったディレクトリ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管理したいデータ等を置く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（プログラムの作成など）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83" y="2574653"/>
            <a:ext cx="9074168" cy="3561931"/>
          </a:xfrm>
        </p:spPr>
      </p:pic>
    </p:spTree>
    <p:extLst>
      <p:ext uri="{BB962C8B-B14F-4D97-AF65-F5344CB8AC3E}">
        <p14:creationId xmlns:p14="http://schemas.microsoft.com/office/powerpoint/2010/main" val="32485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05394" y="3879669"/>
            <a:ext cx="10648406" cy="2769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67154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バックアップ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したくないファイル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指定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</a:rPr>
              <a:t>gitignore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を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フォルダと同列に作ろう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5251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.</a:t>
            </a:r>
            <a:r>
              <a:rPr lang="en-US" altLang="ja-JP" dirty="0" err="1"/>
              <a:t>gitignore</a:t>
            </a:r>
            <a:r>
              <a:rPr lang="en-US" altLang="ja-JP" dirty="0"/>
              <a:t> 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GIT</a:t>
            </a:r>
            <a:r>
              <a:rPr lang="ja-JP" altLang="en-US" dirty="0" smtClean="0"/>
              <a:t>に管理させたくないファイルやフォルダを指定するファイル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普通はファイル名の頭に</a:t>
            </a:r>
            <a:r>
              <a:rPr lang="en-US" altLang="ja-JP" dirty="0" smtClean="0"/>
              <a:t>.</a:t>
            </a:r>
            <a:r>
              <a:rPr lang="ja-JP" altLang="en-US" dirty="0" smtClean="0"/>
              <a:t>を付けれないが、</a:t>
            </a:r>
            <a:r>
              <a:rPr lang="en-US" altLang="ja-JP" dirty="0" smtClean="0"/>
              <a:t>[.</a:t>
            </a:r>
            <a:r>
              <a:rPr lang="en-US" altLang="ja-JP" dirty="0" err="1" smtClean="0"/>
              <a:t>gitignore</a:t>
            </a:r>
            <a:r>
              <a:rPr lang="en-US" altLang="ja-JP" dirty="0" smtClean="0"/>
              <a:t>.]</a:t>
            </a:r>
            <a:r>
              <a:rPr lang="ja-JP" altLang="en-US" dirty="0" smtClean="0"/>
              <a:t>と打ち込めば、なんと打ち込める。(末尾のドットがポイント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例）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gitignore</a:t>
            </a:r>
            <a:r>
              <a:rPr lang="ja-JP" altLang="en-US" dirty="0" smtClean="0"/>
              <a:t>　の中身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#</a:t>
            </a:r>
            <a:r>
              <a:rPr lang="ja-JP" altLang="en-US" dirty="0" smtClean="0"/>
              <a:t>はコメント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#debug</a:t>
            </a:r>
            <a:r>
              <a:rPr lang="ja-JP" altLang="en-US" dirty="0" smtClean="0"/>
              <a:t>や実行</a:t>
            </a:r>
            <a:r>
              <a:rPr lang="ja-JP" altLang="en-US" dirty="0"/>
              <a:t>ファイルは管理</a:t>
            </a:r>
            <a:r>
              <a:rPr lang="ja-JP" altLang="en-US" dirty="0" smtClean="0"/>
              <a:t>しない 　　　　　フォルダ指定は後ろ</a:t>
            </a:r>
            <a:r>
              <a:rPr lang="en-US" altLang="ja-JP" dirty="0" smtClean="0"/>
              <a:t>/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Debug/</a:t>
            </a:r>
          </a:p>
          <a:p>
            <a:pPr marL="0" indent="0">
              <a:buNone/>
            </a:pPr>
            <a:r>
              <a:rPr lang="en-US" altLang="ja-JP" dirty="0" smtClean="0"/>
              <a:t>*.exe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*.</a:t>
            </a:r>
            <a:r>
              <a:rPr lang="ja-JP" altLang="en-US" dirty="0" smtClean="0"/>
              <a:t>ｓｄｆ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4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200"/>
            <a:ext cx="10515600" cy="1325563"/>
          </a:xfrm>
        </p:spPr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の使い方（ローカルでのコミット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セーブ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2880" y="988236"/>
            <a:ext cx="11808823" cy="231666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自分のローカルで、ファイルやプログラム、プロジェクトを作成（保存は通常）</a:t>
            </a:r>
            <a:endParaRPr kumimoji="1" lang="en-US" altLang="ja-JP" dirty="0" smtClean="0"/>
          </a:p>
          <a:p>
            <a:r>
              <a:rPr lang="ja-JP" altLang="en-US" dirty="0" smtClean="0"/>
              <a:t>変更記録を取りたいとき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セーブしたいとき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フォルダで右クリック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コミット</a:t>
            </a:r>
            <a:endParaRPr lang="en-US" altLang="ja-JP" dirty="0" smtClean="0"/>
          </a:p>
          <a:p>
            <a:r>
              <a:rPr kumimoji="1" lang="ja-JP" altLang="en-US" dirty="0" smtClean="0"/>
              <a:t>これでその時点での記録が行われます。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メッセージを書かないとコミットできません。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 コミットしたものがアップ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843671"/>
            <a:ext cx="3071088" cy="41423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24" y="1973344"/>
            <a:ext cx="5002249" cy="488465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4160522" y="4258491"/>
            <a:ext cx="1378130" cy="88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65337" y="408742"/>
            <a:ext cx="10846340" cy="125118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バージョン管理って？</a:t>
            </a: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42432" y="9015616"/>
            <a:ext cx="9144000" cy="253405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38211" y="1785257"/>
            <a:ext cx="95304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バージョン管理は変更、修正した時などに、以前のバージョンをストックしておいて、万が一や、変更失敗した時などに対応するものです。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失敗した時だけではなく、新たに機能を加えたいときなど、「お試し」が気楽にできるので、開発のペースも上がります。</a:t>
            </a:r>
            <a:endParaRPr kumimoji="1" lang="ja-JP" altLang="en-US" sz="4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649" y="-633203"/>
            <a:ext cx="12856312" cy="87501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58100" y="338706"/>
            <a:ext cx="10930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solidFill>
                  <a:srgbClr val="FF0000"/>
                </a:solidFill>
              </a:rPr>
              <a:t>こんなこともあろうかと、ひそかにバージョン管理しておいたのが役に立ったようだな。</a:t>
            </a:r>
            <a:endParaRPr kumimoji="1" lang="en-US" altLang="ja-JP" sz="4400" b="1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76648" y="2250117"/>
            <a:ext cx="461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chemeClr val="accent1">
                    <a:lumMod val="75000"/>
                  </a:schemeClr>
                </a:solidFill>
              </a:rPr>
              <a:t>真田</a:t>
            </a:r>
            <a:r>
              <a:rPr lang="ja-JP" altLang="en-US" sz="7200" dirty="0" smtClean="0">
                <a:solidFill>
                  <a:schemeClr val="accent1">
                    <a:lumMod val="75000"/>
                  </a:schemeClr>
                </a:solidFill>
              </a:rPr>
              <a:t>さん！</a:t>
            </a:r>
            <a:endParaRPr kumimoji="1" lang="ja-JP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8101" y="5001604"/>
            <a:ext cx="10440679" cy="144655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800" dirty="0" smtClean="0">
                <a:solidFill>
                  <a:schemeClr val="bg1"/>
                </a:solidFill>
              </a:rPr>
              <a:t>という対応も可能です</a:t>
            </a:r>
            <a:endParaRPr kumimoji="1" lang="ja-JP" altLang="en-US" sz="8800" dirty="0">
              <a:solidFill>
                <a:schemeClr val="bg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5" y="1747464"/>
            <a:ext cx="3141001" cy="235575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30" y="1855292"/>
            <a:ext cx="3114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コミット記録を見る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右クリック</a:t>
            </a:r>
            <a:r>
              <a:rPr kumimoji="1" lang="en-US" altLang="ja-JP" dirty="0" smtClean="0"/>
              <a:t>-&gt;</a:t>
            </a:r>
            <a:r>
              <a:rPr lang="en-US" altLang="ja-JP" dirty="0" err="1" smtClean="0"/>
              <a:t>T</a:t>
            </a:r>
            <a:r>
              <a:rPr kumimoji="1" lang="en-US" altLang="ja-JP" dirty="0" err="1" smtClean="0"/>
              <a:t>ortoiseGit</a:t>
            </a:r>
            <a:r>
              <a:rPr kumimoji="1" lang="en-US" altLang="ja-JP" dirty="0" smtClean="0"/>
              <a:t>-&gt;</a:t>
            </a:r>
            <a:r>
              <a:rPr kumimoji="1" lang="ja-JP" altLang="en-US" dirty="0" smtClean="0"/>
              <a:t>ログを表示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で保存記録を見ることができます。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どんどんファイル内容を変えて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コミット、ログ表示してみましょう。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98" y="1463040"/>
            <a:ext cx="4849902" cy="47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790700" y="74647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コミットを戻す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6571" y="1149531"/>
            <a:ext cx="11027229" cy="5027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一つ戻すときは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ログ表示</a:t>
            </a:r>
            <a:r>
              <a:rPr kumimoji="1" lang="en-US" altLang="ja-JP" dirty="0" smtClean="0"/>
              <a:t>]-&gt;</a:t>
            </a:r>
            <a:r>
              <a:rPr kumimoji="1" lang="ja-JP" altLang="en-US" dirty="0" smtClean="0"/>
              <a:t>コミット選択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右クリック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このコミットの変更を戻す</a:t>
            </a:r>
            <a:r>
              <a:rPr kumimoji="1" lang="en-US" altLang="ja-JP" dirty="0" smtClean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以前のものは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コミット選択、表示されたファイル選択、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右</a:t>
            </a:r>
            <a:r>
              <a:rPr lang="ja-JP" altLang="en-US" dirty="0"/>
              <a:t>クリック</a:t>
            </a:r>
            <a:r>
              <a:rPr lang="en-US" altLang="ja-JP" dirty="0" smtClean="0"/>
              <a:t>[</a:t>
            </a:r>
            <a:r>
              <a:rPr lang="ja-JP" altLang="en-US" dirty="0" smtClean="0"/>
              <a:t>この</a:t>
            </a:r>
            <a:r>
              <a:rPr lang="ja-JP" altLang="en-US" dirty="0"/>
              <a:t>リビジョン</a:t>
            </a:r>
            <a:r>
              <a:rPr lang="ja-JP" altLang="en-US" dirty="0" smtClean="0"/>
              <a:t>に戻す</a:t>
            </a:r>
            <a:r>
              <a:rPr lang="en-US" altLang="ja-JP" dirty="0" smtClean="0"/>
              <a:t>]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59" y="-670818"/>
            <a:ext cx="4484930" cy="40456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58" y="2808515"/>
            <a:ext cx="4662742" cy="55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今やった作業はローカルリポ</a:t>
            </a:r>
            <a:r>
              <a:rPr lang="ja-JP" altLang="en-US" dirty="0"/>
              <a:t>ジトリ</a:t>
            </a:r>
            <a:r>
              <a:rPr kumimoji="1" lang="ja-JP" altLang="en-US" dirty="0" smtClean="0"/>
              <a:t>への反映です。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2114437"/>
            <a:ext cx="7620000" cy="4318000"/>
          </a:xfrm>
        </p:spPr>
      </p:pic>
      <p:sp>
        <p:nvSpPr>
          <p:cNvPr id="5" name="円/楕円 4"/>
          <p:cNvSpPr/>
          <p:nvPr/>
        </p:nvSpPr>
        <p:spPr>
          <a:xfrm>
            <a:off x="7064829" y="2917372"/>
            <a:ext cx="642258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0870" cy="1325563"/>
          </a:xfrm>
        </p:spPr>
        <p:txBody>
          <a:bodyPr/>
          <a:lstStyle/>
          <a:p>
            <a:pPr algn="ctr"/>
            <a:r>
              <a:rPr lang="ja-JP" altLang="en-US" dirty="0"/>
              <a:t>リモートリポジトリ</a:t>
            </a:r>
            <a:r>
              <a:rPr lang="ja-JP" altLang="en-US" dirty="0" smtClean="0"/>
              <a:t>を使おう！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2114437"/>
            <a:ext cx="7620000" cy="4318000"/>
          </a:xfrm>
        </p:spPr>
      </p:pic>
      <p:sp>
        <p:nvSpPr>
          <p:cNvPr id="5" name="円/楕円 4"/>
          <p:cNvSpPr/>
          <p:nvPr/>
        </p:nvSpPr>
        <p:spPr>
          <a:xfrm>
            <a:off x="2590800" y="3968637"/>
            <a:ext cx="642258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リモートリポジトリを指定しプッシュしてみる。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プッシュする前にまずは</a:t>
            </a:r>
            <a:r>
              <a:rPr lang="ja-JP" altLang="en-US" dirty="0" smtClean="0"/>
              <a:t>、ローカルでコミット</a:t>
            </a:r>
            <a:r>
              <a:rPr lang="ja-JP" altLang="en-US" dirty="0"/>
              <a:t>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コミット</a:t>
            </a:r>
            <a:r>
              <a:rPr lang="ja-JP" altLang="en-US" dirty="0" smtClean="0"/>
              <a:t>したものが送られます、コミットしていないといつまでも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古いままです。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74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644" y="0"/>
            <a:ext cx="11157857" cy="1325563"/>
          </a:xfrm>
        </p:spPr>
        <p:txBody>
          <a:bodyPr/>
          <a:lstStyle/>
          <a:p>
            <a:r>
              <a:rPr kumimoji="1" lang="ja-JP" altLang="en-US" dirty="0" smtClean="0"/>
              <a:t>場所を決め</a:t>
            </a:r>
            <a:r>
              <a:rPr lang="ja-JP" altLang="en-US" dirty="0" smtClean="0"/>
              <a:t>て上げよう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073332"/>
            <a:ext cx="11440130" cy="5405845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SD</a:t>
            </a:r>
            <a:r>
              <a:rPr lang="ja-JP" altLang="en-US" dirty="0" smtClean="0"/>
              <a:t>メモリやネット上など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みんな共有できる場所に</a:t>
            </a:r>
            <a:r>
              <a:rPr lang="ja-JP" altLang="en-US" dirty="0" smtClean="0"/>
              <a:t>つくろう。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TortoiseGit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[push]-&gt;[</a:t>
            </a:r>
            <a:r>
              <a:rPr lang="ja-JP" altLang="en-US" dirty="0" smtClean="0"/>
              <a:t>管理</a:t>
            </a:r>
            <a:r>
              <a:rPr lang="en-US" altLang="ja-JP" dirty="0" smtClean="0"/>
              <a:t>]</a:t>
            </a:r>
          </a:p>
          <a:p>
            <a:pPr marL="0" indent="0">
              <a:buNone/>
            </a:pPr>
            <a:r>
              <a:rPr lang="ja-JP" altLang="en-US" dirty="0"/>
              <a:t>アドレス</a:t>
            </a:r>
            <a:r>
              <a:rPr lang="ja-JP" altLang="en-US" dirty="0" smtClean="0"/>
              <a:t>やフォルダ指定</a:t>
            </a:r>
            <a:r>
              <a:rPr lang="en-US" altLang="ja-JP" dirty="0" smtClean="0"/>
              <a:t>(</a:t>
            </a:r>
            <a:r>
              <a:rPr lang="ja-JP" altLang="en-US" dirty="0" smtClean="0"/>
              <a:t>拡張子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新規</a:t>
            </a:r>
            <a:r>
              <a:rPr kumimoji="1" lang="ja-JP" altLang="en-US" dirty="0" smtClean="0"/>
              <a:t>に追加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保存　</a:t>
            </a:r>
            <a:r>
              <a:rPr kumimoji="1" lang="en-US" altLang="ja-JP" dirty="0" smtClean="0"/>
              <a:t>-&gt; OK</a:t>
            </a:r>
            <a:br>
              <a:rPr kumimoji="1" lang="en-US" altLang="ja-JP" dirty="0" smtClean="0"/>
            </a:b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これで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（アップロード）されます。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000" dirty="0" smtClean="0"/>
              <a:t>ちなみにネット上の場所指定なら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こんな感じ。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en-US" altLang="ja-JP" sz="2000" b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</a:t>
            </a:r>
            <a:r>
              <a:rPr lang="en-US" altLang="ja-JP" sz="20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github.com/OgawaMitsuaki/SICProject.git</a:t>
            </a:r>
            <a:endParaRPr lang="en-US" altLang="ja-JP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ここへ</a:t>
            </a:r>
            <a:r>
              <a:rPr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入</a:t>
            </a:r>
            <a:r>
              <a:rPr lang="ja-JP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るにはユーザー</a:t>
            </a:r>
            <a:r>
              <a:rPr lang="en-US" altLang="ja-JP" sz="2000" b="1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altLang="ja-JP" sz="2000" b="1" dirty="0" err="1" smtClean="0">
                <a:solidFill>
                  <a:schemeClr val="accent1">
                    <a:lumMod val="50000"/>
                  </a:schemeClr>
                </a:solidFill>
              </a:rPr>
              <a:t>OgawaMitsuaki</a:t>
            </a:r>
            <a:r>
              <a:rPr lang="en-US" altLang="ja-JP" sz="2000" b="1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kumimoji="1" lang="ja-JP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パスワード：</a:t>
            </a:r>
            <a:r>
              <a:rPr kumimoji="1" lang="en-US" altLang="ja-JP" sz="2000" b="1" dirty="0" smtClean="0">
                <a:solidFill>
                  <a:schemeClr val="accent1">
                    <a:lumMod val="50000"/>
                  </a:schemeClr>
                </a:solidFill>
              </a:rPr>
              <a:t>[ogawa123]</a:t>
            </a:r>
            <a:endParaRPr kumimoji="1"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778376" cy="397923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37" y="2104024"/>
            <a:ext cx="7363853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成功したら、こんな感じ</a:t>
            </a:r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27" y="1690688"/>
            <a:ext cx="7367941" cy="4970787"/>
          </a:xfrm>
        </p:spPr>
      </p:pic>
    </p:spTree>
    <p:extLst>
      <p:ext uri="{BB962C8B-B14F-4D97-AF65-F5344CB8AC3E}">
        <p14:creationId xmlns:p14="http://schemas.microsoft.com/office/powerpoint/2010/main" val="17662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>
                <a:solidFill>
                  <a:srgbClr val="FF0000"/>
                </a:solidFill>
              </a:rPr>
              <a:t>フェッチ</a:t>
            </a:r>
            <a:r>
              <a:rPr lang="ja-JP" altLang="en-US" dirty="0" smtClean="0"/>
              <a:t>　　（差分のチェック）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>
                <a:solidFill>
                  <a:srgbClr val="FF0000"/>
                </a:solidFill>
              </a:rPr>
              <a:t>プル　　　　</a:t>
            </a:r>
            <a:r>
              <a:rPr lang="ja-JP" altLang="en-US" dirty="0" smtClean="0"/>
              <a:t>（</a:t>
            </a:r>
            <a:r>
              <a:rPr lang="ja-JP" altLang="en-US" dirty="0" smtClean="0"/>
              <a:t>ダウンロード）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FF0000"/>
                </a:solidFill>
              </a:rPr>
              <a:t>プッシュ</a:t>
            </a:r>
            <a:r>
              <a:rPr lang="ja-JP" altLang="en-US" smtClean="0"/>
              <a:t>　</a:t>
            </a:r>
            <a:r>
              <a:rPr lang="ja-JP" altLang="en-US" smtClean="0"/>
              <a:t>　（</a:t>
            </a:r>
            <a:r>
              <a:rPr lang="ja-JP" altLang="en-US" dirty="0" smtClean="0"/>
              <a:t>アップロード）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3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今の操作はリモートリポジトリへの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変更登録です。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1" y="1809637"/>
            <a:ext cx="7620000" cy="4318000"/>
          </a:xfrm>
        </p:spPr>
      </p:pic>
      <p:sp>
        <p:nvSpPr>
          <p:cNvPr id="5" name="円/楕円 4"/>
          <p:cNvSpPr/>
          <p:nvPr/>
        </p:nvSpPr>
        <p:spPr>
          <a:xfrm>
            <a:off x="4441371" y="4284323"/>
            <a:ext cx="642258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自分がローカルで作業中にリモートで変更があると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17888"/>
            <a:ext cx="10515600" cy="934313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エラーが出てリモートにプッシュ出来ません。</a:t>
            </a:r>
            <a:endParaRPr lang="en-US" altLang="ja-JP" dirty="0" smtClean="0"/>
          </a:p>
          <a:p>
            <a:r>
              <a:rPr lang="ja-JP" altLang="en-US" dirty="0" smtClean="0"/>
              <a:t>そういったときは</a:t>
            </a:r>
            <a:r>
              <a:rPr lang="en-US" altLang="ja-JP" dirty="0" smtClean="0"/>
              <a:t>[</a:t>
            </a:r>
            <a:r>
              <a:rPr lang="ja-JP" altLang="en-US" dirty="0" smtClean="0"/>
              <a:t>フェッチ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で差分を調べ対応したり</a:t>
            </a:r>
            <a:r>
              <a:rPr lang="en-US" altLang="ja-JP" dirty="0" smtClean="0"/>
              <a:t>[</a:t>
            </a:r>
            <a:r>
              <a:rPr lang="ja-JP" altLang="en-US" dirty="0" smtClean="0"/>
              <a:t>マージ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を行います。</a:t>
            </a:r>
            <a:endParaRPr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1802674" y="283464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1815737" y="2847703"/>
            <a:ext cx="13063" cy="1763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802674" y="462425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2991394" y="2565264"/>
            <a:ext cx="2076995" cy="53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オリジナル</a:t>
            </a:r>
            <a:endParaRPr lang="en-US" altLang="ja-JP" dirty="0" smtClean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393474" y="3104016"/>
            <a:ext cx="134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5743304" y="3104016"/>
            <a:ext cx="0" cy="736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4393474" y="3840481"/>
            <a:ext cx="1349830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695597" y="3271927"/>
            <a:ext cx="1160417" cy="93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A</a:t>
            </a:r>
            <a:r>
              <a:rPr lang="ja-JP" altLang="en-US" dirty="0" err="1" smtClean="0"/>
              <a:t>さん</a:t>
            </a:r>
            <a:endParaRPr lang="en-US" altLang="ja-JP" dirty="0" smtClean="0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6234248" y="3271927"/>
            <a:ext cx="1160417" cy="93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B</a:t>
            </a:r>
            <a:r>
              <a:rPr lang="ja-JP" altLang="en-US" dirty="0" err="1" smtClean="0"/>
              <a:t>さん</a:t>
            </a:r>
            <a:endParaRPr lang="en-US" altLang="ja-JP" dirty="0" smtClean="0"/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>
          <a:xfrm>
            <a:off x="4393474" y="3335440"/>
            <a:ext cx="1558835" cy="551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700" dirty="0" smtClean="0"/>
              <a:t>PUSH</a:t>
            </a: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1828800" y="4139690"/>
            <a:ext cx="1558835" cy="551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700" dirty="0" smtClean="0"/>
              <a:t>PUSH</a:t>
            </a: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>
          <a:xfrm>
            <a:off x="3111137" y="4467496"/>
            <a:ext cx="886097" cy="551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700" dirty="0">
                <a:solidFill>
                  <a:srgbClr val="FF0000"/>
                </a:solidFill>
              </a:rPr>
              <a:t>Ｘ</a:t>
            </a:r>
            <a:endParaRPr lang="en-US" altLang="ja-JP" sz="5700" dirty="0" smtClean="0">
              <a:solidFill>
                <a:srgbClr val="FF0000"/>
              </a:solidFill>
            </a:endParaRPr>
          </a:p>
        </p:txBody>
      </p:sp>
      <p:sp>
        <p:nvSpPr>
          <p:cNvPr id="28" name="コンテンツ プレースホルダー 2"/>
          <p:cNvSpPr txBox="1">
            <a:spLocks/>
          </p:cNvSpPr>
          <p:nvPr/>
        </p:nvSpPr>
        <p:spPr>
          <a:xfrm>
            <a:off x="3693526" y="3684961"/>
            <a:ext cx="1558835" cy="551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700" dirty="0" smtClean="0"/>
              <a:t>〇</a:t>
            </a:r>
            <a:endParaRPr lang="en-US" altLang="ja-JP" sz="5700" dirty="0" smtClean="0"/>
          </a:p>
        </p:txBody>
      </p:sp>
      <p:sp>
        <p:nvSpPr>
          <p:cNvPr id="4" name="下矢印 3"/>
          <p:cNvSpPr/>
          <p:nvPr/>
        </p:nvSpPr>
        <p:spPr>
          <a:xfrm>
            <a:off x="3415227" y="2987519"/>
            <a:ext cx="484632" cy="3292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72572" y="1164116"/>
            <a:ext cx="10846340" cy="125118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多人数開発での</a:t>
            </a:r>
            <a:r>
              <a:rPr kumimoji="1" lang="en-US" altLang="ja-JP" sz="8800" dirty="0" smtClean="0"/>
              <a:t/>
            </a:r>
            <a:br>
              <a:rPr kumimoji="1" lang="en-US" altLang="ja-JP" sz="8800" dirty="0" smtClean="0"/>
            </a:br>
            <a:r>
              <a:rPr kumimoji="1" lang="ja-JP" altLang="en-US" sz="8800" dirty="0" smtClean="0"/>
              <a:t>バージョン管理</a:t>
            </a: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42432" y="9015616"/>
            <a:ext cx="9144000" cy="2534055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1028" name="Picture 4" descr="「バージョン管理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32" y="2271397"/>
            <a:ext cx="8697950" cy="44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9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次はリモートリポジトリ</a:t>
            </a:r>
            <a:r>
              <a:rPr lang="ja-JP" altLang="en-US" dirty="0"/>
              <a:t>からデータ</a:t>
            </a:r>
            <a:r>
              <a:rPr lang="ja-JP" altLang="en-US" dirty="0" smtClean="0"/>
              <a:t>をとってきます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1" y="1809637"/>
            <a:ext cx="7620000" cy="4318000"/>
          </a:xfrm>
        </p:spPr>
      </p:pic>
      <p:sp>
        <p:nvSpPr>
          <p:cNvPr id="5" name="円/楕円 4"/>
          <p:cNvSpPr/>
          <p:nvPr/>
        </p:nvSpPr>
        <p:spPr>
          <a:xfrm>
            <a:off x="6291943" y="4904808"/>
            <a:ext cx="642258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3772" y="1365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まず、リモートの最新版を</a:t>
            </a:r>
            <a:r>
              <a:rPr lang="ja-JP" altLang="en-US" sz="4000" dirty="0"/>
              <a:t>取得</a:t>
            </a:r>
            <a:r>
              <a:rPr lang="ja-JP" altLang="en-US" sz="4000" dirty="0" smtClean="0"/>
              <a:t>します</a:t>
            </a:r>
            <a:r>
              <a:rPr lang="en-US" altLang="ja-JP" sz="4000" dirty="0" smtClean="0"/>
              <a:t>(PULL)</a:t>
            </a:r>
            <a:r>
              <a:rPr kumimoji="1" lang="ja-JP" altLang="en-US" sz="4000" dirty="0" err="1" smtClean="0"/>
              <a:t>。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3772" y="1070662"/>
            <a:ext cx="1060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プルを選ぶとデータを持ってくることができます。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ただし、プルすると、自動的に更新、マージされます、更新情報だけ取得する場合は</a:t>
            </a:r>
            <a:r>
              <a:rPr lang="ja-JP" altLang="en-US" sz="2400" dirty="0" smtClean="0"/>
              <a:t>フェッチとなります。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プル</a:t>
            </a:r>
            <a:r>
              <a:rPr lang="en-US" altLang="ja-JP" sz="2400" dirty="0" smtClean="0"/>
              <a:t>=</a:t>
            </a:r>
            <a:r>
              <a:rPr lang="ja-JP" altLang="en-US" sz="2400" dirty="0" smtClean="0"/>
              <a:t>フェッチ＋マージ</a:t>
            </a:r>
            <a:r>
              <a:rPr lang="en-US" altLang="ja-JP" sz="2400" dirty="0" smtClean="0"/>
              <a:t>)</a:t>
            </a:r>
            <a:endParaRPr kumimoji="1" lang="en-US" altLang="ja-JP" sz="24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1" y="2270991"/>
            <a:ext cx="6061633" cy="526087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15" y="2205184"/>
            <a:ext cx="6839582" cy="51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「マージ」でコンフリクトしたら？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1089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通常は自動でうまく変更箇所をマージしてくれます。</a:t>
            </a:r>
            <a:endParaRPr lang="en-US" altLang="ja-JP" dirty="0" smtClean="0"/>
          </a:p>
          <a:p>
            <a:r>
              <a:rPr lang="ja-JP" altLang="en-US" dirty="0" smtClean="0"/>
              <a:t>が、</a:t>
            </a:r>
            <a:r>
              <a:rPr kumimoji="1" lang="ja-JP" altLang="en-US" dirty="0" smtClean="0"/>
              <a:t>リモートリポジトリで共有された１つのファイルの同じ行を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違うローカルリポジトリで触った場合、コンフリクト（衝突）が発生します。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その場合は、該当箇所を手動で修正してください。　</a:t>
            </a:r>
            <a:r>
              <a:rPr lang="en-US" altLang="ja-JP" dirty="0" smtClean="0">
                <a:solidFill>
                  <a:srgbClr val="FF0000"/>
                </a:solidFill>
              </a:rPr>
              <a:t>=====</a:t>
            </a:r>
            <a:r>
              <a:rPr lang="ja-JP" altLang="en-US" dirty="0" smtClean="0">
                <a:solidFill>
                  <a:srgbClr val="FF0000"/>
                </a:solidFill>
              </a:rPr>
              <a:t>の上下でデータが違います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>
                <a:solidFill>
                  <a:srgbClr val="FF0000"/>
                </a:solidFill>
              </a:rPr>
              <a:t>&lt;&lt;&lt;HEAD</a:t>
            </a:r>
            <a:r>
              <a:rPr lang="ja-JP" altLang="en-US" dirty="0" smtClean="0"/>
              <a:t>や</a:t>
            </a:r>
            <a:r>
              <a:rPr lang="en-US" altLang="ja-JP" dirty="0" smtClean="0">
                <a:solidFill>
                  <a:srgbClr val="FF0000"/>
                </a:solidFill>
              </a:rPr>
              <a:t>&gt;&gt;&gt;&gt;master</a:t>
            </a:r>
            <a:r>
              <a:rPr lang="ja-JP" altLang="en-US" dirty="0" smtClean="0"/>
              <a:t>が入っておりエラーとなるので、それらも残さないように！）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02536"/>
            <a:ext cx="6372225" cy="43624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" y="4197803"/>
            <a:ext cx="3870580" cy="18546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5" y="4413145"/>
            <a:ext cx="3793290" cy="1639311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4974771" y="4804969"/>
            <a:ext cx="1023257" cy="32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6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5850" y="26701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8800" dirty="0" smtClean="0"/>
              <a:t>最初は面倒に感じるけど、</a:t>
            </a:r>
            <a:r>
              <a:rPr kumimoji="1" lang="ja-JP" altLang="en-US" sz="8800" b="1" dirty="0" smtClean="0">
                <a:solidFill>
                  <a:srgbClr val="FF0000"/>
                </a:solidFill>
              </a:rPr>
              <a:t>しまった！</a:t>
            </a:r>
            <a:r>
              <a:rPr kumimoji="1" lang="ja-JP" altLang="en-US" sz="8800" dirty="0" smtClean="0"/>
              <a:t>という時に絶対役に立ちます！</a:t>
            </a:r>
            <a:r>
              <a:rPr kumimoji="1" lang="en-US" altLang="ja-JP" sz="8800" dirty="0" smtClean="0"/>
              <a:t/>
            </a:r>
            <a:br>
              <a:rPr kumimoji="1" lang="en-US" altLang="ja-JP" sz="8800" dirty="0" smtClean="0"/>
            </a:br>
            <a:r>
              <a:rPr lang="ja-JP" altLang="en-US" sz="8800" dirty="0" smtClean="0"/>
              <a:t>頑張って使い慣れよう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360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1977" y="235666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8800" dirty="0"/>
              <a:t/>
            </a:r>
            <a:br>
              <a:rPr lang="en-US" altLang="ja-JP" sz="8800" dirty="0"/>
            </a:br>
            <a:r>
              <a:rPr lang="en-US" altLang="ja-JP" sz="8800" b="1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Fin</a:t>
            </a:r>
            <a:endParaRPr kumimoji="1" lang="ja-JP" altLang="en-US" sz="8800" b="1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3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昔は、バージョン管理の概念がなかった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（ディスク容量的な都合も・・・）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１９９５年くらいの管理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自分の担当フォルダがあり、そこのファイルしか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触らないというルールなどあり。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それ以前は</a:t>
            </a:r>
            <a:r>
              <a:rPr lang="en-US" altLang="ja-JP" dirty="0" smtClean="0"/>
              <a:t>LAN</a:t>
            </a:r>
            <a:r>
              <a:rPr lang="ja-JP" altLang="en-US" dirty="0" smtClean="0"/>
              <a:t>すらなかった。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（マスターに末端がぶら下がり、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マスターが落ちるとすべてストップ）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096000" y="4476750"/>
            <a:ext cx="2343150" cy="11239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小川フォルダ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敵、ボス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9120188" y="4476750"/>
            <a:ext cx="2057400" cy="11239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丸山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フォルダ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マップ移動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5" idx="0"/>
          </p:cNvCxnSpPr>
          <p:nvPr/>
        </p:nvCxnSpPr>
        <p:spPr>
          <a:xfrm flipV="1">
            <a:off x="7267575" y="2819400"/>
            <a:ext cx="1495425" cy="165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endCxn id="6" idx="0"/>
          </p:cNvCxnSpPr>
          <p:nvPr/>
        </p:nvCxnSpPr>
        <p:spPr>
          <a:xfrm>
            <a:off x="8801100" y="2838450"/>
            <a:ext cx="1347788" cy="163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色々問題があった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07572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dirty="0" smtClean="0"/>
              <a:t>先祖返り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dirty="0" smtClean="0"/>
              <a:t>コンフリクト（衝突）して、コードが元に戻る。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衝突して変更された場所が分から</a:t>
            </a:r>
            <a:r>
              <a:rPr lang="ja-JP" altLang="en-US" dirty="0"/>
              <a:t>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急にバグっても原因が分からない。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動かなくなった時、元に戻せない。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player / </a:t>
            </a:r>
            <a:r>
              <a:rPr lang="en-US" altLang="ja-JP" dirty="0" err="1" smtClean="0"/>
              <a:t>player_new</a:t>
            </a:r>
            <a:r>
              <a:rPr lang="en-US" altLang="ja-JP" dirty="0" smtClean="0"/>
              <a:t> / player2</a:t>
            </a:r>
          </a:p>
          <a:p>
            <a:pPr marL="0" indent="0">
              <a:buNone/>
            </a:pPr>
            <a:r>
              <a:rPr lang="ja-JP" altLang="en-US" dirty="0" smtClean="0"/>
              <a:t>どれ</a:t>
            </a:r>
            <a:r>
              <a:rPr lang="ja-JP" altLang="en-US" dirty="0"/>
              <a:t>が新しいの？　何が違うの？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762250"/>
            <a:ext cx="4991100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どこかでバグったら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588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誰が犯人か分からない。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疑心暗鬼になり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チームワークがばらばらに！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53" y="1914005"/>
            <a:ext cx="4572000" cy="3429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36104" y="5343005"/>
            <a:ext cx="5459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バーローお前が犯人じゃ</a:t>
            </a:r>
            <a:r>
              <a:rPr lang="ja-JP" altLang="en-US" sz="4000" b="1" dirty="0" err="1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ね</a:t>
            </a:r>
            <a:r>
              <a:rPr lang="ja-JP" altLang="en-US" sz="4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ーか！</a:t>
            </a:r>
            <a:endParaRPr lang="en-US" altLang="ja-JP" sz="4000" b="1" dirty="0" smtClean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613" y="4112904"/>
            <a:ext cx="5801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いや、僕はファイルセーブしただけですよ・・・</a:t>
            </a:r>
            <a:endParaRPr kumimoji="1" lang="ja-JP" altLang="en-US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54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6600" b="1" dirty="0" smtClean="0"/>
              <a:t>CVS</a:t>
            </a:r>
            <a:r>
              <a:rPr kumimoji="1" lang="ja-JP" altLang="en-US" sz="6600" b="1" dirty="0" smtClean="0"/>
              <a:t>や</a:t>
            </a:r>
            <a:r>
              <a:rPr kumimoji="1" lang="en-US" altLang="ja-JP" sz="6600" b="1" dirty="0" smtClean="0"/>
              <a:t>SUBVERSION</a:t>
            </a:r>
            <a:r>
              <a:rPr kumimoji="1" lang="ja-JP" altLang="en-US" sz="6600" b="1" dirty="0" smtClean="0"/>
              <a:t>時代</a:t>
            </a:r>
            <a:endParaRPr kumimoji="1" lang="ja-JP" altLang="en-US" sz="6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2450" y="2035878"/>
            <a:ext cx="64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フリーで使えるバージョン管理ソフト。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コンフリクトしたら、ほぼ、自動でマージ（統合）してくれた。</a:t>
            </a:r>
            <a:endParaRPr lang="en-US" altLang="ja-JP" sz="2800" dirty="0" smtClean="0"/>
          </a:p>
          <a:p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スティッキー（古いバージョンの保存）が使えた。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99" y="2571749"/>
            <a:ext cx="3454401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リポジトリで管理する形式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433354"/>
            <a:ext cx="9067800" cy="4987290"/>
          </a:xfrm>
        </p:spPr>
      </p:pic>
    </p:spTree>
    <p:extLst>
      <p:ext uri="{BB962C8B-B14F-4D97-AF65-F5344CB8AC3E}">
        <p14:creationId xmlns:p14="http://schemas.microsoft.com/office/powerpoint/2010/main" val="13605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1094</Words>
  <Application>Microsoft Office PowerPoint</Application>
  <PresentationFormat>ワイド画面</PresentationFormat>
  <Paragraphs>192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3" baseType="lpstr">
      <vt:lpstr>HGP行書体</vt:lpstr>
      <vt:lpstr>HGS創英角ﾎﾟｯﾌﾟ体</vt:lpstr>
      <vt:lpstr>HG行書体</vt:lpstr>
      <vt:lpstr>ＭＳ Ｐゴシック</vt:lpstr>
      <vt:lpstr>游ゴシック</vt:lpstr>
      <vt:lpstr>Arial</vt:lpstr>
      <vt:lpstr>Calibri</vt:lpstr>
      <vt:lpstr>Calibri Light</vt:lpstr>
      <vt:lpstr>Office テーマ</vt:lpstr>
      <vt:lpstr>前準備</vt:lpstr>
      <vt:lpstr>多人数開発</vt:lpstr>
      <vt:lpstr>バージョン管理って？</vt:lpstr>
      <vt:lpstr>多人数開発での バージョン管理</vt:lpstr>
      <vt:lpstr>昔は、バージョン管理の概念がなかった （ディスク容量的な都合も・・・）</vt:lpstr>
      <vt:lpstr>色々問題があった</vt:lpstr>
      <vt:lpstr>どこかでバグったら</vt:lpstr>
      <vt:lpstr>CVSやSUBVERSION時代</vt:lpstr>
      <vt:lpstr>リポジトリで管理する形式</vt:lpstr>
      <vt:lpstr>GITの登場</vt:lpstr>
      <vt:lpstr>ブランチ機能</vt:lpstr>
      <vt:lpstr>多段リポジトリ方式 ローカルとリモート（ネットワーク）</vt:lpstr>
      <vt:lpstr>リモートリポジトリサービス</vt:lpstr>
      <vt:lpstr>リモートリポジトリサービス</vt:lpstr>
      <vt:lpstr>GITのGUIクライアントも充実</vt:lpstr>
      <vt:lpstr>GITインストール！</vt:lpstr>
      <vt:lpstr>まずは共有フォルダからインストーラを取ってくる</vt:lpstr>
      <vt:lpstr>基本、Nextで進む。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TurtoiseGitのインストール</vt:lpstr>
      <vt:lpstr>TurtoiseGitの日本語化</vt:lpstr>
      <vt:lpstr>TurtoiseGitのユーザー設定</vt:lpstr>
      <vt:lpstr>では、リポジトリを作ろう！</vt:lpstr>
      <vt:lpstr>管理したいデータ等を置く （プログラムの作成など）</vt:lpstr>
      <vt:lpstr>バックアップしたくないファイル指定 gitignoreを.gitフォルダと同列に作ろう</vt:lpstr>
      <vt:lpstr>Gitの使い方（ローカルでのコミット(セーブ)）</vt:lpstr>
      <vt:lpstr>コミット記録を見る</vt:lpstr>
      <vt:lpstr>コミットを戻す</vt:lpstr>
      <vt:lpstr>今やった作業はローカルリポジトリへの反映です。</vt:lpstr>
      <vt:lpstr>リモートリポジトリを使おう！</vt:lpstr>
      <vt:lpstr>リモートリポジトリを指定しプッシュしてみる。</vt:lpstr>
      <vt:lpstr>場所を決めて上げよう。</vt:lpstr>
      <vt:lpstr>成功したら、こんな感じ</vt:lpstr>
      <vt:lpstr>         フェッチ　　（差分のチェック）  プル　　　　（ダウンロード） 　　 プッシュ　　（アップロード） </vt:lpstr>
      <vt:lpstr>今の操作はリモートリポジトリへの 変更登録です。</vt:lpstr>
      <vt:lpstr>自分がローカルで作業中にリモートで変更があると</vt:lpstr>
      <vt:lpstr>次はリモートリポジトリからデータをとってきます</vt:lpstr>
      <vt:lpstr>まず、リモートの最新版を取得します(PULL)。</vt:lpstr>
      <vt:lpstr>「マージ」でコンフリクトしたら？</vt:lpstr>
      <vt:lpstr>最初は面倒に感じるけど、しまった！という時に絶対役に立ちます！ 頑張って使い慣れよう</vt:lpstr>
      <vt:lpstr> 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バージョン管理の歴史</dc:title>
  <dc:creator>weekfield</dc:creator>
  <cp:lastModifiedBy>Ogawa Mitsuaki</cp:lastModifiedBy>
  <cp:revision>105</cp:revision>
  <dcterms:created xsi:type="dcterms:W3CDTF">2017-04-24T00:53:47Z</dcterms:created>
  <dcterms:modified xsi:type="dcterms:W3CDTF">2017-09-07T03:19:24Z</dcterms:modified>
</cp:coreProperties>
</file>