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0"/>
  </p:notesMasterIdLst>
  <p:sldIdLst>
    <p:sldId id="256" r:id="rId2"/>
    <p:sldId id="257" r:id="rId3"/>
    <p:sldId id="258" r:id="rId4"/>
    <p:sldId id="260" r:id="rId5"/>
    <p:sldId id="259" r:id="rId6"/>
    <p:sldId id="262" r:id="rId7"/>
    <p:sldId id="263" r:id="rId8"/>
    <p:sldId id="261"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3" d="100"/>
          <a:sy n="83" d="100"/>
        </p:scale>
        <p:origin x="55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A3F88-21B4-422B-A959-05F0FF480AF5}" type="datetimeFigureOut">
              <a:rPr lang="hu-HU" smtClean="0"/>
              <a:t>2021. 11. 27.</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BA1C7-A8CF-470C-B022-42452E66D387}" type="slidenum">
              <a:rPr lang="hu-HU" smtClean="0"/>
              <a:t>‹#›</a:t>
            </a:fld>
            <a:endParaRPr lang="hu-HU"/>
          </a:p>
        </p:txBody>
      </p:sp>
    </p:spTree>
    <p:extLst>
      <p:ext uri="{BB962C8B-B14F-4D97-AF65-F5344CB8AC3E}">
        <p14:creationId xmlns:p14="http://schemas.microsoft.com/office/powerpoint/2010/main" val="1186272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998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543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518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666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701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328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375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582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475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68000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685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11/27/2021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3941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hoaib-intro/Hackathon" TargetMode="External"/><Relationship Id="rId2" Type="http://schemas.openxmlformats.org/officeDocument/2006/relationships/hyperlink" Target="http://www.rasmus.is/uk/t/F/Su55k01.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ees turning golden during Fall">
            <a:extLst>
              <a:ext uri="{FF2B5EF4-FFF2-40B4-BE49-F238E27FC236}">
                <a16:creationId xmlns:a16="http://schemas.microsoft.com/office/drawing/2014/main" id="{69D91528-4B94-45E2-82C6-68E21C8A9472}"/>
              </a:ext>
            </a:extLst>
          </p:cNvPr>
          <p:cNvPicPr>
            <a:picLocks noChangeAspect="1"/>
          </p:cNvPicPr>
          <p:nvPr/>
        </p:nvPicPr>
        <p:blipFill rotWithShape="1">
          <a:blip r:embed="rId2"/>
          <a:srcRect b="7787"/>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58260-15AA-4122-BF10-DB722199B8E0}"/>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GB" dirty="0">
                <a:solidFill>
                  <a:schemeClr val="bg1"/>
                </a:solidFill>
              </a:rPr>
              <a:t>Bosch</a:t>
            </a:r>
            <a:endParaRPr lang="hu-HU" dirty="0">
              <a:solidFill>
                <a:schemeClr val="bg1"/>
              </a:solidFill>
            </a:endParaRPr>
          </a:p>
        </p:txBody>
      </p:sp>
      <p:sp>
        <p:nvSpPr>
          <p:cNvPr id="3" name="Subtitle 2">
            <a:extLst>
              <a:ext uri="{FF2B5EF4-FFF2-40B4-BE49-F238E27FC236}">
                <a16:creationId xmlns:a16="http://schemas.microsoft.com/office/drawing/2014/main" id="{99C3A34E-4472-476F-B44F-A8F1C8E05764}"/>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GB" sz="1800" b="1" dirty="0">
                <a:solidFill>
                  <a:schemeClr val="bg1"/>
                </a:solidFill>
              </a:rPr>
              <a:t>Ultrasonic sensor making parking assistance </a:t>
            </a:r>
            <a:endParaRPr lang="hu-HU" sz="1800" b="1" dirty="0">
              <a:solidFill>
                <a:schemeClr val="bg1"/>
              </a:solidFill>
            </a:endParaRPr>
          </a:p>
        </p:txBody>
      </p:sp>
      <p:cxnSp>
        <p:nvCxnSpPr>
          <p:cNvPr id="20" name="Straight Connector 1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92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10" name="Content Placeholder 9" descr="A picture containing text&#10;&#10;Description automatically generated">
            <a:extLst>
              <a:ext uri="{FF2B5EF4-FFF2-40B4-BE49-F238E27FC236}">
                <a16:creationId xmlns:a16="http://schemas.microsoft.com/office/drawing/2014/main" id="{DF40CD76-9A96-42A5-9D74-CB4D2C77C2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22" r="-1" b="-1"/>
          <a:stretch/>
        </p:blipFill>
        <p:spPr>
          <a:xfrm>
            <a:off x="-3047" y="10"/>
            <a:ext cx="12191999" cy="6857990"/>
          </a:xfrm>
          <a:prstGeom prst="rect">
            <a:avLst/>
          </a:prstGeom>
        </p:spPr>
      </p:pic>
      <p:sp>
        <p:nvSpPr>
          <p:cNvPr id="23" name="Rectangle 2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60907-31E5-4FE2-A901-3A80D255A59B}"/>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Parking Assistance With Ultrasonic Sensor “POC”</a:t>
            </a:r>
          </a:p>
        </p:txBody>
      </p:sp>
      <p:cxnSp>
        <p:nvCxnSpPr>
          <p:cNvPr id="25" name="Straight Connector 24">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2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EC08E0-AAD5-436F-8FF6-4204D0474A24}"/>
              </a:ext>
            </a:extLst>
          </p:cNvPr>
          <p:cNvSpPr>
            <a:spLocks noGrp="1"/>
          </p:cNvSpPr>
          <p:nvPr>
            <p:ph type="title"/>
          </p:nvPr>
        </p:nvSpPr>
        <p:spPr>
          <a:xfrm>
            <a:off x="609906" y="1163782"/>
            <a:ext cx="3568661" cy="808086"/>
          </a:xfrm>
        </p:spPr>
        <p:txBody>
          <a:bodyPr>
            <a:normAutofit fontScale="90000"/>
          </a:bodyPr>
          <a:lstStyle/>
          <a:p>
            <a:r>
              <a:rPr lang="en-GB" dirty="0"/>
              <a:t>A) Direct Echo</a:t>
            </a:r>
            <a:endParaRPr lang="hu-HU" dirty="0"/>
          </a:p>
        </p:txBody>
      </p:sp>
      <p:sp>
        <p:nvSpPr>
          <p:cNvPr id="31"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5DAC1F8E-A3B6-408F-A9DA-D97B6FA2AD17}"/>
              </a:ext>
            </a:extLst>
          </p:cNvPr>
          <p:cNvSpPr>
            <a:spLocks noGrp="1"/>
          </p:cNvSpPr>
          <p:nvPr>
            <p:ph idx="1"/>
          </p:nvPr>
        </p:nvSpPr>
        <p:spPr>
          <a:xfrm>
            <a:off x="609906" y="2340864"/>
            <a:ext cx="3568661" cy="3634486"/>
          </a:xfrm>
        </p:spPr>
        <p:txBody>
          <a:bodyPr>
            <a:normAutofit/>
          </a:bodyPr>
          <a:lstStyle/>
          <a:p>
            <a:r>
              <a:rPr lang="en-US" dirty="0"/>
              <a:t>If ray bounce back with only one echo, then distance calculated by half time timestamp and adding axis (</a:t>
            </a:r>
            <a:r>
              <a:rPr lang="en-US" dirty="0" err="1"/>
              <a:t>x,y</a:t>
            </a:r>
            <a:r>
              <a:rPr lang="en-US" dirty="0"/>
              <a:t>) by adding distance into Sensor Co-ordinates</a:t>
            </a:r>
          </a:p>
          <a:p>
            <a:r>
              <a:rPr lang="en-US" dirty="0"/>
              <a:t>Sensor(</a:t>
            </a:r>
            <a:r>
              <a:rPr lang="en-US" dirty="0" err="1"/>
              <a:t>Xs</a:t>
            </a:r>
            <a:r>
              <a:rPr lang="en-US" dirty="0"/>
              <a:t>, Ys) + Object Distance </a:t>
            </a:r>
          </a:p>
        </p:txBody>
      </p:sp>
      <p:pic>
        <p:nvPicPr>
          <p:cNvPr id="4" name="Content Placeholder 4" descr="Graphical user interface, text, application&#10;&#10;Description automatically generated">
            <a:extLst>
              <a:ext uri="{FF2B5EF4-FFF2-40B4-BE49-F238E27FC236}">
                <a16:creationId xmlns:a16="http://schemas.microsoft.com/office/drawing/2014/main" id="{0B51E7D7-FFF6-4597-B467-8533F1405FDF}"/>
              </a:ext>
            </a:extLst>
          </p:cNvPr>
          <p:cNvPicPr>
            <a:picLocks noChangeAspect="1"/>
          </p:cNvPicPr>
          <p:nvPr/>
        </p:nvPicPr>
        <p:blipFill rotWithShape="1">
          <a:blip r:embed="rId2">
            <a:extLst>
              <a:ext uri="{28A0092B-C50C-407E-A947-70E740481C1C}">
                <a14:useLocalDpi xmlns:a14="http://schemas.microsoft.com/office/drawing/2010/main" val="0"/>
              </a:ext>
            </a:extLst>
          </a:blip>
          <a:srcRect b="14802"/>
          <a:stretch/>
        </p:blipFill>
        <p:spPr>
          <a:xfrm>
            <a:off x="4654296" y="1773676"/>
            <a:ext cx="6735272" cy="3225704"/>
          </a:xfrm>
          <a:prstGeom prst="rect">
            <a:avLst/>
          </a:prstGeom>
        </p:spPr>
      </p:pic>
      <p:sp>
        <p:nvSpPr>
          <p:cNvPr id="5" name="Rectangle 4">
            <a:extLst>
              <a:ext uri="{FF2B5EF4-FFF2-40B4-BE49-F238E27FC236}">
                <a16:creationId xmlns:a16="http://schemas.microsoft.com/office/drawing/2014/main" id="{FBCD8993-5A3A-4533-BBBE-AF1B180D5E93}"/>
              </a:ext>
            </a:extLst>
          </p:cNvPr>
          <p:cNvSpPr/>
          <p:nvPr/>
        </p:nvSpPr>
        <p:spPr>
          <a:xfrm>
            <a:off x="1441939" y="5897418"/>
            <a:ext cx="8302426" cy="369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Takeaway: Direct echo measure by Formula    </a:t>
            </a:r>
            <a:r>
              <a:rPr lang="en-GB" altLang="hu-HU" dirty="0">
                <a:solidFill>
                  <a:srgbClr val="24292F"/>
                </a:solidFill>
                <a:latin typeface="ui-monospace"/>
              </a:rPr>
              <a:t>D</a:t>
            </a:r>
            <a:r>
              <a:rPr kumimoji="0" lang="hu-HU" altLang="hu-HU" b="0" i="0" u="none" strike="noStrike" cap="none" normalizeH="0" baseline="0" dirty="0">
                <a:ln>
                  <a:noFill/>
                </a:ln>
                <a:solidFill>
                  <a:srgbClr val="24292F"/>
                </a:solidFill>
                <a:effectLst/>
                <a:latin typeface="ui-monospace"/>
              </a:rPr>
              <a:t> = 1/2 × T × C</a:t>
            </a:r>
            <a:r>
              <a:rPr kumimoji="0" lang="hu-HU" altLang="hu-HU" sz="1600" b="0" i="0" u="none" strike="noStrike" cap="none" normalizeH="0" baseline="0" dirty="0">
                <a:ln>
                  <a:noFill/>
                </a:ln>
                <a:solidFill>
                  <a:schemeClr val="tx1"/>
                </a:solidFill>
                <a:effectLst/>
              </a:rPr>
              <a:t> </a:t>
            </a:r>
            <a:r>
              <a:rPr lang="en-GB" dirty="0"/>
              <a:t>      </a:t>
            </a:r>
            <a:endParaRPr lang="hu-HU" dirty="0"/>
          </a:p>
        </p:txBody>
      </p:sp>
    </p:spTree>
    <p:extLst>
      <p:ext uri="{BB962C8B-B14F-4D97-AF65-F5344CB8AC3E}">
        <p14:creationId xmlns:p14="http://schemas.microsoft.com/office/powerpoint/2010/main" val="15124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F896855-750D-4C7C-B034-EBAFB1CCC97D}"/>
              </a:ext>
            </a:extLst>
          </p:cNvPr>
          <p:cNvSpPr>
            <a:spLocks noGrp="1"/>
          </p:cNvSpPr>
          <p:nvPr>
            <p:ph type="title"/>
          </p:nvPr>
        </p:nvSpPr>
        <p:spPr>
          <a:xfrm>
            <a:off x="601255" y="702155"/>
            <a:ext cx="3409783" cy="1300365"/>
          </a:xfrm>
        </p:spPr>
        <p:txBody>
          <a:bodyPr>
            <a:noAutofit/>
          </a:bodyPr>
          <a:lstStyle/>
          <a:p>
            <a:r>
              <a:rPr lang="en-GB" sz="3200" dirty="0">
                <a:solidFill>
                  <a:srgbClr val="FFFFFF"/>
                </a:solidFill>
              </a:rPr>
              <a:t>How to measure Cross Echo</a:t>
            </a:r>
            <a:endParaRPr lang="hu-HU" sz="3200" dirty="0">
              <a:solidFill>
                <a:srgbClr val="FFFFFF"/>
              </a:solidFill>
            </a:endParaRPr>
          </a:p>
        </p:txBody>
      </p:sp>
      <p:sp>
        <p:nvSpPr>
          <p:cNvPr id="8" name="Content Placeholder 7">
            <a:extLst>
              <a:ext uri="{FF2B5EF4-FFF2-40B4-BE49-F238E27FC236}">
                <a16:creationId xmlns:a16="http://schemas.microsoft.com/office/drawing/2014/main" id="{CE5D800D-9DDB-419E-B78F-DF32AC073BCC}"/>
              </a:ext>
            </a:extLst>
          </p:cNvPr>
          <p:cNvSpPr>
            <a:spLocks noGrp="1"/>
          </p:cNvSpPr>
          <p:nvPr>
            <p:ph idx="1"/>
          </p:nvPr>
        </p:nvSpPr>
        <p:spPr>
          <a:xfrm>
            <a:off x="601255" y="2177142"/>
            <a:ext cx="3409782" cy="3823607"/>
          </a:xfrm>
        </p:spPr>
        <p:txBody>
          <a:bodyPr>
            <a:normAutofit/>
          </a:bodyPr>
          <a:lstStyle/>
          <a:p>
            <a:r>
              <a:rPr lang="en-US" dirty="0">
                <a:solidFill>
                  <a:srgbClr val="FFFFFF"/>
                </a:solidFill>
              </a:rPr>
              <a:t>Cross Echo bounce back in all directions and detected by many other sensors either adjacent one or more. We need to calculate real distance by looking at plotting of each sensor (I took two sensors for understanding). </a:t>
            </a:r>
          </a:p>
        </p:txBody>
      </p:sp>
      <p:pic>
        <p:nvPicPr>
          <p:cNvPr id="4" name="Content Placeholder 3" descr="Diagram&#10;&#10;Description automatically generated">
            <a:extLst>
              <a:ext uri="{FF2B5EF4-FFF2-40B4-BE49-F238E27FC236}">
                <a16:creationId xmlns:a16="http://schemas.microsoft.com/office/drawing/2014/main" id="{7FBC6BCF-1C48-4A30-8634-8BBAA0A33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231" y="1498933"/>
            <a:ext cx="6831503" cy="3842720"/>
          </a:xfrm>
          <a:prstGeom prst="rect">
            <a:avLst/>
          </a:prstGeom>
        </p:spPr>
      </p:pic>
      <p:cxnSp>
        <p:nvCxnSpPr>
          <p:cNvPr id="10" name="Straight Arrow Connector 9">
            <a:extLst>
              <a:ext uri="{FF2B5EF4-FFF2-40B4-BE49-F238E27FC236}">
                <a16:creationId xmlns:a16="http://schemas.microsoft.com/office/drawing/2014/main" id="{B5041620-2D76-409F-B62F-284700B88F41}"/>
              </a:ext>
            </a:extLst>
          </p:cNvPr>
          <p:cNvCxnSpPr/>
          <p:nvPr/>
        </p:nvCxnSpPr>
        <p:spPr>
          <a:xfrm>
            <a:off x="6523892" y="5029200"/>
            <a:ext cx="201343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CA89D69-CD66-40C4-A3D3-D73BAC0F8D42}"/>
              </a:ext>
            </a:extLst>
          </p:cNvPr>
          <p:cNvSpPr txBox="1"/>
          <p:nvPr/>
        </p:nvSpPr>
        <p:spPr>
          <a:xfrm>
            <a:off x="7121769" y="4730262"/>
            <a:ext cx="530915" cy="369332"/>
          </a:xfrm>
          <a:prstGeom prst="rect">
            <a:avLst/>
          </a:prstGeom>
          <a:noFill/>
        </p:spPr>
        <p:txBody>
          <a:bodyPr wrap="none" rtlCol="0">
            <a:spAutoFit/>
          </a:bodyPr>
          <a:lstStyle/>
          <a:p>
            <a:r>
              <a:rPr lang="en-GB" dirty="0">
                <a:solidFill>
                  <a:schemeClr val="accent1"/>
                </a:solidFill>
              </a:rPr>
              <a:t>3m</a:t>
            </a:r>
            <a:endParaRPr lang="hu-HU" dirty="0">
              <a:solidFill>
                <a:schemeClr val="accent1"/>
              </a:solidFill>
            </a:endParaRPr>
          </a:p>
        </p:txBody>
      </p:sp>
      <p:sp>
        <p:nvSpPr>
          <p:cNvPr id="18" name="Rectangle 17">
            <a:extLst>
              <a:ext uri="{FF2B5EF4-FFF2-40B4-BE49-F238E27FC236}">
                <a16:creationId xmlns:a16="http://schemas.microsoft.com/office/drawing/2014/main" id="{FB5E9CC1-16F4-47CD-819A-3ABD26540F9B}"/>
              </a:ext>
            </a:extLst>
          </p:cNvPr>
          <p:cNvSpPr/>
          <p:nvPr/>
        </p:nvSpPr>
        <p:spPr>
          <a:xfrm>
            <a:off x="5275313" y="5799771"/>
            <a:ext cx="6470154" cy="6010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I used trigonometric relation to measure  angel when signal comes from another adjacent sensor</a:t>
            </a:r>
            <a:endParaRPr lang="hu-HU" dirty="0"/>
          </a:p>
        </p:txBody>
      </p:sp>
    </p:spTree>
    <p:extLst>
      <p:ext uri="{BB962C8B-B14F-4D97-AF65-F5344CB8AC3E}">
        <p14:creationId xmlns:p14="http://schemas.microsoft.com/office/powerpoint/2010/main" val="206840420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4E8729-A00A-4365-BC97-EA629A63AF56}"/>
              </a:ext>
            </a:extLst>
          </p:cNvPr>
          <p:cNvSpPr>
            <a:spLocks noGrp="1"/>
          </p:cNvSpPr>
          <p:nvPr>
            <p:ph type="title"/>
          </p:nvPr>
        </p:nvSpPr>
        <p:spPr>
          <a:xfrm>
            <a:off x="609906" y="702155"/>
            <a:ext cx="3568661" cy="1269713"/>
          </a:xfrm>
        </p:spPr>
        <p:txBody>
          <a:bodyPr>
            <a:noAutofit/>
          </a:bodyPr>
          <a:lstStyle/>
          <a:p>
            <a:r>
              <a:rPr lang="en-GB" sz="3200" dirty="0">
                <a:latin typeface="+mn-lt"/>
              </a:rPr>
              <a:t>Cross Echo calculation</a:t>
            </a:r>
            <a:endParaRPr lang="hu-HU" sz="3200" dirty="0">
              <a:latin typeface="+mn-lt"/>
            </a:endParaRPr>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09CD97E-01FD-4C6B-B21E-41D554161C2A}"/>
              </a:ext>
            </a:extLst>
          </p:cNvPr>
          <p:cNvSpPr>
            <a:spLocks noGrp="1"/>
          </p:cNvSpPr>
          <p:nvPr>
            <p:ph idx="1"/>
          </p:nvPr>
        </p:nvSpPr>
        <p:spPr>
          <a:xfrm>
            <a:off x="534113" y="2340864"/>
            <a:ext cx="3568661" cy="3634486"/>
          </a:xfrm>
        </p:spPr>
        <p:txBody>
          <a:bodyPr>
            <a:normAutofit fontScale="92500" lnSpcReduction="20000"/>
          </a:bodyPr>
          <a:lstStyle/>
          <a:p>
            <a:r>
              <a:rPr lang="en-GB" dirty="0"/>
              <a:t>Distance form sensor (S1) is d1 and from sensor (S2) is d2 Known by formula of direct echo. </a:t>
            </a:r>
          </a:p>
          <a:p>
            <a:r>
              <a:rPr lang="en-GB" dirty="0"/>
              <a:t>Distance between sensors (S1 and S2) also known. </a:t>
            </a:r>
          </a:p>
          <a:p>
            <a:r>
              <a:rPr lang="en-GB" dirty="0">
                <a:cs typeface="Times New Roman" panose="02020603050405020304" pitchFamily="18" charset="0"/>
              </a:rPr>
              <a:t>Angel (</a:t>
            </a:r>
            <a:r>
              <a:rPr lang="el-GR" dirty="0">
                <a:cs typeface="Times New Roman" panose="02020603050405020304" pitchFamily="18" charset="0"/>
              </a:rPr>
              <a:t>θ</a:t>
            </a:r>
            <a:r>
              <a:rPr lang="en-GB" dirty="0">
                <a:cs typeface="Times New Roman" panose="02020603050405020304" pitchFamily="18" charset="0"/>
              </a:rPr>
              <a:t>) is calculated shown in slide by 1/cos</a:t>
            </a:r>
          </a:p>
          <a:p>
            <a:r>
              <a:rPr lang="en-GB" dirty="0">
                <a:cs typeface="Times New Roman" panose="02020603050405020304" pitchFamily="18" charset="0"/>
              </a:rPr>
              <a:t>Opposite to theta </a:t>
            </a:r>
            <a:r>
              <a:rPr lang="en-GB" dirty="0"/>
              <a:t>β is calculated by β = 180 - </a:t>
            </a:r>
            <a:r>
              <a:rPr lang="el-GR" dirty="0">
                <a:latin typeface="Times New Roman" panose="02020603050405020304" pitchFamily="18" charset="0"/>
                <a:cs typeface="Times New Roman" panose="02020603050405020304" pitchFamily="18" charset="0"/>
              </a:rPr>
              <a:t>θ</a:t>
            </a:r>
            <a:endParaRPr lang="en-GB" dirty="0">
              <a:cs typeface="Times New Roman" panose="02020603050405020304" pitchFamily="18" charset="0"/>
            </a:endParaRPr>
          </a:p>
          <a:p>
            <a:r>
              <a:rPr lang="en-GB" dirty="0">
                <a:cs typeface="Times New Roman" panose="02020603050405020304" pitchFamily="18" charset="0"/>
              </a:rPr>
              <a:t>From triangle relations </a:t>
            </a:r>
            <a:r>
              <a:rPr lang="is-IS" sz="1600" b="1" i="0" dirty="0">
                <a:solidFill>
                  <a:srgbClr val="000000"/>
                </a:solidFill>
                <a:effectLst/>
                <a:latin typeface="Symbol" panose="05050102010706020507" pitchFamily="18" charset="2"/>
              </a:rPr>
              <a:t>a</a:t>
            </a:r>
            <a:r>
              <a:rPr lang="is-IS" sz="1600" b="1" i="0" dirty="0">
                <a:solidFill>
                  <a:srgbClr val="000000"/>
                </a:solidFill>
                <a:effectLst/>
                <a:latin typeface="Arial" panose="020B0604020202020204" pitchFamily="34" charset="0"/>
              </a:rPr>
              <a:t> </a:t>
            </a:r>
            <a:r>
              <a:rPr lang="is-IS" sz="1600" i="0" dirty="0">
                <a:solidFill>
                  <a:srgbClr val="000000"/>
                </a:solidFill>
                <a:effectLst/>
                <a:latin typeface="Arial" panose="020B0604020202020204" pitchFamily="34" charset="0"/>
              </a:rPr>
              <a:t>is calculated [1]</a:t>
            </a:r>
            <a:endParaRPr lang="en-GB" sz="1600" i="0" dirty="0">
              <a:solidFill>
                <a:srgbClr val="000000"/>
              </a:solidFill>
              <a:effectLst/>
              <a:latin typeface="Arial" panose="020B0604020202020204" pitchFamily="34" charset="0"/>
              <a:cs typeface="Times New Roman" panose="02020603050405020304" pitchFamily="18" charset="0"/>
            </a:endParaRPr>
          </a:p>
          <a:p>
            <a:r>
              <a:rPr lang="en-GB" sz="1600" dirty="0">
                <a:solidFill>
                  <a:srgbClr val="000000"/>
                </a:solidFill>
                <a:latin typeface="Arial" panose="020B0604020202020204" pitchFamily="34" charset="0"/>
                <a:cs typeface="Times New Roman" panose="02020603050405020304" pitchFamily="18" charset="0"/>
              </a:rPr>
              <a:t>Final Goal to find x which is actual distance from sensor.</a:t>
            </a:r>
          </a:p>
        </p:txBody>
      </p:sp>
      <p:pic>
        <p:nvPicPr>
          <p:cNvPr id="5" name="Picture 4" descr="Diagram&#10;&#10;Description automatically generated with low confidence">
            <a:extLst>
              <a:ext uri="{FF2B5EF4-FFF2-40B4-BE49-F238E27FC236}">
                <a16:creationId xmlns:a16="http://schemas.microsoft.com/office/drawing/2014/main" id="{FECEC6BE-7DC6-4700-9D11-95F1E1093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705" y="1203808"/>
            <a:ext cx="7627156" cy="4290275"/>
          </a:xfrm>
          <a:prstGeom prst="rect">
            <a:avLst/>
          </a:prstGeom>
        </p:spPr>
      </p:pic>
      <p:cxnSp>
        <p:nvCxnSpPr>
          <p:cNvPr id="7" name="Straight Arrow Connector 6">
            <a:extLst>
              <a:ext uri="{FF2B5EF4-FFF2-40B4-BE49-F238E27FC236}">
                <a16:creationId xmlns:a16="http://schemas.microsoft.com/office/drawing/2014/main" id="{3B523688-7230-424E-841A-73CE8510A1FC}"/>
              </a:ext>
            </a:extLst>
          </p:cNvPr>
          <p:cNvCxnSpPr>
            <a:cxnSpLocks/>
          </p:cNvCxnSpPr>
          <p:nvPr/>
        </p:nvCxnSpPr>
        <p:spPr>
          <a:xfrm flipH="1">
            <a:off x="5809324" y="2269184"/>
            <a:ext cx="3143256" cy="800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5E1BA94-4F4C-4F99-9EAB-317ECB0BA97D}"/>
              </a:ext>
            </a:extLst>
          </p:cNvPr>
          <p:cNvSpPr txBox="1"/>
          <p:nvPr/>
        </p:nvSpPr>
        <p:spPr>
          <a:xfrm>
            <a:off x="5362601" y="2934172"/>
            <a:ext cx="409001" cy="261610"/>
          </a:xfrm>
          <a:prstGeom prst="rect">
            <a:avLst/>
          </a:prstGeom>
          <a:noFill/>
        </p:spPr>
        <p:txBody>
          <a:bodyPr wrap="square">
            <a:spAutoFit/>
          </a:bodyPr>
          <a:lstStyle/>
          <a:p>
            <a:r>
              <a:rPr lang="en-GB" sz="1100" dirty="0"/>
              <a:t>β</a:t>
            </a:r>
            <a:endParaRPr lang="hu-HU" sz="1100" dirty="0"/>
          </a:p>
        </p:txBody>
      </p:sp>
      <p:sp>
        <p:nvSpPr>
          <p:cNvPr id="15" name="Arc 14">
            <a:extLst>
              <a:ext uri="{FF2B5EF4-FFF2-40B4-BE49-F238E27FC236}">
                <a16:creationId xmlns:a16="http://schemas.microsoft.com/office/drawing/2014/main" id="{CBE52986-A3FF-4CE5-8858-C4B2C443BD8B}"/>
              </a:ext>
            </a:extLst>
          </p:cNvPr>
          <p:cNvSpPr/>
          <p:nvPr/>
        </p:nvSpPr>
        <p:spPr>
          <a:xfrm rot="8665515">
            <a:off x="5437619" y="2378955"/>
            <a:ext cx="270455" cy="434845"/>
          </a:xfrm>
          <a:prstGeom prst="arc">
            <a:avLst>
              <a:gd name="adj1" fmla="val 14401517"/>
              <a:gd name="adj2" fmla="val 197548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17" name="Straight Connector 16">
            <a:extLst>
              <a:ext uri="{FF2B5EF4-FFF2-40B4-BE49-F238E27FC236}">
                <a16:creationId xmlns:a16="http://schemas.microsoft.com/office/drawing/2014/main" id="{E2A76AAD-35CC-4A6A-8A8C-D0D6AFE5401D}"/>
              </a:ext>
            </a:extLst>
          </p:cNvPr>
          <p:cNvCxnSpPr>
            <a:cxnSpLocks/>
          </p:cNvCxnSpPr>
          <p:nvPr/>
        </p:nvCxnSpPr>
        <p:spPr>
          <a:xfrm flipH="1">
            <a:off x="5607361" y="2272145"/>
            <a:ext cx="17586" cy="245687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BE8383-A677-430D-91D4-45FCE1B2DBAA}"/>
              </a:ext>
            </a:extLst>
          </p:cNvPr>
          <p:cNvSpPr txBox="1"/>
          <p:nvPr/>
        </p:nvSpPr>
        <p:spPr>
          <a:xfrm>
            <a:off x="5607361" y="2938795"/>
            <a:ext cx="409001" cy="261610"/>
          </a:xfrm>
          <a:prstGeom prst="rect">
            <a:avLst/>
          </a:prstGeom>
          <a:noFill/>
        </p:spPr>
        <p:txBody>
          <a:bodyPr wrap="square">
            <a:spAutoFit/>
          </a:bodyPr>
          <a:lstStyle/>
          <a:p>
            <a:r>
              <a:rPr lang="en-GB" sz="1100" dirty="0"/>
              <a:t>β</a:t>
            </a:r>
            <a:endParaRPr lang="hu-HU" sz="1100" dirty="0"/>
          </a:p>
        </p:txBody>
      </p:sp>
      <p:sp>
        <p:nvSpPr>
          <p:cNvPr id="25" name="TextBox 24">
            <a:extLst>
              <a:ext uri="{FF2B5EF4-FFF2-40B4-BE49-F238E27FC236}">
                <a16:creationId xmlns:a16="http://schemas.microsoft.com/office/drawing/2014/main" id="{3C165ABE-B348-4316-8BC3-BAF69032E687}"/>
              </a:ext>
            </a:extLst>
          </p:cNvPr>
          <p:cNvSpPr txBox="1"/>
          <p:nvPr/>
        </p:nvSpPr>
        <p:spPr>
          <a:xfrm>
            <a:off x="8924192" y="1971868"/>
            <a:ext cx="1725152"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GB" sz="1800" dirty="0"/>
              <a:t>β</a:t>
            </a:r>
            <a:r>
              <a:rPr lang="en-GB" dirty="0"/>
              <a:t> = 180 - theta</a:t>
            </a:r>
            <a:endParaRPr lang="hu-HU" dirty="0"/>
          </a:p>
        </p:txBody>
      </p:sp>
      <p:sp>
        <p:nvSpPr>
          <p:cNvPr id="26" name="TextBox 25">
            <a:extLst>
              <a:ext uri="{FF2B5EF4-FFF2-40B4-BE49-F238E27FC236}">
                <a16:creationId xmlns:a16="http://schemas.microsoft.com/office/drawing/2014/main" id="{8FE88BDA-6AF3-492D-B2F7-5F218EB5F336}"/>
              </a:ext>
            </a:extLst>
          </p:cNvPr>
          <p:cNvSpPr txBox="1"/>
          <p:nvPr/>
        </p:nvSpPr>
        <p:spPr>
          <a:xfrm>
            <a:off x="5557864" y="3524079"/>
            <a:ext cx="2616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x</a:t>
            </a:r>
            <a:endParaRPr lang="hu-HU" sz="12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81E68716-AB6A-4215-A3D9-52C69A0AF25F}"/>
              </a:ext>
            </a:extLst>
          </p:cNvPr>
          <p:cNvSpPr txBox="1"/>
          <p:nvPr/>
        </p:nvSpPr>
        <p:spPr>
          <a:xfrm>
            <a:off x="8126891" y="4522999"/>
            <a:ext cx="137002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s-IS" b="1" baseline="30000" dirty="0">
                <a:solidFill>
                  <a:srgbClr val="000000"/>
                </a:solidFill>
                <a:latin typeface="Arial" panose="020B0604020202020204" pitchFamily="34" charset="0"/>
              </a:rPr>
              <a:t>d1</a:t>
            </a:r>
            <a:r>
              <a:rPr lang="is-IS" sz="1800" b="1" i="0" dirty="0">
                <a:solidFill>
                  <a:srgbClr val="000000"/>
                </a:solidFill>
                <a:effectLst/>
                <a:latin typeface="Arial" panose="020B0604020202020204" pitchFamily="34" charset="0"/>
              </a:rPr>
              <a:t>/</a:t>
            </a:r>
            <a:r>
              <a:rPr lang="is-IS" b="1" baseline="-25000" dirty="0">
                <a:solidFill>
                  <a:srgbClr val="000000"/>
                </a:solidFill>
                <a:latin typeface="Arial" panose="020B0604020202020204" pitchFamily="34" charset="0"/>
              </a:rPr>
              <a:t>dist</a:t>
            </a:r>
            <a:r>
              <a:rPr lang="is-IS" sz="1800" b="1" i="0" dirty="0">
                <a:solidFill>
                  <a:srgbClr val="000000"/>
                </a:solidFill>
                <a:effectLst/>
                <a:latin typeface="Arial" panose="020B0604020202020204" pitchFamily="34" charset="0"/>
              </a:rPr>
              <a:t> = </a:t>
            </a:r>
            <a:r>
              <a:rPr lang="is-IS" sz="1800" b="1" i="0" baseline="30000" dirty="0">
                <a:solidFill>
                  <a:srgbClr val="000000"/>
                </a:solidFill>
                <a:effectLst/>
                <a:latin typeface="Symbol" panose="05050102010706020507" pitchFamily="18" charset="2"/>
              </a:rPr>
              <a:t>a</a:t>
            </a:r>
            <a:r>
              <a:rPr lang="is-IS" sz="1800" b="1" i="0" dirty="0">
                <a:solidFill>
                  <a:srgbClr val="000000"/>
                </a:solidFill>
                <a:effectLst/>
                <a:latin typeface="Arial" panose="020B0604020202020204" pitchFamily="34" charset="0"/>
              </a:rPr>
              <a:t>/</a:t>
            </a:r>
            <a:r>
              <a:rPr lang="is-IS" b="1" baseline="-25000" dirty="0">
                <a:solidFill>
                  <a:srgbClr val="000000"/>
                </a:solidFill>
                <a:latin typeface="Arial" panose="020B0604020202020204" pitchFamily="34" charset="0"/>
              </a:rPr>
              <a:t>d1</a:t>
            </a:r>
            <a:endParaRPr lang="hu-HU" b="1" dirty="0"/>
          </a:p>
        </p:txBody>
      </p:sp>
      <p:sp>
        <p:nvSpPr>
          <p:cNvPr id="32" name="TextBox 31">
            <a:extLst>
              <a:ext uri="{FF2B5EF4-FFF2-40B4-BE49-F238E27FC236}">
                <a16:creationId xmlns:a16="http://schemas.microsoft.com/office/drawing/2014/main" id="{97129CAF-8E30-414C-8533-429E1D7978C6}"/>
              </a:ext>
            </a:extLst>
          </p:cNvPr>
          <p:cNvSpPr txBox="1"/>
          <p:nvPr/>
        </p:nvSpPr>
        <p:spPr>
          <a:xfrm>
            <a:off x="8126890" y="5265299"/>
            <a:ext cx="1370026"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is-IS" sz="1800" b="1" i="0" dirty="0">
                <a:solidFill>
                  <a:srgbClr val="000000"/>
                </a:solidFill>
                <a:effectLst/>
                <a:latin typeface="Arial" panose="020B0604020202020204" pitchFamily="34" charset="0"/>
              </a:rPr>
              <a:t> </a:t>
            </a:r>
            <a:r>
              <a:rPr lang="is-IS" sz="1800" b="1" i="0" dirty="0">
                <a:solidFill>
                  <a:srgbClr val="000000"/>
                </a:solidFill>
                <a:effectLst/>
                <a:latin typeface="Symbol" panose="05050102010706020507" pitchFamily="18" charset="2"/>
              </a:rPr>
              <a:t>a</a:t>
            </a:r>
            <a:r>
              <a:rPr lang="is-IS" sz="1800" b="1" i="0" dirty="0">
                <a:solidFill>
                  <a:srgbClr val="000000"/>
                </a:solidFill>
                <a:effectLst/>
                <a:latin typeface="Arial" panose="020B0604020202020204" pitchFamily="34" charset="0"/>
              </a:rPr>
              <a:t> = </a:t>
            </a:r>
            <a:r>
              <a:rPr lang="is-IS" b="1" dirty="0">
                <a:solidFill>
                  <a:srgbClr val="000000"/>
                </a:solidFill>
                <a:latin typeface="Arial" panose="020B0604020202020204" pitchFamily="34" charset="0"/>
              </a:rPr>
              <a:t>d1</a:t>
            </a:r>
            <a:r>
              <a:rPr lang="is-IS" sz="1800" b="1" i="0" baseline="30000" dirty="0">
                <a:solidFill>
                  <a:srgbClr val="000000"/>
                </a:solidFill>
                <a:effectLst/>
                <a:latin typeface="Arial" panose="020B0604020202020204" pitchFamily="34" charset="0"/>
              </a:rPr>
              <a:t>2</a:t>
            </a:r>
            <a:r>
              <a:rPr lang="is-IS" sz="1800" b="1" i="0" dirty="0">
                <a:solidFill>
                  <a:srgbClr val="000000"/>
                </a:solidFill>
                <a:effectLst/>
                <a:latin typeface="Arial" panose="020B0604020202020204" pitchFamily="34" charset="0"/>
              </a:rPr>
              <a:t>/</a:t>
            </a:r>
            <a:r>
              <a:rPr lang="is-IS" b="1" baseline="-25000" dirty="0">
                <a:solidFill>
                  <a:srgbClr val="000000"/>
                </a:solidFill>
                <a:latin typeface="Arial" panose="020B0604020202020204" pitchFamily="34" charset="0"/>
              </a:rPr>
              <a:t>dist</a:t>
            </a:r>
            <a:endParaRPr lang="hu-HU" b="1" dirty="0"/>
          </a:p>
        </p:txBody>
      </p:sp>
      <p:sp>
        <p:nvSpPr>
          <p:cNvPr id="34" name="TextBox 33">
            <a:extLst>
              <a:ext uri="{FF2B5EF4-FFF2-40B4-BE49-F238E27FC236}">
                <a16:creationId xmlns:a16="http://schemas.microsoft.com/office/drawing/2014/main" id="{E018DD34-1C81-485B-A1FB-9AF885942C7A}"/>
              </a:ext>
            </a:extLst>
          </p:cNvPr>
          <p:cNvSpPr txBox="1"/>
          <p:nvPr/>
        </p:nvSpPr>
        <p:spPr>
          <a:xfrm>
            <a:off x="5181694" y="4465950"/>
            <a:ext cx="325047" cy="261610"/>
          </a:xfrm>
          <a:prstGeom prst="rect">
            <a:avLst/>
          </a:prstGeom>
          <a:noFill/>
        </p:spPr>
        <p:txBody>
          <a:bodyPr wrap="square">
            <a:spAutoFit/>
          </a:bodyPr>
          <a:lstStyle/>
          <a:p>
            <a:r>
              <a:rPr lang="is-IS" sz="1100" b="1" i="0" dirty="0">
                <a:solidFill>
                  <a:srgbClr val="000000"/>
                </a:solidFill>
                <a:effectLst/>
                <a:latin typeface="Symbol" panose="05050102010706020507" pitchFamily="18" charset="2"/>
              </a:rPr>
              <a:t>a</a:t>
            </a:r>
            <a:endParaRPr lang="hu-HU" sz="1100" dirty="0"/>
          </a:p>
        </p:txBody>
      </p:sp>
      <p:sp>
        <p:nvSpPr>
          <p:cNvPr id="42" name="TextBox 41">
            <a:extLst>
              <a:ext uri="{FF2B5EF4-FFF2-40B4-BE49-F238E27FC236}">
                <a16:creationId xmlns:a16="http://schemas.microsoft.com/office/drawing/2014/main" id="{6CC6F2B8-270D-4490-9F03-25F1815E7B60}"/>
              </a:ext>
            </a:extLst>
          </p:cNvPr>
          <p:cNvSpPr txBox="1"/>
          <p:nvPr/>
        </p:nvSpPr>
        <p:spPr>
          <a:xfrm>
            <a:off x="8126891" y="6097057"/>
            <a:ext cx="1722390"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a:t> x= Tan(</a:t>
            </a:r>
            <a:r>
              <a:rPr lang="el-GR" dirty="0">
                <a:latin typeface="Times New Roman" panose="02020603050405020304" pitchFamily="18" charset="0"/>
                <a:cs typeface="Times New Roman" panose="02020603050405020304" pitchFamily="18" charset="0"/>
              </a:rPr>
              <a:t>θ</a:t>
            </a:r>
            <a:r>
              <a:rPr lang="en-GB" dirty="0">
                <a:latin typeface="Times New Roman" panose="02020603050405020304" pitchFamily="18" charset="0"/>
                <a:cs typeface="Times New Roman" panose="02020603050405020304" pitchFamily="18" charset="0"/>
              </a:rPr>
              <a:t>) * </a:t>
            </a:r>
            <a:r>
              <a:rPr lang="is-IS" sz="1800" b="1" i="0" dirty="0">
                <a:solidFill>
                  <a:srgbClr val="000000"/>
                </a:solidFill>
                <a:effectLst/>
                <a:latin typeface="Symbol" panose="05050102010706020507" pitchFamily="18" charset="2"/>
              </a:rPr>
              <a:t>a</a:t>
            </a:r>
            <a:endParaRPr lang="hu-HU" dirty="0"/>
          </a:p>
        </p:txBody>
      </p:sp>
      <p:sp>
        <p:nvSpPr>
          <p:cNvPr id="43" name="Arrow: Down 42">
            <a:extLst>
              <a:ext uri="{FF2B5EF4-FFF2-40B4-BE49-F238E27FC236}">
                <a16:creationId xmlns:a16="http://schemas.microsoft.com/office/drawing/2014/main" id="{DCAA4B16-2F92-4DDD-A737-98F3A572C623}"/>
              </a:ext>
            </a:extLst>
          </p:cNvPr>
          <p:cNvSpPr/>
          <p:nvPr/>
        </p:nvSpPr>
        <p:spPr>
          <a:xfrm>
            <a:off x="8671226" y="5685694"/>
            <a:ext cx="281354" cy="36933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hu-HU"/>
          </a:p>
        </p:txBody>
      </p:sp>
      <p:sp>
        <p:nvSpPr>
          <p:cNvPr id="44" name="Arrow: Curved Right 43">
            <a:extLst>
              <a:ext uri="{FF2B5EF4-FFF2-40B4-BE49-F238E27FC236}">
                <a16:creationId xmlns:a16="http://schemas.microsoft.com/office/drawing/2014/main" id="{43C40159-1C31-4644-AC54-4F0E440BD213}"/>
              </a:ext>
            </a:extLst>
          </p:cNvPr>
          <p:cNvSpPr/>
          <p:nvPr/>
        </p:nvSpPr>
        <p:spPr>
          <a:xfrm>
            <a:off x="7438296" y="4097215"/>
            <a:ext cx="483573" cy="72097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45" name="Arrow: Down 44">
            <a:extLst>
              <a:ext uri="{FF2B5EF4-FFF2-40B4-BE49-F238E27FC236}">
                <a16:creationId xmlns:a16="http://schemas.microsoft.com/office/drawing/2014/main" id="{145CAD0D-32F5-4B52-A5FB-D6E1F5A1CE7B}"/>
              </a:ext>
            </a:extLst>
          </p:cNvPr>
          <p:cNvSpPr/>
          <p:nvPr/>
        </p:nvSpPr>
        <p:spPr>
          <a:xfrm>
            <a:off x="8703004" y="4907414"/>
            <a:ext cx="221188" cy="25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6" name="Right Brace 55">
            <a:extLst>
              <a:ext uri="{FF2B5EF4-FFF2-40B4-BE49-F238E27FC236}">
                <a16:creationId xmlns:a16="http://schemas.microsoft.com/office/drawing/2014/main" id="{ADD8F603-2F46-4A45-92E8-DBC60F5B653B}"/>
              </a:ext>
            </a:extLst>
          </p:cNvPr>
          <p:cNvSpPr/>
          <p:nvPr/>
        </p:nvSpPr>
        <p:spPr>
          <a:xfrm>
            <a:off x="9661435" y="4718213"/>
            <a:ext cx="727865" cy="1739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57" name="TextBox 56">
            <a:extLst>
              <a:ext uri="{FF2B5EF4-FFF2-40B4-BE49-F238E27FC236}">
                <a16:creationId xmlns:a16="http://schemas.microsoft.com/office/drawing/2014/main" id="{1B674EA0-3324-491F-9734-5DAD3BCF3224}"/>
              </a:ext>
            </a:extLst>
          </p:cNvPr>
          <p:cNvSpPr txBox="1"/>
          <p:nvPr/>
        </p:nvSpPr>
        <p:spPr>
          <a:xfrm>
            <a:off x="10349041" y="5379691"/>
            <a:ext cx="466794" cy="369332"/>
          </a:xfrm>
          <a:prstGeom prst="rect">
            <a:avLst/>
          </a:prstGeom>
          <a:noFill/>
        </p:spPr>
        <p:txBody>
          <a:bodyPr wrap="none" rtlCol="0">
            <a:spAutoFit/>
          </a:bodyPr>
          <a:lstStyle/>
          <a:p>
            <a:r>
              <a:rPr lang="en-GB" dirty="0"/>
              <a:t>[1]</a:t>
            </a:r>
            <a:endParaRPr lang="hu-HU" dirty="0"/>
          </a:p>
        </p:txBody>
      </p:sp>
      <p:sp>
        <p:nvSpPr>
          <p:cNvPr id="59" name="TextBox 58">
            <a:extLst>
              <a:ext uri="{FF2B5EF4-FFF2-40B4-BE49-F238E27FC236}">
                <a16:creationId xmlns:a16="http://schemas.microsoft.com/office/drawing/2014/main" id="{77D9A96B-1417-4078-9588-3367093127F9}"/>
              </a:ext>
            </a:extLst>
          </p:cNvPr>
          <p:cNvSpPr txBox="1"/>
          <p:nvPr/>
        </p:nvSpPr>
        <p:spPr>
          <a:xfrm>
            <a:off x="1615220" y="6517083"/>
            <a:ext cx="8961559" cy="276999"/>
          </a:xfrm>
          <a:prstGeom prst="rect">
            <a:avLst/>
          </a:prstGeom>
          <a:noFill/>
        </p:spPr>
        <p:txBody>
          <a:bodyPr wrap="square">
            <a:spAutoFit/>
          </a:bodyPr>
          <a:lstStyle/>
          <a:p>
            <a:r>
              <a:rPr lang="en-GB" sz="1200" dirty="0"/>
              <a:t>*</a:t>
            </a:r>
            <a:r>
              <a:rPr lang="en-GB" sz="1000" dirty="0"/>
              <a:t> </a:t>
            </a:r>
            <a:r>
              <a:rPr lang="hu-HU" sz="1000" dirty="0"/>
              <a:t>The </a:t>
            </a:r>
            <a:r>
              <a:rPr lang="hu-HU" sz="1000" dirty="0" err="1"/>
              <a:t>height</a:t>
            </a:r>
            <a:r>
              <a:rPr lang="hu-HU" sz="1000" dirty="0"/>
              <a:t> </a:t>
            </a:r>
            <a:r>
              <a:rPr lang="hu-HU" sz="1000" dirty="0" err="1"/>
              <a:t>drawn</a:t>
            </a:r>
            <a:r>
              <a:rPr lang="hu-HU" sz="1000" dirty="0"/>
              <a:t> </a:t>
            </a:r>
            <a:r>
              <a:rPr lang="hu-HU" sz="1000" dirty="0" err="1"/>
              <a:t>from</a:t>
            </a:r>
            <a:r>
              <a:rPr lang="hu-HU" sz="1000" dirty="0"/>
              <a:t> a </a:t>
            </a:r>
            <a:r>
              <a:rPr lang="hu-HU" sz="1000" dirty="0" err="1"/>
              <a:t>vertex</a:t>
            </a:r>
            <a:r>
              <a:rPr lang="hu-HU" sz="1000" dirty="0"/>
              <a:t> </a:t>
            </a:r>
            <a:r>
              <a:rPr lang="hu-HU" sz="1000" dirty="0" err="1"/>
              <a:t>to</a:t>
            </a:r>
            <a:r>
              <a:rPr lang="hu-HU" sz="1000" dirty="0"/>
              <a:t> </a:t>
            </a:r>
            <a:r>
              <a:rPr lang="hu-HU" sz="1000" dirty="0" err="1"/>
              <a:t>the</a:t>
            </a:r>
            <a:r>
              <a:rPr lang="hu-HU" sz="1000" dirty="0"/>
              <a:t> </a:t>
            </a:r>
            <a:r>
              <a:rPr lang="hu-HU" sz="1000" dirty="0" err="1"/>
              <a:t>hypotenuse</a:t>
            </a:r>
            <a:r>
              <a:rPr lang="hu-HU" sz="1000" dirty="0"/>
              <a:t> </a:t>
            </a:r>
            <a:r>
              <a:rPr lang="hu-HU" sz="1000" dirty="0" err="1"/>
              <a:t>divides</a:t>
            </a:r>
            <a:r>
              <a:rPr lang="hu-HU" sz="1000" dirty="0"/>
              <a:t> a </a:t>
            </a:r>
            <a:r>
              <a:rPr lang="hu-HU" sz="1000" dirty="0" err="1"/>
              <a:t>right</a:t>
            </a:r>
            <a:r>
              <a:rPr lang="hu-HU" sz="1000" dirty="0"/>
              <a:t> </a:t>
            </a:r>
            <a:r>
              <a:rPr lang="hu-HU" sz="1000" dirty="0" err="1"/>
              <a:t>angled</a:t>
            </a:r>
            <a:r>
              <a:rPr lang="hu-HU" sz="1000" dirty="0"/>
              <a:t> </a:t>
            </a:r>
            <a:r>
              <a:rPr lang="hu-HU" sz="1000" dirty="0" err="1"/>
              <a:t>triangle</a:t>
            </a:r>
            <a:r>
              <a:rPr lang="hu-HU" sz="1000" dirty="0"/>
              <a:t> </a:t>
            </a:r>
            <a:r>
              <a:rPr lang="hu-HU" sz="1000" dirty="0" err="1"/>
              <a:t>into</a:t>
            </a:r>
            <a:r>
              <a:rPr lang="hu-HU" sz="1000" dirty="0"/>
              <a:t> </a:t>
            </a:r>
            <a:r>
              <a:rPr lang="hu-HU" sz="1000" dirty="0" err="1"/>
              <a:t>two</a:t>
            </a:r>
            <a:r>
              <a:rPr lang="hu-HU" sz="1000" dirty="0"/>
              <a:t> </a:t>
            </a:r>
            <a:r>
              <a:rPr lang="hu-HU" sz="1000" dirty="0" err="1"/>
              <a:t>triangles</a:t>
            </a:r>
            <a:r>
              <a:rPr lang="hu-HU" sz="1000" dirty="0"/>
              <a:t> </a:t>
            </a:r>
            <a:r>
              <a:rPr lang="hu-HU" sz="1000" dirty="0" err="1"/>
              <a:t>that</a:t>
            </a:r>
            <a:r>
              <a:rPr lang="hu-HU" sz="1000" dirty="0"/>
              <a:t> </a:t>
            </a:r>
            <a:r>
              <a:rPr lang="hu-HU" sz="1000" dirty="0" err="1"/>
              <a:t>are</a:t>
            </a:r>
            <a:r>
              <a:rPr lang="hu-HU" sz="1000" dirty="0"/>
              <a:t> </a:t>
            </a:r>
            <a:r>
              <a:rPr lang="hu-HU" sz="1000" dirty="0" err="1"/>
              <a:t>both</a:t>
            </a:r>
            <a:r>
              <a:rPr lang="hu-HU" sz="1000" dirty="0"/>
              <a:t> </a:t>
            </a:r>
            <a:r>
              <a:rPr lang="hu-HU" sz="1000" dirty="0" err="1"/>
              <a:t>similar</a:t>
            </a:r>
            <a:r>
              <a:rPr lang="hu-HU" sz="1000" dirty="0"/>
              <a:t> </a:t>
            </a:r>
            <a:r>
              <a:rPr lang="hu-HU" sz="1000" dirty="0" err="1"/>
              <a:t>to</a:t>
            </a:r>
            <a:r>
              <a:rPr lang="hu-HU" sz="1000" dirty="0"/>
              <a:t> </a:t>
            </a:r>
            <a:r>
              <a:rPr lang="hu-HU" sz="1000" dirty="0" err="1"/>
              <a:t>the</a:t>
            </a:r>
            <a:r>
              <a:rPr lang="hu-HU" sz="1000" dirty="0"/>
              <a:t> </a:t>
            </a:r>
            <a:r>
              <a:rPr lang="hu-HU" sz="1000" dirty="0" err="1"/>
              <a:t>original</a:t>
            </a:r>
            <a:r>
              <a:rPr lang="hu-HU" sz="1000" dirty="0"/>
              <a:t> </a:t>
            </a:r>
            <a:r>
              <a:rPr lang="hu-HU" sz="1000" dirty="0" err="1"/>
              <a:t>triangle</a:t>
            </a:r>
            <a:r>
              <a:rPr lang="hu-HU" sz="1000" dirty="0"/>
              <a:t>.</a:t>
            </a:r>
          </a:p>
        </p:txBody>
      </p:sp>
      <p:sp>
        <p:nvSpPr>
          <p:cNvPr id="60" name="TextBox 59">
            <a:extLst>
              <a:ext uri="{FF2B5EF4-FFF2-40B4-BE49-F238E27FC236}">
                <a16:creationId xmlns:a16="http://schemas.microsoft.com/office/drawing/2014/main" id="{87F98369-5AD5-488D-9FBF-D34B0F527CCD}"/>
              </a:ext>
            </a:extLst>
          </p:cNvPr>
          <p:cNvSpPr txBox="1"/>
          <p:nvPr/>
        </p:nvSpPr>
        <p:spPr>
          <a:xfrm>
            <a:off x="7888179" y="4574131"/>
            <a:ext cx="312906" cy="369332"/>
          </a:xfrm>
          <a:prstGeom prst="rect">
            <a:avLst/>
          </a:prstGeom>
          <a:noFill/>
        </p:spPr>
        <p:txBody>
          <a:bodyPr wrap="none" rtlCol="0">
            <a:spAutoFit/>
          </a:bodyPr>
          <a:lstStyle/>
          <a:p>
            <a:r>
              <a:rPr lang="en-GB" dirty="0"/>
              <a:t>*</a:t>
            </a:r>
            <a:endParaRPr lang="hu-HU" dirty="0"/>
          </a:p>
        </p:txBody>
      </p:sp>
      <p:sp>
        <p:nvSpPr>
          <p:cNvPr id="65" name="Oval 64">
            <a:extLst>
              <a:ext uri="{FF2B5EF4-FFF2-40B4-BE49-F238E27FC236}">
                <a16:creationId xmlns:a16="http://schemas.microsoft.com/office/drawing/2014/main" id="{E3CD9887-7334-41E0-8EAC-654002560529}"/>
              </a:ext>
            </a:extLst>
          </p:cNvPr>
          <p:cNvSpPr/>
          <p:nvPr/>
        </p:nvSpPr>
        <p:spPr>
          <a:xfrm>
            <a:off x="7746328" y="2934172"/>
            <a:ext cx="283701" cy="27206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0" bIns="0" numCol="1" spcCol="0" rtlCol="0" fromWordArt="0" anchor="b" anchorCtr="0" forceAA="0" compatLnSpc="1">
            <a:prstTxWarp prst="textNoShape">
              <a:avLst/>
            </a:prstTxWarp>
            <a:noAutofit/>
          </a:bodyPr>
          <a:lstStyle>
            <a:defPPr>
              <a:defRPr lang="en-GB"/>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300"/>
              </a:spcAft>
              <a:buClrTx/>
              <a:buSzPct val="100000"/>
              <a:buFontTx/>
              <a:buNone/>
              <a:tabLst/>
              <a:defRPr/>
            </a:pPr>
            <a:r>
              <a:rPr kumimoji="0" lang="en-US" sz="1400" b="1" i="0" u="none" strike="noStrike" kern="1200" cap="none" spc="0" normalizeH="0" baseline="0" noProof="0" dirty="0">
                <a:ln>
                  <a:noFill/>
                </a:ln>
                <a:solidFill>
                  <a:srgbClr val="002060"/>
                </a:solidFill>
                <a:effectLst/>
                <a:uLnTx/>
                <a:uFillTx/>
                <a:latin typeface="Nokia Pure Text Light"/>
                <a:ea typeface="+mn-ea"/>
                <a:cs typeface="+mn-cs"/>
              </a:rPr>
              <a:t>2</a:t>
            </a:r>
          </a:p>
        </p:txBody>
      </p:sp>
      <p:sp>
        <p:nvSpPr>
          <p:cNvPr id="66" name="Oval 65">
            <a:extLst>
              <a:ext uri="{FF2B5EF4-FFF2-40B4-BE49-F238E27FC236}">
                <a16:creationId xmlns:a16="http://schemas.microsoft.com/office/drawing/2014/main" id="{E91B94EA-96BF-40FC-A604-FB70CCE21561}"/>
              </a:ext>
            </a:extLst>
          </p:cNvPr>
          <p:cNvSpPr/>
          <p:nvPr/>
        </p:nvSpPr>
        <p:spPr>
          <a:xfrm>
            <a:off x="9996652" y="3982920"/>
            <a:ext cx="283701" cy="27206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0" bIns="0" numCol="1" spcCol="0" rtlCol="0" fromWordArt="0" anchor="b" anchorCtr="0" forceAA="0" compatLnSpc="1">
            <a:prstTxWarp prst="textNoShape">
              <a:avLst/>
            </a:prstTxWarp>
            <a:noAutofit/>
          </a:bodyPr>
          <a:lstStyle>
            <a:defPPr>
              <a:defRPr lang="en-GB"/>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300"/>
              </a:spcAft>
              <a:buClrTx/>
              <a:buSzPct val="100000"/>
              <a:buFontTx/>
              <a:buNone/>
              <a:tabLst/>
              <a:defRPr/>
            </a:pPr>
            <a:r>
              <a:rPr lang="en-US" sz="1400" b="1" dirty="0">
                <a:solidFill>
                  <a:srgbClr val="002060"/>
                </a:solidFill>
                <a:latin typeface="Nokia Pure Text Light"/>
              </a:rPr>
              <a:t>1</a:t>
            </a:r>
            <a:endParaRPr kumimoji="0" lang="en-US" sz="1400" b="1" i="0" u="none" strike="noStrike" kern="1200" cap="none" spc="0" normalizeH="0" baseline="0" noProof="0" dirty="0">
              <a:ln>
                <a:noFill/>
              </a:ln>
              <a:solidFill>
                <a:srgbClr val="002060"/>
              </a:solidFill>
              <a:effectLst/>
              <a:uLnTx/>
              <a:uFillTx/>
              <a:latin typeface="Nokia Pure Text Light"/>
              <a:ea typeface="+mn-ea"/>
              <a:cs typeface="+mn-cs"/>
            </a:endParaRPr>
          </a:p>
        </p:txBody>
      </p:sp>
      <p:sp>
        <p:nvSpPr>
          <p:cNvPr id="67" name="Oval 66">
            <a:extLst>
              <a:ext uri="{FF2B5EF4-FFF2-40B4-BE49-F238E27FC236}">
                <a16:creationId xmlns:a16="http://schemas.microsoft.com/office/drawing/2014/main" id="{74867841-13E2-4353-9D46-297BDAD3FF15}"/>
              </a:ext>
            </a:extLst>
          </p:cNvPr>
          <p:cNvSpPr/>
          <p:nvPr/>
        </p:nvSpPr>
        <p:spPr>
          <a:xfrm>
            <a:off x="9534458" y="4571631"/>
            <a:ext cx="283701" cy="27206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0" bIns="0" numCol="1" spcCol="0" rtlCol="0" fromWordArt="0" anchor="b" anchorCtr="0" forceAA="0" compatLnSpc="1">
            <a:prstTxWarp prst="textNoShape">
              <a:avLst/>
            </a:prstTxWarp>
            <a:noAutofit/>
          </a:bodyPr>
          <a:lstStyle>
            <a:defPPr>
              <a:defRPr lang="en-GB"/>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300"/>
              </a:spcAft>
              <a:buClrTx/>
              <a:buSzPct val="100000"/>
              <a:buFontTx/>
              <a:buNone/>
              <a:tabLst/>
              <a:defRPr/>
            </a:pPr>
            <a:r>
              <a:rPr kumimoji="0" lang="en-US" sz="1400" b="1" i="0" u="none" strike="noStrike" kern="1200" cap="none" spc="0" normalizeH="0" baseline="0" noProof="0" dirty="0">
                <a:ln>
                  <a:noFill/>
                </a:ln>
                <a:solidFill>
                  <a:srgbClr val="002060"/>
                </a:solidFill>
                <a:effectLst/>
                <a:uLnTx/>
                <a:uFillTx/>
                <a:latin typeface="Nokia Pure Text Light"/>
                <a:ea typeface="+mn-ea"/>
                <a:cs typeface="+mn-cs"/>
              </a:rPr>
              <a:t>3</a:t>
            </a:r>
          </a:p>
        </p:txBody>
      </p:sp>
      <p:sp>
        <p:nvSpPr>
          <p:cNvPr id="68" name="Oval 67">
            <a:extLst>
              <a:ext uri="{FF2B5EF4-FFF2-40B4-BE49-F238E27FC236}">
                <a16:creationId xmlns:a16="http://schemas.microsoft.com/office/drawing/2014/main" id="{063A4C69-ED7B-4239-8046-B3BE3FB790D4}"/>
              </a:ext>
            </a:extLst>
          </p:cNvPr>
          <p:cNvSpPr/>
          <p:nvPr/>
        </p:nvSpPr>
        <p:spPr>
          <a:xfrm>
            <a:off x="7768173" y="5314178"/>
            <a:ext cx="283701" cy="27206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0" bIns="0" numCol="1" spcCol="0" rtlCol="0" fromWordArt="0" anchor="b" anchorCtr="0" forceAA="0" compatLnSpc="1">
            <a:prstTxWarp prst="textNoShape">
              <a:avLst/>
            </a:prstTxWarp>
            <a:noAutofit/>
          </a:bodyPr>
          <a:lstStyle>
            <a:defPPr>
              <a:defRPr lang="en-GB"/>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300"/>
              </a:spcAft>
              <a:buClrTx/>
              <a:buSzPct val="100000"/>
              <a:buFontTx/>
              <a:buNone/>
              <a:tabLst/>
              <a:defRPr/>
            </a:pPr>
            <a:r>
              <a:rPr kumimoji="0" lang="en-US" sz="1400" b="1" i="0" u="none" strike="noStrike" kern="1200" cap="none" spc="0" normalizeH="0" baseline="0" noProof="0" dirty="0">
                <a:ln>
                  <a:noFill/>
                </a:ln>
                <a:solidFill>
                  <a:srgbClr val="002060"/>
                </a:solidFill>
                <a:effectLst/>
                <a:uLnTx/>
                <a:uFillTx/>
                <a:latin typeface="Nokia Pure Text Light"/>
                <a:ea typeface="+mn-ea"/>
                <a:cs typeface="+mn-cs"/>
              </a:rPr>
              <a:t>4</a:t>
            </a:r>
          </a:p>
        </p:txBody>
      </p:sp>
      <p:sp>
        <p:nvSpPr>
          <p:cNvPr id="69" name="Oval 68">
            <a:extLst>
              <a:ext uri="{FF2B5EF4-FFF2-40B4-BE49-F238E27FC236}">
                <a16:creationId xmlns:a16="http://schemas.microsoft.com/office/drawing/2014/main" id="{A73E06D2-C98B-4461-A852-B7135DE1C5C5}"/>
              </a:ext>
            </a:extLst>
          </p:cNvPr>
          <p:cNvSpPr/>
          <p:nvPr/>
        </p:nvSpPr>
        <p:spPr>
          <a:xfrm>
            <a:off x="7700356" y="6126109"/>
            <a:ext cx="283701" cy="27206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0" bIns="0" numCol="1" spcCol="0" rtlCol="0" fromWordArt="0" anchor="b" anchorCtr="0" forceAA="0" compatLnSpc="1">
            <a:prstTxWarp prst="textNoShape">
              <a:avLst/>
            </a:prstTxWarp>
            <a:noAutofit/>
          </a:bodyPr>
          <a:lstStyle>
            <a:defPPr>
              <a:defRPr lang="en-GB"/>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300"/>
              </a:spcAft>
              <a:buClrTx/>
              <a:buSzPct val="100000"/>
              <a:buFontTx/>
              <a:buNone/>
              <a:tabLst/>
              <a:defRPr/>
            </a:pPr>
            <a:r>
              <a:rPr kumimoji="0" lang="en-US" sz="1400" b="1" i="0" u="none" strike="noStrike" kern="1200" cap="none" spc="0" normalizeH="0" baseline="0" noProof="0" dirty="0">
                <a:ln>
                  <a:noFill/>
                </a:ln>
                <a:solidFill>
                  <a:srgbClr val="002060"/>
                </a:solidFill>
                <a:effectLst/>
                <a:uLnTx/>
                <a:uFillTx/>
                <a:latin typeface="Nokia Pure Text Light"/>
                <a:ea typeface="+mn-ea"/>
                <a:cs typeface="+mn-cs"/>
              </a:rPr>
              <a:t>5</a:t>
            </a:r>
          </a:p>
        </p:txBody>
      </p:sp>
      <p:sp>
        <p:nvSpPr>
          <p:cNvPr id="70" name="Oval 69">
            <a:extLst>
              <a:ext uri="{FF2B5EF4-FFF2-40B4-BE49-F238E27FC236}">
                <a16:creationId xmlns:a16="http://schemas.microsoft.com/office/drawing/2014/main" id="{93EB3F84-BDE2-4C55-9805-230F2CEF350F}"/>
              </a:ext>
            </a:extLst>
          </p:cNvPr>
          <p:cNvSpPr/>
          <p:nvPr/>
        </p:nvSpPr>
        <p:spPr>
          <a:xfrm>
            <a:off x="2781605" y="5627465"/>
            <a:ext cx="283701" cy="272067"/>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horz" wrap="square" lIns="36000" tIns="0" rIns="0" bIns="0" numCol="1" spcCol="0" rtlCol="0" fromWordArt="0" anchor="b" anchorCtr="0" forceAA="0" compatLnSpc="1">
            <a:prstTxWarp prst="textNoShape">
              <a:avLst/>
            </a:prstTxWarp>
            <a:noAutofit/>
          </a:bodyPr>
          <a:lstStyle>
            <a:defPPr>
              <a:defRPr lang="en-GB"/>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300"/>
              </a:spcAft>
              <a:buClrTx/>
              <a:buSzPct val="100000"/>
              <a:buFontTx/>
              <a:buNone/>
              <a:tabLst/>
              <a:defRPr/>
            </a:pPr>
            <a:r>
              <a:rPr kumimoji="0" lang="en-US" sz="1400" b="1" i="0" u="none" strike="noStrike" kern="1200" cap="none" spc="0" normalizeH="0" baseline="0" noProof="0" dirty="0">
                <a:ln>
                  <a:noFill/>
                </a:ln>
                <a:solidFill>
                  <a:srgbClr val="002060"/>
                </a:solidFill>
                <a:effectLst/>
                <a:uLnTx/>
                <a:uFillTx/>
                <a:latin typeface="Nokia Pure Text Light"/>
                <a:ea typeface="+mn-ea"/>
                <a:cs typeface="+mn-cs"/>
              </a:rPr>
              <a:t>5</a:t>
            </a:r>
          </a:p>
        </p:txBody>
      </p:sp>
      <p:sp>
        <p:nvSpPr>
          <p:cNvPr id="71" name="Oval 70">
            <a:extLst>
              <a:ext uri="{FF2B5EF4-FFF2-40B4-BE49-F238E27FC236}">
                <a16:creationId xmlns:a16="http://schemas.microsoft.com/office/drawing/2014/main" id="{68B5FE7D-2C65-42A1-82E5-C7442EB95EE9}"/>
              </a:ext>
            </a:extLst>
          </p:cNvPr>
          <p:cNvSpPr/>
          <p:nvPr/>
        </p:nvSpPr>
        <p:spPr>
          <a:xfrm>
            <a:off x="2073526" y="5001308"/>
            <a:ext cx="283701" cy="272067"/>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horz" wrap="square" lIns="36000" tIns="0" rIns="0" bIns="0" numCol="1" spcCol="0" rtlCol="0" fromWordArt="0" anchor="b" anchorCtr="0" forceAA="0" compatLnSpc="1">
            <a:prstTxWarp prst="textNoShape">
              <a:avLst/>
            </a:prstTxWarp>
            <a:noAutofit/>
          </a:bodyPr>
          <a:lstStyle>
            <a:defPPr>
              <a:defRPr lang="en-GB"/>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300"/>
              </a:spcAft>
              <a:buClrTx/>
              <a:buSzPct val="100000"/>
              <a:buFontTx/>
              <a:buNone/>
              <a:tabLst/>
              <a:defRPr/>
            </a:pPr>
            <a:r>
              <a:rPr lang="en-US" sz="1400" b="1" dirty="0">
                <a:solidFill>
                  <a:srgbClr val="002060"/>
                </a:solidFill>
                <a:latin typeface="Nokia Pure Text Light"/>
              </a:rPr>
              <a:t>4</a:t>
            </a:r>
            <a:endParaRPr kumimoji="0" lang="en-US" sz="1400" b="1" i="0" u="none" strike="noStrike" kern="1200" cap="none" spc="0" normalizeH="0" baseline="0" noProof="0" dirty="0">
              <a:ln>
                <a:noFill/>
              </a:ln>
              <a:solidFill>
                <a:srgbClr val="002060"/>
              </a:solidFill>
              <a:effectLst/>
              <a:uLnTx/>
              <a:uFillTx/>
              <a:latin typeface="Nokia Pure Text Light"/>
              <a:ea typeface="+mn-ea"/>
              <a:cs typeface="+mn-cs"/>
            </a:endParaRPr>
          </a:p>
        </p:txBody>
      </p:sp>
      <p:sp>
        <p:nvSpPr>
          <p:cNvPr id="72" name="Oval 71">
            <a:extLst>
              <a:ext uri="{FF2B5EF4-FFF2-40B4-BE49-F238E27FC236}">
                <a16:creationId xmlns:a16="http://schemas.microsoft.com/office/drawing/2014/main" id="{BAEFC189-65E9-43A1-83D2-D654DF3BC9F8}"/>
              </a:ext>
            </a:extLst>
          </p:cNvPr>
          <p:cNvSpPr/>
          <p:nvPr/>
        </p:nvSpPr>
        <p:spPr>
          <a:xfrm>
            <a:off x="2155071" y="3961181"/>
            <a:ext cx="283701" cy="272067"/>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horz" wrap="square" lIns="36000" tIns="0" rIns="0" bIns="0" numCol="1" spcCol="0" rtlCol="0" fromWordArt="0" anchor="b" anchorCtr="0" forceAA="0" compatLnSpc="1">
            <a:prstTxWarp prst="textNoShape">
              <a:avLst/>
            </a:prstTxWarp>
            <a:noAutofit/>
          </a:bodyPr>
          <a:lstStyle>
            <a:defPPr>
              <a:defRPr lang="en-GB"/>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300"/>
              </a:spcAft>
              <a:buClrTx/>
              <a:buSzPct val="100000"/>
              <a:buFontTx/>
              <a:buNone/>
              <a:tabLst/>
              <a:defRPr/>
            </a:pPr>
            <a:r>
              <a:rPr kumimoji="0" lang="en-US" sz="1400" b="1" i="0" u="none" strike="noStrike" kern="1200" cap="none" spc="0" normalizeH="0" baseline="0" noProof="0" dirty="0">
                <a:ln>
                  <a:noFill/>
                </a:ln>
                <a:solidFill>
                  <a:srgbClr val="002060"/>
                </a:solidFill>
                <a:effectLst/>
                <a:uLnTx/>
                <a:uFillTx/>
                <a:latin typeface="Nokia Pure Text Light"/>
                <a:ea typeface="+mn-ea"/>
                <a:cs typeface="+mn-cs"/>
              </a:rPr>
              <a:t>2</a:t>
            </a:r>
          </a:p>
        </p:txBody>
      </p:sp>
      <p:sp>
        <p:nvSpPr>
          <p:cNvPr id="73" name="Rectangle 72">
            <a:extLst>
              <a:ext uri="{FF2B5EF4-FFF2-40B4-BE49-F238E27FC236}">
                <a16:creationId xmlns:a16="http://schemas.microsoft.com/office/drawing/2014/main" id="{E1D6D994-3E0F-4845-BD9E-DC9F623E8DED}"/>
              </a:ext>
            </a:extLst>
          </p:cNvPr>
          <p:cNvSpPr/>
          <p:nvPr/>
        </p:nvSpPr>
        <p:spPr>
          <a:xfrm>
            <a:off x="4224874" y="502919"/>
            <a:ext cx="7882133" cy="30005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Takeaway – Real object distance calculated by Trigonometry Formulas</a:t>
            </a:r>
            <a:endParaRPr lang="hu-HU" dirty="0"/>
          </a:p>
        </p:txBody>
      </p:sp>
    </p:spTree>
    <p:extLst>
      <p:ext uri="{BB962C8B-B14F-4D97-AF65-F5344CB8AC3E}">
        <p14:creationId xmlns:p14="http://schemas.microsoft.com/office/powerpoint/2010/main" val="236447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10;&#10;Description automatically generated with low confidence">
            <a:extLst>
              <a:ext uri="{FF2B5EF4-FFF2-40B4-BE49-F238E27FC236}">
                <a16:creationId xmlns:a16="http://schemas.microsoft.com/office/drawing/2014/main" id="{AC0BBFC2-93B1-4B76-9324-7B825973CA7B}"/>
              </a:ext>
            </a:extLst>
          </p:cNvPr>
          <p:cNvPicPr>
            <a:picLocks noChangeAspect="1"/>
          </p:cNvPicPr>
          <p:nvPr/>
        </p:nvPicPr>
        <p:blipFill rotWithShape="1">
          <a:blip r:embed="rId2">
            <a:extLst>
              <a:ext uri="{28A0092B-C50C-407E-A947-70E740481C1C}">
                <a14:useLocalDpi xmlns:a14="http://schemas.microsoft.com/office/drawing/2010/main" val="0"/>
              </a:ext>
            </a:extLst>
          </a:blip>
          <a:srcRect t="11738" r="62561"/>
          <a:stretch/>
        </p:blipFill>
        <p:spPr>
          <a:xfrm rot="5147470">
            <a:off x="8239876" y="658106"/>
            <a:ext cx="2855572" cy="3659352"/>
          </a:xfrm>
          <a:prstGeom prst="rect">
            <a:avLst/>
          </a:prstGeom>
        </p:spPr>
      </p:pic>
      <p:cxnSp>
        <p:nvCxnSpPr>
          <p:cNvPr id="37" name="Straight Arrow Connector 36">
            <a:extLst>
              <a:ext uri="{FF2B5EF4-FFF2-40B4-BE49-F238E27FC236}">
                <a16:creationId xmlns:a16="http://schemas.microsoft.com/office/drawing/2014/main" id="{F389B8F4-BCF9-419C-B9A4-A2E9BB3B8ACC}"/>
              </a:ext>
            </a:extLst>
          </p:cNvPr>
          <p:cNvCxnSpPr>
            <a:cxnSpLocks/>
          </p:cNvCxnSpPr>
          <p:nvPr/>
        </p:nvCxnSpPr>
        <p:spPr>
          <a:xfrm flipV="1">
            <a:off x="4606858" y="2989322"/>
            <a:ext cx="2229346" cy="2198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 name="Title 1">
            <a:extLst>
              <a:ext uri="{FF2B5EF4-FFF2-40B4-BE49-F238E27FC236}">
                <a16:creationId xmlns:a16="http://schemas.microsoft.com/office/drawing/2014/main" id="{069EE9EE-AB0E-459A-86D3-510774D7E64C}"/>
              </a:ext>
            </a:extLst>
          </p:cNvPr>
          <p:cNvSpPr>
            <a:spLocks noGrp="1"/>
          </p:cNvSpPr>
          <p:nvPr>
            <p:ph type="title"/>
          </p:nvPr>
        </p:nvSpPr>
        <p:spPr/>
        <p:txBody>
          <a:bodyPr/>
          <a:lstStyle/>
          <a:p>
            <a:r>
              <a:rPr lang="en-GB" dirty="0"/>
              <a:t>Working prototype </a:t>
            </a:r>
            <a:endParaRPr lang="hu-HU" dirty="0"/>
          </a:p>
        </p:txBody>
      </p:sp>
      <p:sp>
        <p:nvSpPr>
          <p:cNvPr id="4" name="Rectangle: Rounded Corners 3">
            <a:extLst>
              <a:ext uri="{FF2B5EF4-FFF2-40B4-BE49-F238E27FC236}">
                <a16:creationId xmlns:a16="http://schemas.microsoft.com/office/drawing/2014/main" id="{DD4A0F3A-35C6-49E6-A0D9-64107ABF1C22}"/>
              </a:ext>
            </a:extLst>
          </p:cNvPr>
          <p:cNvSpPr/>
          <p:nvPr/>
        </p:nvSpPr>
        <p:spPr>
          <a:xfrm>
            <a:off x="581192" y="2611315"/>
            <a:ext cx="3884988" cy="2795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5" name="Oval 4">
            <a:extLst>
              <a:ext uri="{FF2B5EF4-FFF2-40B4-BE49-F238E27FC236}">
                <a16:creationId xmlns:a16="http://schemas.microsoft.com/office/drawing/2014/main" id="{ED13DAAB-89CF-45C7-BF4D-771C91C305EA}"/>
              </a:ext>
            </a:extLst>
          </p:cNvPr>
          <p:cNvSpPr/>
          <p:nvPr/>
        </p:nvSpPr>
        <p:spPr>
          <a:xfrm>
            <a:off x="923193" y="4331679"/>
            <a:ext cx="131884" cy="81768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hu-HU"/>
          </a:p>
        </p:txBody>
      </p:sp>
      <p:sp>
        <p:nvSpPr>
          <p:cNvPr id="6" name="Rectangle 5">
            <a:extLst>
              <a:ext uri="{FF2B5EF4-FFF2-40B4-BE49-F238E27FC236}">
                <a16:creationId xmlns:a16="http://schemas.microsoft.com/office/drawing/2014/main" id="{B798C779-34D0-4841-8509-66C986EA0110}"/>
              </a:ext>
            </a:extLst>
          </p:cNvPr>
          <p:cNvSpPr/>
          <p:nvPr/>
        </p:nvSpPr>
        <p:spPr>
          <a:xfrm>
            <a:off x="4373860" y="3138854"/>
            <a:ext cx="184639" cy="1406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Rectangle 6">
            <a:extLst>
              <a:ext uri="{FF2B5EF4-FFF2-40B4-BE49-F238E27FC236}">
                <a16:creationId xmlns:a16="http://schemas.microsoft.com/office/drawing/2014/main" id="{74013D9C-DC16-4D48-87A6-C45C83F1EEEB}"/>
              </a:ext>
            </a:extLst>
          </p:cNvPr>
          <p:cNvSpPr/>
          <p:nvPr/>
        </p:nvSpPr>
        <p:spPr>
          <a:xfrm>
            <a:off x="4381186" y="3634153"/>
            <a:ext cx="184639" cy="1406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Rectangle 7">
            <a:extLst>
              <a:ext uri="{FF2B5EF4-FFF2-40B4-BE49-F238E27FC236}">
                <a16:creationId xmlns:a16="http://schemas.microsoft.com/office/drawing/2014/main" id="{1AAFD50A-BA2F-450C-84FD-D541904C70E4}"/>
              </a:ext>
            </a:extLst>
          </p:cNvPr>
          <p:cNvSpPr/>
          <p:nvPr/>
        </p:nvSpPr>
        <p:spPr>
          <a:xfrm>
            <a:off x="4395108" y="4132385"/>
            <a:ext cx="184639" cy="1406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Rectangle 8">
            <a:extLst>
              <a:ext uri="{FF2B5EF4-FFF2-40B4-BE49-F238E27FC236}">
                <a16:creationId xmlns:a16="http://schemas.microsoft.com/office/drawing/2014/main" id="{43A39F7E-9E0F-4A50-8630-81DB324D5509}"/>
              </a:ext>
            </a:extLst>
          </p:cNvPr>
          <p:cNvSpPr/>
          <p:nvPr/>
        </p:nvSpPr>
        <p:spPr>
          <a:xfrm>
            <a:off x="4377044" y="4699489"/>
            <a:ext cx="184639" cy="1406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Rectangle 9">
            <a:extLst>
              <a:ext uri="{FF2B5EF4-FFF2-40B4-BE49-F238E27FC236}">
                <a16:creationId xmlns:a16="http://schemas.microsoft.com/office/drawing/2014/main" id="{DF47DEDB-429F-43FE-8911-B3D2E5102759}"/>
              </a:ext>
            </a:extLst>
          </p:cNvPr>
          <p:cNvSpPr/>
          <p:nvPr/>
        </p:nvSpPr>
        <p:spPr>
          <a:xfrm rot="19240274">
            <a:off x="4265135" y="2789156"/>
            <a:ext cx="184639" cy="1406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Rectangle 10">
            <a:extLst>
              <a:ext uri="{FF2B5EF4-FFF2-40B4-BE49-F238E27FC236}">
                <a16:creationId xmlns:a16="http://schemas.microsoft.com/office/drawing/2014/main" id="{19D4AC9E-1432-4948-8D2E-DED3C0FCCAA5}"/>
              </a:ext>
            </a:extLst>
          </p:cNvPr>
          <p:cNvSpPr/>
          <p:nvPr/>
        </p:nvSpPr>
        <p:spPr>
          <a:xfrm rot="2331081">
            <a:off x="4265166" y="5171341"/>
            <a:ext cx="184639" cy="1406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Rectangle 11">
            <a:extLst>
              <a:ext uri="{FF2B5EF4-FFF2-40B4-BE49-F238E27FC236}">
                <a16:creationId xmlns:a16="http://schemas.microsoft.com/office/drawing/2014/main" id="{0033023E-E676-4FA5-B15B-9F80B5CFC7DF}"/>
              </a:ext>
            </a:extLst>
          </p:cNvPr>
          <p:cNvSpPr/>
          <p:nvPr/>
        </p:nvSpPr>
        <p:spPr>
          <a:xfrm rot="21360739">
            <a:off x="6785161" y="2515149"/>
            <a:ext cx="829350" cy="1215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 name="TextBox 13">
            <a:extLst>
              <a:ext uri="{FF2B5EF4-FFF2-40B4-BE49-F238E27FC236}">
                <a16:creationId xmlns:a16="http://schemas.microsoft.com/office/drawing/2014/main" id="{484876F2-0B81-4863-B9D9-FA6DD765EF60}"/>
              </a:ext>
            </a:extLst>
          </p:cNvPr>
          <p:cNvSpPr txBox="1"/>
          <p:nvPr/>
        </p:nvSpPr>
        <p:spPr>
          <a:xfrm>
            <a:off x="3906361" y="2626211"/>
            <a:ext cx="404278" cy="307777"/>
          </a:xfrm>
          <a:prstGeom prst="rect">
            <a:avLst/>
          </a:prstGeom>
          <a:noFill/>
        </p:spPr>
        <p:txBody>
          <a:bodyPr wrap="none" rtlCol="0">
            <a:spAutoFit/>
          </a:bodyPr>
          <a:lstStyle/>
          <a:p>
            <a:r>
              <a:rPr lang="en-GB" sz="1400" b="1" dirty="0">
                <a:solidFill>
                  <a:srgbClr val="00B0F0"/>
                </a:solidFill>
              </a:rPr>
              <a:t>S1</a:t>
            </a:r>
            <a:endParaRPr lang="hu-HU" sz="1400" b="1" dirty="0">
              <a:solidFill>
                <a:srgbClr val="00B0F0"/>
              </a:solidFill>
            </a:endParaRPr>
          </a:p>
        </p:txBody>
      </p:sp>
      <p:sp>
        <p:nvSpPr>
          <p:cNvPr id="15" name="TextBox 14">
            <a:extLst>
              <a:ext uri="{FF2B5EF4-FFF2-40B4-BE49-F238E27FC236}">
                <a16:creationId xmlns:a16="http://schemas.microsoft.com/office/drawing/2014/main" id="{7717CFA0-2F8F-4C36-9E72-2C3A08FD4350}"/>
              </a:ext>
            </a:extLst>
          </p:cNvPr>
          <p:cNvSpPr txBox="1"/>
          <p:nvPr/>
        </p:nvSpPr>
        <p:spPr>
          <a:xfrm>
            <a:off x="4008685" y="3074309"/>
            <a:ext cx="404278" cy="307777"/>
          </a:xfrm>
          <a:prstGeom prst="rect">
            <a:avLst/>
          </a:prstGeom>
          <a:noFill/>
        </p:spPr>
        <p:txBody>
          <a:bodyPr wrap="none" rtlCol="0">
            <a:spAutoFit/>
          </a:bodyPr>
          <a:lstStyle/>
          <a:p>
            <a:r>
              <a:rPr lang="en-GB" sz="1400" b="1" dirty="0">
                <a:solidFill>
                  <a:srgbClr val="00B0F0"/>
                </a:solidFill>
              </a:rPr>
              <a:t>S2</a:t>
            </a:r>
            <a:endParaRPr lang="hu-HU" sz="1400" b="1" dirty="0">
              <a:solidFill>
                <a:srgbClr val="00B0F0"/>
              </a:solidFill>
            </a:endParaRPr>
          </a:p>
        </p:txBody>
      </p:sp>
      <p:sp>
        <p:nvSpPr>
          <p:cNvPr id="16" name="TextBox 15">
            <a:extLst>
              <a:ext uri="{FF2B5EF4-FFF2-40B4-BE49-F238E27FC236}">
                <a16:creationId xmlns:a16="http://schemas.microsoft.com/office/drawing/2014/main" id="{55DCC13C-DD2F-459B-ACDB-A1154E099C4C}"/>
              </a:ext>
            </a:extLst>
          </p:cNvPr>
          <p:cNvSpPr txBox="1"/>
          <p:nvPr/>
        </p:nvSpPr>
        <p:spPr>
          <a:xfrm>
            <a:off x="4027315" y="3578470"/>
            <a:ext cx="404278" cy="307777"/>
          </a:xfrm>
          <a:prstGeom prst="rect">
            <a:avLst/>
          </a:prstGeom>
          <a:noFill/>
        </p:spPr>
        <p:txBody>
          <a:bodyPr wrap="none" rtlCol="0">
            <a:spAutoFit/>
          </a:bodyPr>
          <a:lstStyle/>
          <a:p>
            <a:r>
              <a:rPr lang="en-GB" sz="1400" b="1" dirty="0">
                <a:solidFill>
                  <a:srgbClr val="00B0F0"/>
                </a:solidFill>
              </a:rPr>
              <a:t>S3</a:t>
            </a:r>
            <a:endParaRPr lang="hu-HU" sz="1400" b="1" dirty="0">
              <a:solidFill>
                <a:srgbClr val="00B0F0"/>
              </a:solidFill>
            </a:endParaRPr>
          </a:p>
        </p:txBody>
      </p:sp>
      <p:sp>
        <p:nvSpPr>
          <p:cNvPr id="17" name="TextBox 16">
            <a:extLst>
              <a:ext uri="{FF2B5EF4-FFF2-40B4-BE49-F238E27FC236}">
                <a16:creationId xmlns:a16="http://schemas.microsoft.com/office/drawing/2014/main" id="{37B5ABC7-C393-478F-9AA6-F52DCEF3F80D}"/>
              </a:ext>
            </a:extLst>
          </p:cNvPr>
          <p:cNvSpPr txBox="1"/>
          <p:nvPr/>
        </p:nvSpPr>
        <p:spPr>
          <a:xfrm>
            <a:off x="4027315" y="4045242"/>
            <a:ext cx="404278" cy="307777"/>
          </a:xfrm>
          <a:prstGeom prst="rect">
            <a:avLst/>
          </a:prstGeom>
          <a:noFill/>
        </p:spPr>
        <p:txBody>
          <a:bodyPr wrap="none" rtlCol="0">
            <a:spAutoFit/>
          </a:bodyPr>
          <a:lstStyle/>
          <a:p>
            <a:r>
              <a:rPr lang="en-GB" sz="1400" b="1" dirty="0">
                <a:solidFill>
                  <a:srgbClr val="00B0F0"/>
                </a:solidFill>
              </a:rPr>
              <a:t>S4</a:t>
            </a:r>
            <a:endParaRPr lang="hu-HU" sz="1400" b="1" dirty="0">
              <a:solidFill>
                <a:srgbClr val="00B0F0"/>
              </a:solidFill>
            </a:endParaRPr>
          </a:p>
        </p:txBody>
      </p:sp>
      <p:sp>
        <p:nvSpPr>
          <p:cNvPr id="18" name="TextBox 17">
            <a:extLst>
              <a:ext uri="{FF2B5EF4-FFF2-40B4-BE49-F238E27FC236}">
                <a16:creationId xmlns:a16="http://schemas.microsoft.com/office/drawing/2014/main" id="{5C8414FC-69EE-440C-A36E-8A26AA5D1D0A}"/>
              </a:ext>
            </a:extLst>
          </p:cNvPr>
          <p:cNvSpPr txBox="1"/>
          <p:nvPr/>
        </p:nvSpPr>
        <p:spPr>
          <a:xfrm>
            <a:off x="4027315" y="4587115"/>
            <a:ext cx="404278" cy="307777"/>
          </a:xfrm>
          <a:prstGeom prst="rect">
            <a:avLst/>
          </a:prstGeom>
          <a:noFill/>
        </p:spPr>
        <p:txBody>
          <a:bodyPr wrap="none" rtlCol="0">
            <a:spAutoFit/>
          </a:bodyPr>
          <a:lstStyle/>
          <a:p>
            <a:r>
              <a:rPr lang="en-GB" sz="1400" b="1" dirty="0">
                <a:solidFill>
                  <a:srgbClr val="00B0F0"/>
                </a:solidFill>
              </a:rPr>
              <a:t>S5</a:t>
            </a:r>
            <a:endParaRPr lang="hu-HU" sz="1400" b="1" dirty="0">
              <a:solidFill>
                <a:srgbClr val="00B0F0"/>
              </a:solidFill>
            </a:endParaRPr>
          </a:p>
        </p:txBody>
      </p:sp>
      <p:sp>
        <p:nvSpPr>
          <p:cNvPr id="19" name="TextBox 18">
            <a:extLst>
              <a:ext uri="{FF2B5EF4-FFF2-40B4-BE49-F238E27FC236}">
                <a16:creationId xmlns:a16="http://schemas.microsoft.com/office/drawing/2014/main" id="{B9B99F0A-A393-431B-88C7-F8C474F7F8CB}"/>
              </a:ext>
            </a:extLst>
          </p:cNvPr>
          <p:cNvSpPr txBox="1"/>
          <p:nvPr/>
        </p:nvSpPr>
        <p:spPr>
          <a:xfrm>
            <a:off x="3897401" y="5045218"/>
            <a:ext cx="404278" cy="307777"/>
          </a:xfrm>
          <a:prstGeom prst="rect">
            <a:avLst/>
          </a:prstGeom>
          <a:noFill/>
        </p:spPr>
        <p:txBody>
          <a:bodyPr wrap="none" rtlCol="0">
            <a:spAutoFit/>
          </a:bodyPr>
          <a:lstStyle/>
          <a:p>
            <a:r>
              <a:rPr lang="en-GB" sz="1400" b="1" dirty="0">
                <a:solidFill>
                  <a:srgbClr val="00B0F0"/>
                </a:solidFill>
              </a:rPr>
              <a:t>S6</a:t>
            </a:r>
            <a:endParaRPr lang="hu-HU" sz="1400" b="1" dirty="0">
              <a:solidFill>
                <a:srgbClr val="00B0F0"/>
              </a:solidFill>
            </a:endParaRPr>
          </a:p>
        </p:txBody>
      </p:sp>
      <p:cxnSp>
        <p:nvCxnSpPr>
          <p:cNvPr id="21" name="Straight Connector 20">
            <a:extLst>
              <a:ext uri="{FF2B5EF4-FFF2-40B4-BE49-F238E27FC236}">
                <a16:creationId xmlns:a16="http://schemas.microsoft.com/office/drawing/2014/main" id="{BCD19EFD-5C8B-414F-A7B0-AB240B1E1A51}"/>
              </a:ext>
            </a:extLst>
          </p:cNvPr>
          <p:cNvCxnSpPr>
            <a:cxnSpLocks/>
            <a:stCxn id="7" idx="3"/>
          </p:cNvCxnSpPr>
          <p:nvPr/>
        </p:nvCxnSpPr>
        <p:spPr>
          <a:xfrm flipV="1">
            <a:off x="4565825" y="3330043"/>
            <a:ext cx="2222020" cy="374449"/>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Straight Connector 22">
            <a:extLst>
              <a:ext uri="{FF2B5EF4-FFF2-40B4-BE49-F238E27FC236}">
                <a16:creationId xmlns:a16="http://schemas.microsoft.com/office/drawing/2014/main" id="{426FB58C-13DF-4FEB-BE6F-D3331168FD7C}"/>
              </a:ext>
            </a:extLst>
          </p:cNvPr>
          <p:cNvCxnSpPr>
            <a:cxnSpLocks/>
            <a:endCxn id="6" idx="3"/>
          </p:cNvCxnSpPr>
          <p:nvPr/>
        </p:nvCxnSpPr>
        <p:spPr>
          <a:xfrm flipH="1" flipV="1">
            <a:off x="4558499" y="3209193"/>
            <a:ext cx="2229346" cy="110907"/>
          </a:xfrm>
          <a:prstGeom prst="line">
            <a:avLst/>
          </a:prstGeom>
        </p:spPr>
        <p:style>
          <a:lnRef idx="2">
            <a:schemeClr val="accent2"/>
          </a:lnRef>
          <a:fillRef idx="0">
            <a:schemeClr val="accent2"/>
          </a:fillRef>
          <a:effectRef idx="1">
            <a:schemeClr val="accent2"/>
          </a:effectRef>
          <a:fontRef idx="minor">
            <a:schemeClr val="tx1"/>
          </a:fontRef>
        </p:style>
      </p:cxnSp>
      <p:sp>
        <p:nvSpPr>
          <p:cNvPr id="30" name="TextBox 29">
            <a:extLst>
              <a:ext uri="{FF2B5EF4-FFF2-40B4-BE49-F238E27FC236}">
                <a16:creationId xmlns:a16="http://schemas.microsoft.com/office/drawing/2014/main" id="{B76E94BC-AC23-440A-8691-FE2FBB7A868E}"/>
              </a:ext>
            </a:extLst>
          </p:cNvPr>
          <p:cNvSpPr txBox="1"/>
          <p:nvPr/>
        </p:nvSpPr>
        <p:spPr>
          <a:xfrm>
            <a:off x="4931039" y="3604561"/>
            <a:ext cx="393056" cy="307777"/>
          </a:xfrm>
          <a:prstGeom prst="rect">
            <a:avLst/>
          </a:prstGeom>
          <a:noFill/>
        </p:spPr>
        <p:txBody>
          <a:bodyPr wrap="none" rtlCol="0">
            <a:spAutoFit/>
          </a:bodyPr>
          <a:lstStyle/>
          <a:p>
            <a:r>
              <a:rPr lang="en-GB" sz="1400" dirty="0">
                <a:solidFill>
                  <a:schemeClr val="accent2"/>
                </a:solidFill>
              </a:rPr>
              <a:t>d2</a:t>
            </a:r>
            <a:endParaRPr lang="hu-HU" sz="1400" dirty="0">
              <a:solidFill>
                <a:schemeClr val="accent2"/>
              </a:solidFill>
            </a:endParaRPr>
          </a:p>
        </p:txBody>
      </p:sp>
      <p:sp>
        <p:nvSpPr>
          <p:cNvPr id="31" name="Arc 30">
            <a:extLst>
              <a:ext uri="{FF2B5EF4-FFF2-40B4-BE49-F238E27FC236}">
                <a16:creationId xmlns:a16="http://schemas.microsoft.com/office/drawing/2014/main" id="{E357A24E-E960-42F9-95AD-F539A6D20466}"/>
              </a:ext>
            </a:extLst>
          </p:cNvPr>
          <p:cNvSpPr/>
          <p:nvPr/>
        </p:nvSpPr>
        <p:spPr>
          <a:xfrm rot="14908344">
            <a:off x="5689309" y="3320100"/>
            <a:ext cx="406691" cy="30777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33" name="Straight Arrow Connector 32">
            <a:extLst>
              <a:ext uri="{FF2B5EF4-FFF2-40B4-BE49-F238E27FC236}">
                <a16:creationId xmlns:a16="http://schemas.microsoft.com/office/drawing/2014/main" id="{62F89A1D-ACF5-4F1D-894F-994FC7412B23}"/>
              </a:ext>
            </a:extLst>
          </p:cNvPr>
          <p:cNvCxnSpPr>
            <a:cxnSpLocks/>
          </p:cNvCxnSpPr>
          <p:nvPr/>
        </p:nvCxnSpPr>
        <p:spPr>
          <a:xfrm>
            <a:off x="4510140" y="3279531"/>
            <a:ext cx="7326" cy="354622"/>
          </a:xfrm>
          <a:prstGeom prst="straightConnector1">
            <a:avLst/>
          </a:prstGeom>
          <a:ln>
            <a:solidFill>
              <a:schemeClr val="accent4"/>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BCE8E2A-241F-44C9-B027-4DE79FE4539A}"/>
              </a:ext>
            </a:extLst>
          </p:cNvPr>
          <p:cNvSpPr txBox="1"/>
          <p:nvPr/>
        </p:nvSpPr>
        <p:spPr>
          <a:xfrm>
            <a:off x="5885970" y="3041683"/>
            <a:ext cx="393056" cy="307777"/>
          </a:xfrm>
          <a:prstGeom prst="rect">
            <a:avLst/>
          </a:prstGeom>
          <a:noFill/>
        </p:spPr>
        <p:txBody>
          <a:bodyPr wrap="none" rtlCol="0">
            <a:spAutoFit/>
          </a:bodyPr>
          <a:lstStyle/>
          <a:p>
            <a:r>
              <a:rPr lang="en-GB" sz="1400" dirty="0">
                <a:solidFill>
                  <a:schemeClr val="accent2"/>
                </a:solidFill>
              </a:rPr>
              <a:t>d1</a:t>
            </a:r>
            <a:endParaRPr lang="hu-HU" sz="1400" dirty="0">
              <a:solidFill>
                <a:schemeClr val="accent2"/>
              </a:solidFill>
            </a:endParaRPr>
          </a:p>
        </p:txBody>
      </p:sp>
      <p:sp>
        <p:nvSpPr>
          <p:cNvPr id="39" name="Rectangle 38">
            <a:extLst>
              <a:ext uri="{FF2B5EF4-FFF2-40B4-BE49-F238E27FC236}">
                <a16:creationId xmlns:a16="http://schemas.microsoft.com/office/drawing/2014/main" id="{DA680620-3931-4A0B-8344-881C525C12F3}"/>
              </a:ext>
            </a:extLst>
          </p:cNvPr>
          <p:cNvSpPr/>
          <p:nvPr/>
        </p:nvSpPr>
        <p:spPr>
          <a:xfrm>
            <a:off x="6096000" y="5756895"/>
            <a:ext cx="5591573" cy="69615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Takeaway: Direct and Cross echo measures real distance as explained </a:t>
            </a:r>
            <a:r>
              <a:rPr lang="en-GB" dirty="0">
                <a:solidFill>
                  <a:schemeClr val="accent4"/>
                </a:solidFill>
              </a:rPr>
              <a:t>previous slide </a:t>
            </a:r>
            <a:endParaRPr lang="hu-HU" dirty="0">
              <a:solidFill>
                <a:schemeClr val="accent4"/>
              </a:solidFill>
            </a:endParaRPr>
          </a:p>
        </p:txBody>
      </p:sp>
      <p:cxnSp>
        <p:nvCxnSpPr>
          <p:cNvPr id="41" name="Straight Arrow Connector 40">
            <a:extLst>
              <a:ext uri="{FF2B5EF4-FFF2-40B4-BE49-F238E27FC236}">
                <a16:creationId xmlns:a16="http://schemas.microsoft.com/office/drawing/2014/main" id="{2FCEE007-34BB-4F7A-A7AE-5C7332915445}"/>
              </a:ext>
            </a:extLst>
          </p:cNvPr>
          <p:cNvCxnSpPr/>
          <p:nvPr/>
        </p:nvCxnSpPr>
        <p:spPr>
          <a:xfrm flipV="1">
            <a:off x="3560885" y="3886247"/>
            <a:ext cx="4580792" cy="26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52FF502-7A33-48E1-A7CA-63D7C84CDBE3}"/>
              </a:ext>
            </a:extLst>
          </p:cNvPr>
          <p:cNvCxnSpPr/>
          <p:nvPr/>
        </p:nvCxnSpPr>
        <p:spPr>
          <a:xfrm flipH="1" flipV="1">
            <a:off x="3547269" y="1936538"/>
            <a:ext cx="13616" cy="19794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0549B360-C957-40D0-92DE-E9D7F558FA86}"/>
              </a:ext>
            </a:extLst>
          </p:cNvPr>
          <p:cNvSpPr txBox="1"/>
          <p:nvPr/>
        </p:nvSpPr>
        <p:spPr>
          <a:xfrm>
            <a:off x="2769355" y="3823165"/>
            <a:ext cx="1024745" cy="276999"/>
          </a:xfrm>
          <a:prstGeom prst="rect">
            <a:avLst/>
          </a:prstGeom>
          <a:noFill/>
        </p:spPr>
        <p:txBody>
          <a:bodyPr wrap="square" rtlCol="0">
            <a:spAutoFit/>
          </a:bodyPr>
          <a:lstStyle/>
          <a:p>
            <a:r>
              <a:rPr lang="en-GB" sz="1200" dirty="0" err="1">
                <a:solidFill>
                  <a:schemeClr val="bg1"/>
                </a:solidFill>
              </a:rPr>
              <a:t>X,y</a:t>
            </a:r>
            <a:r>
              <a:rPr lang="en-GB" sz="1200" dirty="0">
                <a:solidFill>
                  <a:schemeClr val="bg1"/>
                </a:solidFill>
              </a:rPr>
              <a:t> (0,0)</a:t>
            </a:r>
            <a:endParaRPr lang="hu-HU" sz="1200" dirty="0">
              <a:solidFill>
                <a:schemeClr val="bg1"/>
              </a:solidFill>
            </a:endParaRPr>
          </a:p>
        </p:txBody>
      </p:sp>
      <p:cxnSp>
        <p:nvCxnSpPr>
          <p:cNvPr id="46" name="Straight Arrow Connector 45">
            <a:extLst>
              <a:ext uri="{FF2B5EF4-FFF2-40B4-BE49-F238E27FC236}">
                <a16:creationId xmlns:a16="http://schemas.microsoft.com/office/drawing/2014/main" id="{2AD06CA7-AAE1-453C-A095-26142956C07E}"/>
              </a:ext>
            </a:extLst>
          </p:cNvPr>
          <p:cNvCxnSpPr/>
          <p:nvPr/>
        </p:nvCxnSpPr>
        <p:spPr>
          <a:xfrm flipV="1">
            <a:off x="4558499" y="3320100"/>
            <a:ext cx="2229346" cy="108900"/>
          </a:xfrm>
          <a:prstGeom prst="straightConnector1">
            <a:avLst/>
          </a:prstGeom>
          <a:ln>
            <a:prstDash val="sysDash"/>
            <a:headEnd type="triangle"/>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3580B06F-2492-413D-B25B-1996A032DCD5}"/>
              </a:ext>
            </a:extLst>
          </p:cNvPr>
          <p:cNvSpPr txBox="1"/>
          <p:nvPr/>
        </p:nvSpPr>
        <p:spPr>
          <a:xfrm>
            <a:off x="4759511" y="3181600"/>
            <a:ext cx="231435" cy="276999"/>
          </a:xfrm>
          <a:prstGeom prst="rect">
            <a:avLst/>
          </a:prstGeom>
          <a:noFill/>
        </p:spPr>
        <p:txBody>
          <a:bodyPr wrap="square" rtlCol="0">
            <a:spAutoFit/>
          </a:bodyPr>
          <a:lstStyle/>
          <a:p>
            <a:r>
              <a:rPr lang="en-GB" sz="1200" dirty="0">
                <a:solidFill>
                  <a:schemeClr val="accent6"/>
                </a:solidFill>
              </a:rPr>
              <a:t>x</a:t>
            </a:r>
            <a:endParaRPr lang="hu-HU" sz="1200" dirty="0">
              <a:solidFill>
                <a:schemeClr val="accent6"/>
              </a:solidFill>
            </a:endParaRPr>
          </a:p>
        </p:txBody>
      </p:sp>
      <p:cxnSp>
        <p:nvCxnSpPr>
          <p:cNvPr id="49" name="Straight Arrow Connector 48">
            <a:extLst>
              <a:ext uri="{FF2B5EF4-FFF2-40B4-BE49-F238E27FC236}">
                <a16:creationId xmlns:a16="http://schemas.microsoft.com/office/drawing/2014/main" id="{2423776A-FB82-45EE-BD42-9DBB443F8ADE}"/>
              </a:ext>
            </a:extLst>
          </p:cNvPr>
          <p:cNvCxnSpPr/>
          <p:nvPr/>
        </p:nvCxnSpPr>
        <p:spPr>
          <a:xfrm>
            <a:off x="5503985" y="3439258"/>
            <a:ext cx="0" cy="44245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50" name="TextBox 49">
            <a:extLst>
              <a:ext uri="{FF2B5EF4-FFF2-40B4-BE49-F238E27FC236}">
                <a16:creationId xmlns:a16="http://schemas.microsoft.com/office/drawing/2014/main" id="{94A32D8A-C664-489B-8EB6-06247D262A41}"/>
              </a:ext>
            </a:extLst>
          </p:cNvPr>
          <p:cNvSpPr txBox="1"/>
          <p:nvPr/>
        </p:nvSpPr>
        <p:spPr>
          <a:xfrm>
            <a:off x="5490082" y="3461194"/>
            <a:ext cx="293670" cy="307777"/>
          </a:xfrm>
          <a:prstGeom prst="rect">
            <a:avLst/>
          </a:prstGeom>
          <a:noFill/>
        </p:spPr>
        <p:txBody>
          <a:bodyPr wrap="none" rtlCol="0">
            <a:spAutoFit/>
          </a:bodyPr>
          <a:lstStyle/>
          <a:p>
            <a:r>
              <a:rPr lang="en-GB" sz="1400" dirty="0">
                <a:solidFill>
                  <a:schemeClr val="accent4"/>
                </a:solidFill>
              </a:rPr>
              <a:t>b</a:t>
            </a:r>
            <a:endParaRPr lang="hu-HU" sz="1400" dirty="0">
              <a:solidFill>
                <a:schemeClr val="accent4"/>
              </a:solidFill>
            </a:endParaRPr>
          </a:p>
        </p:txBody>
      </p:sp>
      <p:cxnSp>
        <p:nvCxnSpPr>
          <p:cNvPr id="52" name="Straight Arrow Connector 51">
            <a:extLst>
              <a:ext uri="{FF2B5EF4-FFF2-40B4-BE49-F238E27FC236}">
                <a16:creationId xmlns:a16="http://schemas.microsoft.com/office/drawing/2014/main" id="{A8977CF0-FBDA-4C71-BDB3-4DAC41E16518}"/>
              </a:ext>
            </a:extLst>
          </p:cNvPr>
          <p:cNvCxnSpPr/>
          <p:nvPr/>
        </p:nvCxnSpPr>
        <p:spPr>
          <a:xfrm>
            <a:off x="4510140" y="4009293"/>
            <a:ext cx="2277705" cy="35949"/>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55" name="Straight Arrow Connector 54">
            <a:extLst>
              <a:ext uri="{FF2B5EF4-FFF2-40B4-BE49-F238E27FC236}">
                <a16:creationId xmlns:a16="http://schemas.microsoft.com/office/drawing/2014/main" id="{F3FB89D4-DE06-4574-A7DE-615D932A57D9}"/>
              </a:ext>
            </a:extLst>
          </p:cNvPr>
          <p:cNvCxnSpPr>
            <a:cxnSpLocks/>
            <a:endCxn id="4" idx="3"/>
          </p:cNvCxnSpPr>
          <p:nvPr/>
        </p:nvCxnSpPr>
        <p:spPr>
          <a:xfrm>
            <a:off x="3547269" y="4003523"/>
            <a:ext cx="918911" cy="577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EC244FC0-A7BC-4C3B-BF08-FBEEAE623FBA}"/>
              </a:ext>
            </a:extLst>
          </p:cNvPr>
          <p:cNvSpPr txBox="1"/>
          <p:nvPr/>
        </p:nvSpPr>
        <p:spPr>
          <a:xfrm>
            <a:off x="3773810" y="3961611"/>
            <a:ext cx="325730" cy="369332"/>
          </a:xfrm>
          <a:prstGeom prst="rect">
            <a:avLst/>
          </a:prstGeom>
          <a:noFill/>
        </p:spPr>
        <p:txBody>
          <a:bodyPr wrap="none" rtlCol="0">
            <a:spAutoFit/>
          </a:bodyPr>
          <a:lstStyle/>
          <a:p>
            <a:r>
              <a:rPr lang="en-GB" dirty="0"/>
              <a:t>u</a:t>
            </a:r>
            <a:endParaRPr lang="hu-HU" dirty="0"/>
          </a:p>
        </p:txBody>
      </p:sp>
      <p:sp>
        <p:nvSpPr>
          <p:cNvPr id="60" name="TextBox 59">
            <a:extLst>
              <a:ext uri="{FF2B5EF4-FFF2-40B4-BE49-F238E27FC236}">
                <a16:creationId xmlns:a16="http://schemas.microsoft.com/office/drawing/2014/main" id="{F6929BA8-5CA7-4AEB-8AAE-374A7D72B6FB}"/>
              </a:ext>
            </a:extLst>
          </p:cNvPr>
          <p:cNvSpPr txBox="1"/>
          <p:nvPr/>
        </p:nvSpPr>
        <p:spPr>
          <a:xfrm>
            <a:off x="7335340" y="4587115"/>
            <a:ext cx="1826141" cy="923330"/>
          </a:xfrm>
          <a:prstGeom prst="rect">
            <a:avLst/>
          </a:prstGeom>
          <a:noFill/>
        </p:spPr>
        <p:txBody>
          <a:bodyPr wrap="none" rtlCol="0">
            <a:spAutoFit/>
          </a:bodyPr>
          <a:lstStyle/>
          <a:p>
            <a:r>
              <a:rPr lang="en-GB" dirty="0"/>
              <a:t>Object location</a:t>
            </a:r>
          </a:p>
          <a:p>
            <a:r>
              <a:rPr lang="en-GB" dirty="0"/>
              <a:t>X = u + x</a:t>
            </a:r>
          </a:p>
          <a:p>
            <a:r>
              <a:rPr lang="en-GB" dirty="0"/>
              <a:t>Y = b</a:t>
            </a:r>
            <a:endParaRPr lang="hu-HU" dirty="0"/>
          </a:p>
        </p:txBody>
      </p:sp>
    </p:spTree>
    <p:extLst>
      <p:ext uri="{BB962C8B-B14F-4D97-AF65-F5344CB8AC3E}">
        <p14:creationId xmlns:p14="http://schemas.microsoft.com/office/powerpoint/2010/main" val="164856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10;&#10;Description automatically generated">
            <a:extLst>
              <a:ext uri="{FF2B5EF4-FFF2-40B4-BE49-F238E27FC236}">
                <a16:creationId xmlns:a16="http://schemas.microsoft.com/office/drawing/2014/main" id="{AAF2AC3E-887D-48D5-AFB3-CA33746F3CD8}"/>
              </a:ext>
            </a:extLst>
          </p:cNvPr>
          <p:cNvPicPr>
            <a:picLocks noChangeAspect="1"/>
          </p:cNvPicPr>
          <p:nvPr/>
        </p:nvPicPr>
        <p:blipFill rotWithShape="1">
          <a:blip r:embed="rId2">
            <a:extLst>
              <a:ext uri="{28A0092B-C50C-407E-A947-70E740481C1C}">
                <a14:useLocalDpi xmlns:a14="http://schemas.microsoft.com/office/drawing/2010/main" val="0"/>
              </a:ext>
            </a:extLst>
          </a:blip>
          <a:srcRect l="16000" r="1" b="1"/>
          <a:stretch/>
        </p:blipFill>
        <p:spPr>
          <a:xfrm>
            <a:off x="20" y="10"/>
            <a:ext cx="12191980" cy="6857990"/>
          </a:xfrm>
          <a:prstGeom prst="rect">
            <a:avLst/>
          </a:prstGeom>
          <a:ln>
            <a:noFill/>
          </a:ln>
          <a:effectLst>
            <a:outerShdw blurRad="292100" dist="139700" dir="2700000" algn="tl" rotWithShape="0">
              <a:srgbClr val="333333">
                <a:alpha val="65000"/>
              </a:srgbClr>
            </a:outerShdw>
          </a:effectLst>
        </p:spPr>
      </p:pic>
      <p:sp>
        <p:nvSpPr>
          <p:cNvPr id="20"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C6589C-F5BF-401A-A4C1-1CE3C21224A9}"/>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3200">
                <a:solidFill>
                  <a:schemeClr val="bg1"/>
                </a:solidFill>
              </a:rPr>
              <a:t>Simulated Results</a:t>
            </a:r>
          </a:p>
        </p:txBody>
      </p:sp>
    </p:spTree>
    <p:extLst>
      <p:ext uri="{BB962C8B-B14F-4D97-AF65-F5344CB8AC3E}">
        <p14:creationId xmlns:p14="http://schemas.microsoft.com/office/powerpoint/2010/main" val="47135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90C0-9344-4D90-B9D5-91497C434D91}"/>
              </a:ext>
            </a:extLst>
          </p:cNvPr>
          <p:cNvSpPr>
            <a:spLocks noGrp="1"/>
          </p:cNvSpPr>
          <p:nvPr>
            <p:ph type="title"/>
          </p:nvPr>
        </p:nvSpPr>
        <p:spPr/>
        <p:txBody>
          <a:bodyPr>
            <a:normAutofit/>
          </a:bodyPr>
          <a:lstStyle/>
          <a:p>
            <a:r>
              <a:rPr lang="en-GB" sz="4000" cap="none" dirty="0"/>
              <a:t>Documentation And Code Availability</a:t>
            </a:r>
            <a:endParaRPr lang="hu-HU" sz="4000" cap="none" dirty="0"/>
          </a:p>
        </p:txBody>
      </p:sp>
      <p:sp>
        <p:nvSpPr>
          <p:cNvPr id="3" name="Content Placeholder 2">
            <a:extLst>
              <a:ext uri="{FF2B5EF4-FFF2-40B4-BE49-F238E27FC236}">
                <a16:creationId xmlns:a16="http://schemas.microsoft.com/office/drawing/2014/main" id="{5821CC0E-4E31-41C2-9E83-DEB51FF28032}"/>
              </a:ext>
            </a:extLst>
          </p:cNvPr>
          <p:cNvSpPr>
            <a:spLocks noGrp="1"/>
          </p:cNvSpPr>
          <p:nvPr>
            <p:ph idx="1"/>
          </p:nvPr>
        </p:nvSpPr>
        <p:spPr/>
        <p:txBody>
          <a:bodyPr/>
          <a:lstStyle/>
          <a:p>
            <a:pPr marL="0" indent="0">
              <a:buNone/>
            </a:pPr>
            <a:endParaRPr lang="en-GB" dirty="0"/>
          </a:p>
          <a:p>
            <a:r>
              <a:rPr lang="en-GB" dirty="0"/>
              <a:t>[1]  for Trigonometry Calculations 		</a:t>
            </a:r>
            <a:r>
              <a:rPr lang="fr-FR" dirty="0">
                <a:hlinkClick r:id="rId2"/>
              </a:rPr>
              <a:t>Math </a:t>
            </a:r>
            <a:r>
              <a:rPr lang="fr-FR" dirty="0" err="1">
                <a:hlinkClick r:id="rId2"/>
              </a:rPr>
              <a:t>Scene</a:t>
            </a:r>
            <a:r>
              <a:rPr lang="fr-FR" dirty="0">
                <a:hlinkClick r:id="rId2"/>
              </a:rPr>
              <a:t> - Triangles - Lesson 1 (rasmus.is)</a:t>
            </a:r>
            <a:endParaRPr lang="en-GB" dirty="0"/>
          </a:p>
          <a:p>
            <a:r>
              <a:rPr lang="en-GB" dirty="0"/>
              <a:t>Source Code and Documentation                </a:t>
            </a:r>
            <a:r>
              <a:rPr lang="hu-HU" dirty="0" err="1">
                <a:hlinkClick r:id="rId3"/>
              </a:rPr>
              <a:t>shoaib-intro</a:t>
            </a:r>
            <a:r>
              <a:rPr lang="hu-HU" dirty="0">
                <a:hlinkClick r:id="rId3"/>
              </a:rPr>
              <a:t>/</a:t>
            </a:r>
            <a:r>
              <a:rPr lang="hu-HU" dirty="0" err="1">
                <a:hlinkClick r:id="rId3"/>
              </a:rPr>
              <a:t>Hackathon</a:t>
            </a:r>
            <a:r>
              <a:rPr lang="hu-HU" dirty="0">
                <a:hlinkClick r:id="rId3"/>
              </a:rPr>
              <a:t>: BOSCH </a:t>
            </a:r>
            <a:r>
              <a:rPr lang="hu-HU" dirty="0" err="1">
                <a:hlinkClick r:id="rId3"/>
              </a:rPr>
              <a:t>Hackaton</a:t>
            </a:r>
            <a:r>
              <a:rPr lang="hu-HU" dirty="0">
                <a:hlinkClick r:id="rId3"/>
              </a:rPr>
              <a:t> </a:t>
            </a:r>
            <a:r>
              <a:rPr lang="hu-HU" dirty="0" err="1">
                <a:hlinkClick r:id="rId3"/>
              </a:rPr>
              <a:t>Nov</a:t>
            </a:r>
            <a:r>
              <a:rPr lang="hu-HU" dirty="0">
                <a:hlinkClick r:id="rId3"/>
              </a:rPr>
              <a:t> 2021 (github.com)</a:t>
            </a:r>
            <a:endParaRPr lang="hu-HU" dirty="0"/>
          </a:p>
        </p:txBody>
      </p:sp>
      <p:sp>
        <p:nvSpPr>
          <p:cNvPr id="4" name="Arrow: Right 3">
            <a:extLst>
              <a:ext uri="{FF2B5EF4-FFF2-40B4-BE49-F238E27FC236}">
                <a16:creationId xmlns:a16="http://schemas.microsoft.com/office/drawing/2014/main" id="{F078F6D8-A2CC-43A3-8032-0EFC0EE6AA7B}"/>
              </a:ext>
            </a:extLst>
          </p:cNvPr>
          <p:cNvSpPr/>
          <p:nvPr/>
        </p:nvSpPr>
        <p:spPr>
          <a:xfrm>
            <a:off x="4127322" y="4114799"/>
            <a:ext cx="479847" cy="191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 name="Arrow: Right 4">
            <a:extLst>
              <a:ext uri="{FF2B5EF4-FFF2-40B4-BE49-F238E27FC236}">
                <a16:creationId xmlns:a16="http://schemas.microsoft.com/office/drawing/2014/main" id="{3C26A759-FDEF-4974-9D6A-448DBE609EFD}"/>
              </a:ext>
            </a:extLst>
          </p:cNvPr>
          <p:cNvSpPr/>
          <p:nvPr/>
        </p:nvSpPr>
        <p:spPr>
          <a:xfrm>
            <a:off x="4127322" y="4554132"/>
            <a:ext cx="479847" cy="191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21059499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2271C"/>
      </a:dk2>
      <a:lt2>
        <a:srgbClr val="F1F0F3"/>
      </a:lt2>
      <a:accent1>
        <a:srgbClr val="9CA742"/>
      </a:accent1>
      <a:accent2>
        <a:srgbClr val="B18D3B"/>
      </a:accent2>
      <a:accent3>
        <a:srgbClr val="C36D4D"/>
      </a:accent3>
      <a:accent4>
        <a:srgbClr val="B13B4C"/>
      </a:accent4>
      <a:accent5>
        <a:srgbClr val="C34D8F"/>
      </a:accent5>
      <a:accent6>
        <a:srgbClr val="B13BAE"/>
      </a:accent6>
      <a:hlink>
        <a:srgbClr val="C14576"/>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378</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Corbel</vt:lpstr>
      <vt:lpstr>Nokia Pure Text Light</vt:lpstr>
      <vt:lpstr>Symbol</vt:lpstr>
      <vt:lpstr>Times New Roman</vt:lpstr>
      <vt:lpstr>ui-monospace</vt:lpstr>
      <vt:lpstr>Univers</vt:lpstr>
      <vt:lpstr>Univers Condensed</vt:lpstr>
      <vt:lpstr>Wingdings 2</vt:lpstr>
      <vt:lpstr>DividendVTI</vt:lpstr>
      <vt:lpstr>Bosch</vt:lpstr>
      <vt:lpstr>Parking Assistance With Ultrasonic Sensor “POC”</vt:lpstr>
      <vt:lpstr>A) Direct Echo</vt:lpstr>
      <vt:lpstr>How to measure Cross Echo</vt:lpstr>
      <vt:lpstr>Cross Echo calculation</vt:lpstr>
      <vt:lpstr>Working prototype </vt:lpstr>
      <vt:lpstr>Simulated Results</vt:lpstr>
      <vt:lpstr>Documentation And Code Availability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dc:title>
  <dc:creator>Shoaib, Ali (Nokia - HU/Budapest)</dc:creator>
  <cp:lastModifiedBy>Shoaib, Ali (Nokia - HU/Budapest)</cp:lastModifiedBy>
  <cp:revision>93</cp:revision>
  <dcterms:created xsi:type="dcterms:W3CDTF">2021-11-27T14:34:25Z</dcterms:created>
  <dcterms:modified xsi:type="dcterms:W3CDTF">2021-11-27T23:46:59Z</dcterms:modified>
</cp:coreProperties>
</file>