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9"/>
  </p:notesMasterIdLst>
  <p:sldIdLst>
    <p:sldId id="256" r:id="rId2"/>
    <p:sldId id="288" r:id="rId3"/>
    <p:sldId id="258" r:id="rId4"/>
    <p:sldId id="286" r:id="rId5"/>
    <p:sldId id="310" r:id="rId6"/>
    <p:sldId id="302" r:id="rId7"/>
    <p:sldId id="305" r:id="rId8"/>
    <p:sldId id="314" r:id="rId9"/>
    <p:sldId id="315" r:id="rId10"/>
    <p:sldId id="313" r:id="rId11"/>
    <p:sldId id="316" r:id="rId12"/>
    <p:sldId id="307" r:id="rId13"/>
    <p:sldId id="312" r:id="rId14"/>
    <p:sldId id="306" r:id="rId15"/>
    <p:sldId id="304" r:id="rId16"/>
    <p:sldId id="298" r:id="rId17"/>
    <p:sldId id="317" r:id="rId18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0"/>
    </p:embeddedFont>
    <p:embeddedFont>
      <p:font typeface="Antonio" panose="020B0604020202020204" charset="0"/>
      <p:regular r:id="rId21"/>
      <p:bold r:id="rId22"/>
    </p:embeddedFont>
    <p:embeddedFont>
      <p:font typeface="Antonio Medium" panose="020B0604020202020204" charset="0"/>
      <p:regular r:id="rId23"/>
      <p:bold r:id="rId24"/>
    </p:embeddedFont>
    <p:embeddedFont>
      <p:font typeface="Ebrima" panose="02000000000000000000" pitchFamily="2" charset="0"/>
      <p:regular r:id="rId25"/>
      <p:bold r:id="rId26"/>
    </p:embeddedFont>
    <p:embeddedFont>
      <p:font typeface="Epilogue Medium" panose="020B0604020202020204" charset="0"/>
      <p:regular r:id="rId27"/>
      <p:bold r:id="rId28"/>
      <p:italic r:id="rId29"/>
      <p:boldItalic r:id="rId30"/>
    </p:embeddedFont>
    <p:embeddedFont>
      <p:font typeface="Epilogue SemiBold" panose="020B0604020202020204" charset="0"/>
      <p:regular r:id="rId31"/>
      <p:bold r:id="rId32"/>
      <p:italic r:id="rId33"/>
      <p:boldItalic r:id="rId34"/>
    </p:embeddedFont>
    <p:embeddedFont>
      <p:font typeface="Freestyle Script" panose="030804020302050B0404" pitchFamily="66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A9015-6CCC-4AF4-B9D9-9ADFADD8E051}">
  <a:tblStyle styleId="{198A9015-6CCC-4AF4-B9D9-9ADFADD8E0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013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48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328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012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045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162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737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76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771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a44f1e9cd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a44f1e9cd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72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62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035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64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87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76825" y="288349"/>
            <a:ext cx="1895322" cy="1803282"/>
          </a:xfrm>
          <a:custGeom>
            <a:avLst/>
            <a:gdLst/>
            <a:ahLst/>
            <a:cxnLst/>
            <a:rect l="l" t="t" r="r" b="b"/>
            <a:pathLst>
              <a:path w="7206" h="6856" extrusionOk="0">
                <a:moveTo>
                  <a:pt x="2491" y="1"/>
                </a:moveTo>
                <a:lnTo>
                  <a:pt x="2491" y="1895"/>
                </a:lnTo>
                <a:lnTo>
                  <a:pt x="687" y="1308"/>
                </a:lnTo>
                <a:lnTo>
                  <a:pt x="1798" y="2842"/>
                </a:lnTo>
                <a:lnTo>
                  <a:pt x="0" y="3428"/>
                </a:lnTo>
                <a:lnTo>
                  <a:pt x="1798" y="4014"/>
                </a:lnTo>
                <a:lnTo>
                  <a:pt x="687" y="5548"/>
                </a:lnTo>
                <a:lnTo>
                  <a:pt x="2491" y="4961"/>
                </a:lnTo>
                <a:lnTo>
                  <a:pt x="2491" y="6855"/>
                </a:lnTo>
                <a:lnTo>
                  <a:pt x="3602" y="5322"/>
                </a:lnTo>
                <a:lnTo>
                  <a:pt x="4713" y="6855"/>
                </a:lnTo>
                <a:lnTo>
                  <a:pt x="4713" y="4961"/>
                </a:lnTo>
                <a:lnTo>
                  <a:pt x="6516" y="5548"/>
                </a:lnTo>
                <a:lnTo>
                  <a:pt x="5407" y="4014"/>
                </a:lnTo>
                <a:lnTo>
                  <a:pt x="7205" y="3428"/>
                </a:lnTo>
                <a:lnTo>
                  <a:pt x="5407" y="2842"/>
                </a:lnTo>
                <a:lnTo>
                  <a:pt x="6516" y="1315"/>
                </a:lnTo>
                <a:lnTo>
                  <a:pt x="6516" y="1315"/>
                </a:lnTo>
                <a:lnTo>
                  <a:pt x="4713" y="1895"/>
                </a:lnTo>
                <a:lnTo>
                  <a:pt x="4713" y="1"/>
                </a:lnTo>
                <a:lnTo>
                  <a:pt x="3602" y="1534"/>
                </a:lnTo>
                <a:lnTo>
                  <a:pt x="24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466275"/>
            <a:ext cx="4659000" cy="3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363" y="3941150"/>
            <a:ext cx="2655900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5100" y="3941000"/>
            <a:ext cx="1812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400">
                <a:solidFill>
                  <a:schemeClr val="accent3"/>
                </a:solidFill>
                <a:latin typeface="Antonio Medium"/>
                <a:ea typeface="Antonio Medium"/>
                <a:cs typeface="Antonio Medium"/>
                <a:sym typeface="Antoni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-7157882">
            <a:off x="-344246" y="4338351"/>
            <a:ext cx="1253299" cy="1150674"/>
          </a:xfrm>
          <a:custGeom>
            <a:avLst/>
            <a:gdLst/>
            <a:ahLst/>
            <a:cxnLst/>
            <a:rect l="l" t="t" r="r" b="b"/>
            <a:pathLst>
              <a:path w="7223" h="6631" extrusionOk="0">
                <a:moveTo>
                  <a:pt x="1325" y="0"/>
                </a:moveTo>
                <a:lnTo>
                  <a:pt x="2594" y="2758"/>
                </a:lnTo>
                <a:lnTo>
                  <a:pt x="0" y="4506"/>
                </a:lnTo>
                <a:lnTo>
                  <a:pt x="0" y="4506"/>
                </a:lnTo>
                <a:lnTo>
                  <a:pt x="2847" y="3869"/>
                </a:lnTo>
                <a:lnTo>
                  <a:pt x="2847" y="3869"/>
                </a:lnTo>
                <a:lnTo>
                  <a:pt x="2792" y="6631"/>
                </a:lnTo>
                <a:lnTo>
                  <a:pt x="3789" y="4038"/>
                </a:lnTo>
                <a:lnTo>
                  <a:pt x="5779" y="5898"/>
                </a:lnTo>
                <a:lnTo>
                  <a:pt x="5779" y="5898"/>
                </a:lnTo>
                <a:lnTo>
                  <a:pt x="4764" y="3581"/>
                </a:lnTo>
                <a:lnTo>
                  <a:pt x="7223" y="2600"/>
                </a:lnTo>
                <a:lnTo>
                  <a:pt x="4488" y="2696"/>
                </a:lnTo>
                <a:lnTo>
                  <a:pt x="5904" y="244"/>
                </a:lnTo>
                <a:lnTo>
                  <a:pt x="5904" y="244"/>
                </a:lnTo>
                <a:lnTo>
                  <a:pt x="3687" y="2081"/>
                </a:lnTo>
                <a:lnTo>
                  <a:pt x="13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846624" y="697350"/>
            <a:ext cx="2168217" cy="529278"/>
          </a:xfrm>
          <a:custGeom>
            <a:avLst/>
            <a:gdLst/>
            <a:ahLst/>
            <a:cxnLst/>
            <a:rect l="l" t="t" r="r" b="b"/>
            <a:pathLst>
              <a:path w="13916" h="3397" extrusionOk="0">
                <a:moveTo>
                  <a:pt x="2741" y="0"/>
                </a:moveTo>
                <a:cubicBezTo>
                  <a:pt x="1992" y="0"/>
                  <a:pt x="1243" y="334"/>
                  <a:pt x="757" y="904"/>
                </a:cubicBezTo>
                <a:cubicBezTo>
                  <a:pt x="187" y="1575"/>
                  <a:pt x="0" y="2561"/>
                  <a:pt x="276" y="3396"/>
                </a:cubicBezTo>
                <a:lnTo>
                  <a:pt x="13915" y="3396"/>
                </a:lnTo>
                <a:cubicBezTo>
                  <a:pt x="13284" y="2036"/>
                  <a:pt x="12014" y="971"/>
                  <a:pt x="10544" y="712"/>
                </a:cubicBezTo>
                <a:cubicBezTo>
                  <a:pt x="10321" y="672"/>
                  <a:pt x="10095" y="653"/>
                  <a:pt x="9870" y="653"/>
                </a:cubicBezTo>
                <a:cubicBezTo>
                  <a:pt x="8374" y="653"/>
                  <a:pt x="6870" y="1489"/>
                  <a:pt x="6214" y="2832"/>
                </a:cubicBezTo>
                <a:cubicBezTo>
                  <a:pt x="5493" y="1648"/>
                  <a:pt x="4624" y="352"/>
                  <a:pt x="3271" y="58"/>
                </a:cubicBezTo>
                <a:cubicBezTo>
                  <a:pt x="3097" y="19"/>
                  <a:pt x="2919" y="0"/>
                  <a:pt x="27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-655325" y="4178502"/>
            <a:ext cx="1673359" cy="1592100"/>
          </a:xfrm>
          <a:custGeom>
            <a:avLst/>
            <a:gdLst/>
            <a:ahLst/>
            <a:cxnLst/>
            <a:rect l="l" t="t" r="r" b="b"/>
            <a:pathLst>
              <a:path w="7206" h="6856" extrusionOk="0">
                <a:moveTo>
                  <a:pt x="2491" y="1"/>
                </a:moveTo>
                <a:lnTo>
                  <a:pt x="2491" y="1895"/>
                </a:lnTo>
                <a:lnTo>
                  <a:pt x="687" y="1308"/>
                </a:lnTo>
                <a:lnTo>
                  <a:pt x="1798" y="2842"/>
                </a:lnTo>
                <a:lnTo>
                  <a:pt x="0" y="3428"/>
                </a:lnTo>
                <a:lnTo>
                  <a:pt x="1798" y="4014"/>
                </a:lnTo>
                <a:lnTo>
                  <a:pt x="687" y="5548"/>
                </a:lnTo>
                <a:lnTo>
                  <a:pt x="2491" y="4961"/>
                </a:lnTo>
                <a:lnTo>
                  <a:pt x="2491" y="6855"/>
                </a:lnTo>
                <a:lnTo>
                  <a:pt x="3602" y="5322"/>
                </a:lnTo>
                <a:lnTo>
                  <a:pt x="4713" y="6855"/>
                </a:lnTo>
                <a:lnTo>
                  <a:pt x="4713" y="4961"/>
                </a:lnTo>
                <a:lnTo>
                  <a:pt x="6516" y="5548"/>
                </a:lnTo>
                <a:lnTo>
                  <a:pt x="5407" y="4014"/>
                </a:lnTo>
                <a:lnTo>
                  <a:pt x="7205" y="3428"/>
                </a:lnTo>
                <a:lnTo>
                  <a:pt x="5407" y="2842"/>
                </a:lnTo>
                <a:lnTo>
                  <a:pt x="6516" y="1315"/>
                </a:lnTo>
                <a:lnTo>
                  <a:pt x="6516" y="1315"/>
                </a:lnTo>
                <a:lnTo>
                  <a:pt x="4713" y="1895"/>
                </a:lnTo>
                <a:lnTo>
                  <a:pt x="4713" y="1"/>
                </a:lnTo>
                <a:lnTo>
                  <a:pt x="3602" y="1534"/>
                </a:lnTo>
                <a:lnTo>
                  <a:pt x="24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 rot="1158212">
            <a:off x="7775247" y="40519"/>
            <a:ext cx="2670104" cy="2540459"/>
          </a:xfrm>
          <a:custGeom>
            <a:avLst/>
            <a:gdLst/>
            <a:ahLst/>
            <a:cxnLst/>
            <a:rect l="l" t="t" r="r" b="b"/>
            <a:pathLst>
              <a:path w="7206" h="6856" extrusionOk="0">
                <a:moveTo>
                  <a:pt x="2491" y="1"/>
                </a:moveTo>
                <a:lnTo>
                  <a:pt x="2491" y="1895"/>
                </a:lnTo>
                <a:lnTo>
                  <a:pt x="687" y="1308"/>
                </a:lnTo>
                <a:lnTo>
                  <a:pt x="1798" y="2842"/>
                </a:lnTo>
                <a:lnTo>
                  <a:pt x="0" y="3428"/>
                </a:lnTo>
                <a:lnTo>
                  <a:pt x="1798" y="4014"/>
                </a:lnTo>
                <a:lnTo>
                  <a:pt x="687" y="5548"/>
                </a:lnTo>
                <a:lnTo>
                  <a:pt x="2491" y="4961"/>
                </a:lnTo>
                <a:lnTo>
                  <a:pt x="2491" y="6855"/>
                </a:lnTo>
                <a:lnTo>
                  <a:pt x="3602" y="5322"/>
                </a:lnTo>
                <a:lnTo>
                  <a:pt x="4713" y="6855"/>
                </a:lnTo>
                <a:lnTo>
                  <a:pt x="4713" y="4961"/>
                </a:lnTo>
                <a:lnTo>
                  <a:pt x="6516" y="5548"/>
                </a:lnTo>
                <a:lnTo>
                  <a:pt x="5407" y="4014"/>
                </a:lnTo>
                <a:lnTo>
                  <a:pt x="7205" y="3428"/>
                </a:lnTo>
                <a:lnTo>
                  <a:pt x="5407" y="2842"/>
                </a:lnTo>
                <a:lnTo>
                  <a:pt x="6516" y="1315"/>
                </a:lnTo>
                <a:lnTo>
                  <a:pt x="6516" y="1315"/>
                </a:lnTo>
                <a:lnTo>
                  <a:pt x="4713" y="1895"/>
                </a:lnTo>
                <a:lnTo>
                  <a:pt x="4713" y="1"/>
                </a:lnTo>
                <a:lnTo>
                  <a:pt x="3602" y="1534"/>
                </a:lnTo>
                <a:lnTo>
                  <a:pt x="24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5730500" y="4321947"/>
            <a:ext cx="2915700" cy="377925"/>
          </a:xfrm>
          <a:custGeom>
            <a:avLst/>
            <a:gdLst/>
            <a:ahLst/>
            <a:cxnLst/>
            <a:rect l="l" t="t" r="r" b="b"/>
            <a:pathLst>
              <a:path w="116628" h="15117" extrusionOk="0">
                <a:moveTo>
                  <a:pt x="0" y="741"/>
                </a:moveTo>
                <a:cubicBezTo>
                  <a:pt x="25076" y="741"/>
                  <a:pt x="50152" y="741"/>
                  <a:pt x="75228" y="741"/>
                </a:cubicBezTo>
                <a:cubicBezTo>
                  <a:pt x="81455" y="741"/>
                  <a:pt x="87682" y="741"/>
                  <a:pt x="93909" y="741"/>
                </a:cubicBezTo>
                <a:cubicBezTo>
                  <a:pt x="97443" y="741"/>
                  <a:pt x="101350" y="-840"/>
                  <a:pt x="104511" y="741"/>
                </a:cubicBezTo>
                <a:cubicBezTo>
                  <a:pt x="109768" y="3371"/>
                  <a:pt x="93133" y="3751"/>
                  <a:pt x="87345" y="4780"/>
                </a:cubicBezTo>
                <a:cubicBezTo>
                  <a:pt x="77012" y="6617"/>
                  <a:pt x="67421" y="11742"/>
                  <a:pt x="57052" y="13363"/>
                </a:cubicBezTo>
                <a:cubicBezTo>
                  <a:pt x="53030" y="13992"/>
                  <a:pt x="53004" y="13797"/>
                  <a:pt x="48974" y="14373"/>
                </a:cubicBezTo>
                <a:cubicBezTo>
                  <a:pt x="47700" y="14555"/>
                  <a:pt x="47645" y="15356"/>
                  <a:pt x="46450" y="14878"/>
                </a:cubicBezTo>
                <a:cubicBezTo>
                  <a:pt x="45608" y="14541"/>
                  <a:pt x="46638" y="12736"/>
                  <a:pt x="47459" y="12353"/>
                </a:cubicBezTo>
                <a:cubicBezTo>
                  <a:pt x="52620" y="9945"/>
                  <a:pt x="58048" y="7993"/>
                  <a:pt x="63616" y="6800"/>
                </a:cubicBezTo>
                <a:cubicBezTo>
                  <a:pt x="73557" y="4670"/>
                  <a:pt x="83814" y="4463"/>
                  <a:pt x="93909" y="3265"/>
                </a:cubicBezTo>
                <a:cubicBezTo>
                  <a:pt x="99779" y="2569"/>
                  <a:pt x="105667" y="1751"/>
                  <a:pt x="111579" y="1751"/>
                </a:cubicBezTo>
                <a:cubicBezTo>
                  <a:pt x="112084" y="1751"/>
                  <a:pt x="112814" y="1299"/>
                  <a:pt x="112589" y="1751"/>
                </a:cubicBezTo>
                <a:cubicBezTo>
                  <a:pt x="109167" y="8609"/>
                  <a:pt x="93725" y="2208"/>
                  <a:pt x="90879" y="9324"/>
                </a:cubicBezTo>
                <a:cubicBezTo>
                  <a:pt x="90029" y="11450"/>
                  <a:pt x="95171" y="11060"/>
                  <a:pt x="97443" y="11344"/>
                </a:cubicBezTo>
                <a:cubicBezTo>
                  <a:pt x="103797" y="12138"/>
                  <a:pt x="110224" y="12353"/>
                  <a:pt x="116628" y="12353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Google Shape;66;p9"/>
          <p:cNvSpPr/>
          <p:nvPr/>
        </p:nvSpPr>
        <p:spPr>
          <a:xfrm rot="-2699934">
            <a:off x="258179" y="1530706"/>
            <a:ext cx="646292" cy="588893"/>
          </a:xfrm>
          <a:custGeom>
            <a:avLst/>
            <a:gdLst/>
            <a:ahLst/>
            <a:cxnLst/>
            <a:rect l="l" t="t" r="r" b="b"/>
            <a:pathLst>
              <a:path w="7026" h="6402" extrusionOk="0">
                <a:moveTo>
                  <a:pt x="5897" y="1"/>
                </a:moveTo>
                <a:lnTo>
                  <a:pt x="3643" y="2025"/>
                </a:lnTo>
                <a:lnTo>
                  <a:pt x="1202" y="69"/>
                </a:lnTo>
                <a:lnTo>
                  <a:pt x="2656" y="2600"/>
                </a:lnTo>
                <a:lnTo>
                  <a:pt x="0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2" y="4348"/>
                </a:lnTo>
                <a:lnTo>
                  <a:pt x="5165" y="6401"/>
                </a:lnTo>
                <a:lnTo>
                  <a:pt x="4263" y="3823"/>
                </a:lnTo>
                <a:lnTo>
                  <a:pt x="7026" y="4444"/>
                </a:lnTo>
                <a:lnTo>
                  <a:pt x="7026" y="4444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720000" y="372075"/>
            <a:ext cx="58812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086950" y="2199675"/>
            <a:ext cx="3134100" cy="1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4493900" y="4727800"/>
            <a:ext cx="1703548" cy="415699"/>
          </a:xfrm>
          <a:custGeom>
            <a:avLst/>
            <a:gdLst/>
            <a:ahLst/>
            <a:cxnLst/>
            <a:rect l="l" t="t" r="r" b="b"/>
            <a:pathLst>
              <a:path w="13921" h="3397" extrusionOk="0">
                <a:moveTo>
                  <a:pt x="11179" y="0"/>
                </a:moveTo>
                <a:cubicBezTo>
                  <a:pt x="11002" y="0"/>
                  <a:pt x="10824" y="19"/>
                  <a:pt x="10650" y="58"/>
                </a:cubicBezTo>
                <a:cubicBezTo>
                  <a:pt x="9292" y="352"/>
                  <a:pt x="8423" y="1648"/>
                  <a:pt x="7702" y="2832"/>
                </a:cubicBezTo>
                <a:cubicBezTo>
                  <a:pt x="7046" y="1489"/>
                  <a:pt x="5546" y="653"/>
                  <a:pt x="4051" y="653"/>
                </a:cubicBezTo>
                <a:cubicBezTo>
                  <a:pt x="3826" y="653"/>
                  <a:pt x="3600" y="672"/>
                  <a:pt x="3378" y="712"/>
                </a:cubicBezTo>
                <a:cubicBezTo>
                  <a:pt x="1907" y="971"/>
                  <a:pt x="632" y="2036"/>
                  <a:pt x="0" y="3396"/>
                </a:cubicBezTo>
                <a:lnTo>
                  <a:pt x="13639" y="3396"/>
                </a:lnTo>
                <a:cubicBezTo>
                  <a:pt x="13921" y="2561"/>
                  <a:pt x="13734" y="1575"/>
                  <a:pt x="13159" y="904"/>
                </a:cubicBezTo>
                <a:cubicBezTo>
                  <a:pt x="12672" y="334"/>
                  <a:pt x="11927" y="0"/>
                  <a:pt x="11179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6865963" y="3698275"/>
            <a:ext cx="3125873" cy="2974013"/>
          </a:xfrm>
          <a:custGeom>
            <a:avLst/>
            <a:gdLst/>
            <a:ahLst/>
            <a:cxnLst/>
            <a:rect l="l" t="t" r="r" b="b"/>
            <a:pathLst>
              <a:path w="7206" h="6856" extrusionOk="0">
                <a:moveTo>
                  <a:pt x="2491" y="1"/>
                </a:moveTo>
                <a:lnTo>
                  <a:pt x="2491" y="1895"/>
                </a:lnTo>
                <a:lnTo>
                  <a:pt x="687" y="1308"/>
                </a:lnTo>
                <a:lnTo>
                  <a:pt x="1798" y="2842"/>
                </a:lnTo>
                <a:lnTo>
                  <a:pt x="0" y="3428"/>
                </a:lnTo>
                <a:lnTo>
                  <a:pt x="1798" y="4014"/>
                </a:lnTo>
                <a:lnTo>
                  <a:pt x="687" y="5548"/>
                </a:lnTo>
                <a:lnTo>
                  <a:pt x="2491" y="4961"/>
                </a:lnTo>
                <a:lnTo>
                  <a:pt x="2491" y="6855"/>
                </a:lnTo>
                <a:lnTo>
                  <a:pt x="3602" y="5322"/>
                </a:lnTo>
                <a:lnTo>
                  <a:pt x="4713" y="6855"/>
                </a:lnTo>
                <a:lnTo>
                  <a:pt x="4713" y="4961"/>
                </a:lnTo>
                <a:lnTo>
                  <a:pt x="6516" y="5548"/>
                </a:lnTo>
                <a:lnTo>
                  <a:pt x="5407" y="4014"/>
                </a:lnTo>
                <a:lnTo>
                  <a:pt x="7205" y="3428"/>
                </a:lnTo>
                <a:lnTo>
                  <a:pt x="5407" y="2842"/>
                </a:lnTo>
                <a:lnTo>
                  <a:pt x="6516" y="1315"/>
                </a:lnTo>
                <a:lnTo>
                  <a:pt x="6516" y="1315"/>
                </a:lnTo>
                <a:lnTo>
                  <a:pt x="4713" y="1895"/>
                </a:lnTo>
                <a:lnTo>
                  <a:pt x="4713" y="1"/>
                </a:lnTo>
                <a:lnTo>
                  <a:pt x="3602" y="1534"/>
                </a:lnTo>
                <a:lnTo>
                  <a:pt x="24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417447" y="4521976"/>
            <a:ext cx="1467420" cy="619401"/>
          </a:xfrm>
          <a:custGeom>
            <a:avLst/>
            <a:gdLst/>
            <a:ahLst/>
            <a:cxnLst/>
            <a:rect l="l" t="t" r="r" b="b"/>
            <a:pathLst>
              <a:path w="11497" h="4853" extrusionOk="0">
                <a:moveTo>
                  <a:pt x="1560" y="0"/>
                </a:moveTo>
                <a:cubicBezTo>
                  <a:pt x="1107" y="0"/>
                  <a:pt x="668" y="291"/>
                  <a:pt x="418" y="676"/>
                </a:cubicBezTo>
                <a:cubicBezTo>
                  <a:pt x="136" y="1115"/>
                  <a:pt x="51" y="1651"/>
                  <a:pt x="35" y="2169"/>
                </a:cubicBezTo>
                <a:cubicBezTo>
                  <a:pt x="1" y="3083"/>
                  <a:pt x="152" y="4002"/>
                  <a:pt x="480" y="4853"/>
                </a:cubicBezTo>
                <a:lnTo>
                  <a:pt x="11496" y="4853"/>
                </a:lnTo>
                <a:cubicBezTo>
                  <a:pt x="11260" y="3585"/>
                  <a:pt x="10729" y="2344"/>
                  <a:pt x="9793" y="1459"/>
                </a:cubicBezTo>
                <a:cubicBezTo>
                  <a:pt x="9071" y="779"/>
                  <a:pt x="8087" y="350"/>
                  <a:pt x="7108" y="350"/>
                </a:cubicBezTo>
                <a:cubicBezTo>
                  <a:pt x="6788" y="350"/>
                  <a:pt x="6467" y="396"/>
                  <a:pt x="6157" y="494"/>
                </a:cubicBezTo>
                <a:cubicBezTo>
                  <a:pt x="4906" y="895"/>
                  <a:pt x="3969" y="2266"/>
                  <a:pt x="4263" y="3546"/>
                </a:cubicBezTo>
                <a:cubicBezTo>
                  <a:pt x="3907" y="2666"/>
                  <a:pt x="3462" y="1814"/>
                  <a:pt x="2933" y="1019"/>
                </a:cubicBezTo>
                <a:cubicBezTo>
                  <a:pt x="2639" y="574"/>
                  <a:pt x="2267" y="106"/>
                  <a:pt x="1737" y="15"/>
                </a:cubicBezTo>
                <a:cubicBezTo>
                  <a:pt x="1678" y="5"/>
                  <a:pt x="1619" y="0"/>
                  <a:pt x="15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14549" y="4547175"/>
            <a:ext cx="353972" cy="322480"/>
          </a:xfrm>
          <a:custGeom>
            <a:avLst/>
            <a:gdLst/>
            <a:ahLst/>
            <a:cxnLst/>
            <a:rect l="l" t="t" r="r" b="b"/>
            <a:pathLst>
              <a:path w="7025" h="6400" extrusionOk="0">
                <a:moveTo>
                  <a:pt x="5897" y="1"/>
                </a:moveTo>
                <a:lnTo>
                  <a:pt x="3642" y="2031"/>
                </a:lnTo>
                <a:lnTo>
                  <a:pt x="1201" y="74"/>
                </a:lnTo>
                <a:lnTo>
                  <a:pt x="2655" y="2606"/>
                </a:lnTo>
                <a:lnTo>
                  <a:pt x="1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1" y="4348"/>
                </a:lnTo>
                <a:lnTo>
                  <a:pt x="5164" y="6400"/>
                </a:lnTo>
                <a:lnTo>
                  <a:pt x="4263" y="3823"/>
                </a:lnTo>
                <a:lnTo>
                  <a:pt x="7024" y="4450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8423993" y="893019"/>
            <a:ext cx="559805" cy="510016"/>
          </a:xfrm>
          <a:custGeom>
            <a:avLst/>
            <a:gdLst/>
            <a:ahLst/>
            <a:cxnLst/>
            <a:rect l="l" t="t" r="r" b="b"/>
            <a:pathLst>
              <a:path w="7025" h="6400" extrusionOk="0">
                <a:moveTo>
                  <a:pt x="5897" y="1"/>
                </a:moveTo>
                <a:lnTo>
                  <a:pt x="3642" y="2031"/>
                </a:lnTo>
                <a:lnTo>
                  <a:pt x="1201" y="74"/>
                </a:lnTo>
                <a:lnTo>
                  <a:pt x="2655" y="2606"/>
                </a:lnTo>
                <a:lnTo>
                  <a:pt x="1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1" y="4348"/>
                </a:lnTo>
                <a:lnTo>
                  <a:pt x="5164" y="6400"/>
                </a:lnTo>
                <a:lnTo>
                  <a:pt x="4263" y="3823"/>
                </a:lnTo>
                <a:lnTo>
                  <a:pt x="7024" y="4450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4372300" y="4530400"/>
            <a:ext cx="1742600" cy="356025"/>
          </a:xfrm>
          <a:custGeom>
            <a:avLst/>
            <a:gdLst/>
            <a:ahLst/>
            <a:cxnLst/>
            <a:rect l="l" t="t" r="r" b="b"/>
            <a:pathLst>
              <a:path w="69704" h="14241" extrusionOk="0">
                <a:moveTo>
                  <a:pt x="0" y="14241"/>
                </a:moveTo>
                <a:cubicBezTo>
                  <a:pt x="9029" y="14241"/>
                  <a:pt x="17982" y="11162"/>
                  <a:pt x="26233" y="7495"/>
                </a:cubicBezTo>
                <a:cubicBezTo>
                  <a:pt x="28660" y="6417"/>
                  <a:pt x="29854" y="3437"/>
                  <a:pt x="32229" y="2249"/>
                </a:cubicBezTo>
                <a:cubicBezTo>
                  <a:pt x="33035" y="1846"/>
                  <a:pt x="34629" y="0"/>
                  <a:pt x="33728" y="0"/>
                </a:cubicBezTo>
                <a:cubicBezTo>
                  <a:pt x="33660" y="0"/>
                  <a:pt x="30709" y="3124"/>
                  <a:pt x="29981" y="3748"/>
                </a:cubicBezTo>
                <a:cubicBezTo>
                  <a:pt x="27697" y="5706"/>
                  <a:pt x="23235" y="6735"/>
                  <a:pt x="23235" y="9744"/>
                </a:cubicBezTo>
                <a:cubicBezTo>
                  <a:pt x="23235" y="11511"/>
                  <a:pt x="26715" y="10493"/>
                  <a:pt x="28482" y="10493"/>
                </a:cubicBezTo>
                <a:cubicBezTo>
                  <a:pt x="33823" y="10493"/>
                  <a:pt x="38880" y="7495"/>
                  <a:pt x="44221" y="7495"/>
                </a:cubicBezTo>
                <a:cubicBezTo>
                  <a:pt x="45821" y="7495"/>
                  <a:pt x="45641" y="10980"/>
                  <a:pt x="47219" y="11243"/>
                </a:cubicBezTo>
                <a:cubicBezTo>
                  <a:pt x="50093" y="11722"/>
                  <a:pt x="51857" y="7317"/>
                  <a:pt x="54714" y="6746"/>
                </a:cubicBezTo>
                <a:cubicBezTo>
                  <a:pt x="57453" y="6199"/>
                  <a:pt x="59499" y="9816"/>
                  <a:pt x="62209" y="10493"/>
                </a:cubicBezTo>
                <a:cubicBezTo>
                  <a:pt x="64820" y="11145"/>
                  <a:pt x="67802" y="9398"/>
                  <a:pt x="69704" y="7495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/>
          <p:nvPr/>
        </p:nvSpPr>
        <p:spPr>
          <a:xfrm>
            <a:off x="-991125" y="4230423"/>
            <a:ext cx="1801230" cy="1713743"/>
          </a:xfrm>
          <a:custGeom>
            <a:avLst/>
            <a:gdLst/>
            <a:ahLst/>
            <a:cxnLst/>
            <a:rect l="l" t="t" r="r" b="b"/>
            <a:pathLst>
              <a:path w="7206" h="6856" extrusionOk="0">
                <a:moveTo>
                  <a:pt x="2491" y="1"/>
                </a:moveTo>
                <a:lnTo>
                  <a:pt x="2491" y="1895"/>
                </a:lnTo>
                <a:lnTo>
                  <a:pt x="687" y="1308"/>
                </a:lnTo>
                <a:lnTo>
                  <a:pt x="1798" y="2842"/>
                </a:lnTo>
                <a:lnTo>
                  <a:pt x="0" y="3428"/>
                </a:lnTo>
                <a:lnTo>
                  <a:pt x="1798" y="4014"/>
                </a:lnTo>
                <a:lnTo>
                  <a:pt x="687" y="5548"/>
                </a:lnTo>
                <a:lnTo>
                  <a:pt x="2491" y="4961"/>
                </a:lnTo>
                <a:lnTo>
                  <a:pt x="2491" y="6855"/>
                </a:lnTo>
                <a:lnTo>
                  <a:pt x="3602" y="5322"/>
                </a:lnTo>
                <a:lnTo>
                  <a:pt x="4713" y="6855"/>
                </a:lnTo>
                <a:lnTo>
                  <a:pt x="4713" y="4961"/>
                </a:lnTo>
                <a:lnTo>
                  <a:pt x="6516" y="5548"/>
                </a:lnTo>
                <a:lnTo>
                  <a:pt x="5407" y="4014"/>
                </a:lnTo>
                <a:lnTo>
                  <a:pt x="7205" y="3428"/>
                </a:lnTo>
                <a:lnTo>
                  <a:pt x="5407" y="2842"/>
                </a:lnTo>
                <a:lnTo>
                  <a:pt x="6516" y="1315"/>
                </a:lnTo>
                <a:lnTo>
                  <a:pt x="6516" y="1315"/>
                </a:lnTo>
                <a:lnTo>
                  <a:pt x="4713" y="1895"/>
                </a:lnTo>
                <a:lnTo>
                  <a:pt x="4713" y="1"/>
                </a:lnTo>
                <a:lnTo>
                  <a:pt x="3602" y="1534"/>
                </a:lnTo>
                <a:lnTo>
                  <a:pt x="24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/>
          <p:cNvSpPr/>
          <p:nvPr/>
        </p:nvSpPr>
        <p:spPr>
          <a:xfrm rot="10800000">
            <a:off x="6390106" y="-10"/>
            <a:ext cx="2814514" cy="690555"/>
          </a:xfrm>
          <a:custGeom>
            <a:avLst/>
            <a:gdLst/>
            <a:ahLst/>
            <a:cxnLst/>
            <a:rect l="l" t="t" r="r" b="b"/>
            <a:pathLst>
              <a:path w="18385" h="4511" extrusionOk="0">
                <a:moveTo>
                  <a:pt x="11097" y="0"/>
                </a:moveTo>
                <a:cubicBezTo>
                  <a:pt x="10993" y="0"/>
                  <a:pt x="10889" y="7"/>
                  <a:pt x="10786" y="23"/>
                </a:cubicBezTo>
                <a:cubicBezTo>
                  <a:pt x="10334" y="85"/>
                  <a:pt x="9912" y="293"/>
                  <a:pt x="9540" y="548"/>
                </a:cubicBezTo>
                <a:cubicBezTo>
                  <a:pt x="8796" y="1049"/>
                  <a:pt x="8174" y="1838"/>
                  <a:pt x="8164" y="2729"/>
                </a:cubicBezTo>
                <a:cubicBezTo>
                  <a:pt x="7708" y="2104"/>
                  <a:pt x="7081" y="1534"/>
                  <a:pt x="6314" y="1388"/>
                </a:cubicBezTo>
                <a:cubicBezTo>
                  <a:pt x="6212" y="1369"/>
                  <a:pt x="6107" y="1360"/>
                  <a:pt x="6002" y="1360"/>
                </a:cubicBezTo>
                <a:cubicBezTo>
                  <a:pt x="5320" y="1360"/>
                  <a:pt x="4618" y="1747"/>
                  <a:pt x="4437" y="2403"/>
                </a:cubicBezTo>
                <a:cubicBezTo>
                  <a:pt x="3885" y="1612"/>
                  <a:pt x="3163" y="773"/>
                  <a:pt x="2205" y="756"/>
                </a:cubicBezTo>
                <a:cubicBezTo>
                  <a:pt x="2198" y="756"/>
                  <a:pt x="2191" y="756"/>
                  <a:pt x="2184" y="756"/>
                </a:cubicBezTo>
                <a:cubicBezTo>
                  <a:pt x="1386" y="756"/>
                  <a:pt x="685" y="1371"/>
                  <a:pt x="355" y="2098"/>
                </a:cubicBezTo>
                <a:cubicBezTo>
                  <a:pt x="22" y="2830"/>
                  <a:pt x="1" y="3660"/>
                  <a:pt x="6" y="4466"/>
                </a:cubicBezTo>
                <a:lnTo>
                  <a:pt x="6" y="4505"/>
                </a:lnTo>
                <a:lnTo>
                  <a:pt x="1544" y="4505"/>
                </a:lnTo>
                <a:lnTo>
                  <a:pt x="16367" y="4511"/>
                </a:lnTo>
                <a:lnTo>
                  <a:pt x="18385" y="4511"/>
                </a:lnTo>
                <a:cubicBezTo>
                  <a:pt x="18166" y="3704"/>
                  <a:pt x="17551" y="3011"/>
                  <a:pt x="16779" y="2702"/>
                </a:cubicBezTo>
                <a:cubicBezTo>
                  <a:pt x="16456" y="2570"/>
                  <a:pt x="16107" y="2505"/>
                  <a:pt x="15759" y="2505"/>
                </a:cubicBezTo>
                <a:cubicBezTo>
                  <a:pt x="15256" y="2505"/>
                  <a:pt x="14753" y="2641"/>
                  <a:pt x="14326" y="2905"/>
                </a:cubicBezTo>
                <a:cubicBezTo>
                  <a:pt x="14016" y="2143"/>
                  <a:pt x="13621" y="1393"/>
                  <a:pt x="13024" y="829"/>
                </a:cubicBezTo>
                <a:cubicBezTo>
                  <a:pt x="12502" y="338"/>
                  <a:pt x="11805" y="0"/>
                  <a:pt x="110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8505526" y="4492075"/>
            <a:ext cx="456994" cy="416352"/>
          </a:xfrm>
          <a:custGeom>
            <a:avLst/>
            <a:gdLst/>
            <a:ahLst/>
            <a:cxnLst/>
            <a:rect l="l" t="t" r="r" b="b"/>
            <a:pathLst>
              <a:path w="7025" h="6400" extrusionOk="0">
                <a:moveTo>
                  <a:pt x="5897" y="1"/>
                </a:moveTo>
                <a:lnTo>
                  <a:pt x="3642" y="2031"/>
                </a:lnTo>
                <a:lnTo>
                  <a:pt x="1201" y="74"/>
                </a:lnTo>
                <a:lnTo>
                  <a:pt x="2655" y="2606"/>
                </a:lnTo>
                <a:lnTo>
                  <a:pt x="1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1" y="4348"/>
                </a:lnTo>
                <a:lnTo>
                  <a:pt x="5164" y="6400"/>
                </a:lnTo>
                <a:lnTo>
                  <a:pt x="4263" y="3823"/>
                </a:lnTo>
                <a:lnTo>
                  <a:pt x="7024" y="4450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/>
          <p:cNvSpPr/>
          <p:nvPr/>
        </p:nvSpPr>
        <p:spPr>
          <a:xfrm>
            <a:off x="145651" y="523200"/>
            <a:ext cx="456994" cy="416352"/>
          </a:xfrm>
          <a:custGeom>
            <a:avLst/>
            <a:gdLst/>
            <a:ahLst/>
            <a:cxnLst/>
            <a:rect l="l" t="t" r="r" b="b"/>
            <a:pathLst>
              <a:path w="7025" h="6400" extrusionOk="0">
                <a:moveTo>
                  <a:pt x="5897" y="1"/>
                </a:moveTo>
                <a:lnTo>
                  <a:pt x="3642" y="2031"/>
                </a:lnTo>
                <a:lnTo>
                  <a:pt x="1201" y="74"/>
                </a:lnTo>
                <a:lnTo>
                  <a:pt x="2655" y="2606"/>
                </a:lnTo>
                <a:lnTo>
                  <a:pt x="1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1" y="4348"/>
                </a:lnTo>
                <a:lnTo>
                  <a:pt x="5164" y="6400"/>
                </a:lnTo>
                <a:lnTo>
                  <a:pt x="4263" y="3823"/>
                </a:lnTo>
                <a:lnTo>
                  <a:pt x="7024" y="4450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subTitle" idx="1"/>
          </p:nvPr>
        </p:nvSpPr>
        <p:spPr>
          <a:xfrm>
            <a:off x="720000" y="1109375"/>
            <a:ext cx="3791700" cy="10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/>
          <p:nvPr/>
        </p:nvSpPr>
        <p:spPr>
          <a:xfrm>
            <a:off x="-12" y="-2032975"/>
            <a:ext cx="4086216" cy="3887798"/>
          </a:xfrm>
          <a:custGeom>
            <a:avLst/>
            <a:gdLst/>
            <a:ahLst/>
            <a:cxnLst/>
            <a:rect l="l" t="t" r="r" b="b"/>
            <a:pathLst>
              <a:path w="7206" h="6856" extrusionOk="0">
                <a:moveTo>
                  <a:pt x="2491" y="1"/>
                </a:moveTo>
                <a:lnTo>
                  <a:pt x="2491" y="1895"/>
                </a:lnTo>
                <a:lnTo>
                  <a:pt x="687" y="1308"/>
                </a:lnTo>
                <a:lnTo>
                  <a:pt x="1798" y="2842"/>
                </a:lnTo>
                <a:lnTo>
                  <a:pt x="0" y="3428"/>
                </a:lnTo>
                <a:lnTo>
                  <a:pt x="1798" y="4014"/>
                </a:lnTo>
                <a:lnTo>
                  <a:pt x="687" y="5548"/>
                </a:lnTo>
                <a:lnTo>
                  <a:pt x="2491" y="4961"/>
                </a:lnTo>
                <a:lnTo>
                  <a:pt x="2491" y="6855"/>
                </a:lnTo>
                <a:lnTo>
                  <a:pt x="3602" y="5322"/>
                </a:lnTo>
                <a:lnTo>
                  <a:pt x="4713" y="6855"/>
                </a:lnTo>
                <a:lnTo>
                  <a:pt x="4713" y="4961"/>
                </a:lnTo>
                <a:lnTo>
                  <a:pt x="6516" y="5548"/>
                </a:lnTo>
                <a:lnTo>
                  <a:pt x="5407" y="4014"/>
                </a:lnTo>
                <a:lnTo>
                  <a:pt x="7205" y="3428"/>
                </a:lnTo>
                <a:lnTo>
                  <a:pt x="5407" y="2842"/>
                </a:lnTo>
                <a:lnTo>
                  <a:pt x="6516" y="1315"/>
                </a:lnTo>
                <a:lnTo>
                  <a:pt x="6516" y="1315"/>
                </a:lnTo>
                <a:lnTo>
                  <a:pt x="4713" y="1895"/>
                </a:lnTo>
                <a:lnTo>
                  <a:pt x="4713" y="1"/>
                </a:lnTo>
                <a:lnTo>
                  <a:pt x="3602" y="1534"/>
                </a:lnTo>
                <a:lnTo>
                  <a:pt x="24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1"/>
          <p:cNvSpPr/>
          <p:nvPr/>
        </p:nvSpPr>
        <p:spPr>
          <a:xfrm rot="299614">
            <a:off x="-224504" y="4481700"/>
            <a:ext cx="2846429" cy="793774"/>
          </a:xfrm>
          <a:custGeom>
            <a:avLst/>
            <a:gdLst/>
            <a:ahLst/>
            <a:cxnLst/>
            <a:rect l="l" t="t" r="r" b="b"/>
            <a:pathLst>
              <a:path w="14598" h="4071" extrusionOk="0">
                <a:moveTo>
                  <a:pt x="6997" y="0"/>
                </a:moveTo>
                <a:cubicBezTo>
                  <a:pt x="6002" y="0"/>
                  <a:pt x="4994" y="540"/>
                  <a:pt x="4697" y="1478"/>
                </a:cubicBezTo>
                <a:cubicBezTo>
                  <a:pt x="4208" y="1137"/>
                  <a:pt x="3611" y="966"/>
                  <a:pt x="3014" y="966"/>
                </a:cubicBezTo>
                <a:cubicBezTo>
                  <a:pt x="2447" y="966"/>
                  <a:pt x="1880" y="1120"/>
                  <a:pt x="1405" y="1427"/>
                </a:cubicBezTo>
                <a:cubicBezTo>
                  <a:pt x="666" y="1913"/>
                  <a:pt x="0" y="2927"/>
                  <a:pt x="68" y="3846"/>
                </a:cubicBezTo>
                <a:cubicBezTo>
                  <a:pt x="73" y="3930"/>
                  <a:pt x="96" y="4003"/>
                  <a:pt x="125" y="4071"/>
                </a:cubicBezTo>
                <a:lnTo>
                  <a:pt x="14597" y="3152"/>
                </a:lnTo>
                <a:cubicBezTo>
                  <a:pt x="14186" y="2425"/>
                  <a:pt x="13413" y="1918"/>
                  <a:pt x="12578" y="1838"/>
                </a:cubicBezTo>
                <a:cubicBezTo>
                  <a:pt x="12502" y="1831"/>
                  <a:pt x="12426" y="1827"/>
                  <a:pt x="12350" y="1827"/>
                </a:cubicBezTo>
                <a:cubicBezTo>
                  <a:pt x="11534" y="1827"/>
                  <a:pt x="10724" y="2233"/>
                  <a:pt x="10244" y="2899"/>
                </a:cubicBezTo>
                <a:cubicBezTo>
                  <a:pt x="9849" y="1692"/>
                  <a:pt x="9026" y="553"/>
                  <a:pt x="7832" y="136"/>
                </a:cubicBezTo>
                <a:cubicBezTo>
                  <a:pt x="7566" y="44"/>
                  <a:pt x="7282" y="0"/>
                  <a:pt x="69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1"/>
          <p:cNvSpPr/>
          <p:nvPr/>
        </p:nvSpPr>
        <p:spPr>
          <a:xfrm rot="-7200027">
            <a:off x="1787449" y="4302231"/>
            <a:ext cx="511308" cy="465818"/>
          </a:xfrm>
          <a:custGeom>
            <a:avLst/>
            <a:gdLst/>
            <a:ahLst/>
            <a:cxnLst/>
            <a:rect l="l" t="t" r="r" b="b"/>
            <a:pathLst>
              <a:path w="7025" h="6400" extrusionOk="0">
                <a:moveTo>
                  <a:pt x="5897" y="1"/>
                </a:moveTo>
                <a:lnTo>
                  <a:pt x="3642" y="2031"/>
                </a:lnTo>
                <a:lnTo>
                  <a:pt x="1201" y="74"/>
                </a:lnTo>
                <a:lnTo>
                  <a:pt x="2655" y="2606"/>
                </a:lnTo>
                <a:lnTo>
                  <a:pt x="1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1" y="4348"/>
                </a:lnTo>
                <a:lnTo>
                  <a:pt x="5164" y="6400"/>
                </a:lnTo>
                <a:lnTo>
                  <a:pt x="4263" y="3823"/>
                </a:lnTo>
                <a:lnTo>
                  <a:pt x="7024" y="4450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1"/>
          <p:cNvSpPr/>
          <p:nvPr/>
        </p:nvSpPr>
        <p:spPr>
          <a:xfrm>
            <a:off x="6093472" y="3943499"/>
            <a:ext cx="2911170" cy="2769824"/>
          </a:xfrm>
          <a:custGeom>
            <a:avLst/>
            <a:gdLst/>
            <a:ahLst/>
            <a:cxnLst/>
            <a:rect l="l" t="t" r="r" b="b"/>
            <a:pathLst>
              <a:path w="7206" h="6856" extrusionOk="0">
                <a:moveTo>
                  <a:pt x="2491" y="1"/>
                </a:moveTo>
                <a:lnTo>
                  <a:pt x="2491" y="1895"/>
                </a:lnTo>
                <a:lnTo>
                  <a:pt x="687" y="1308"/>
                </a:lnTo>
                <a:lnTo>
                  <a:pt x="1798" y="2842"/>
                </a:lnTo>
                <a:lnTo>
                  <a:pt x="0" y="3428"/>
                </a:lnTo>
                <a:lnTo>
                  <a:pt x="1798" y="4014"/>
                </a:lnTo>
                <a:lnTo>
                  <a:pt x="687" y="5548"/>
                </a:lnTo>
                <a:lnTo>
                  <a:pt x="2491" y="4961"/>
                </a:lnTo>
                <a:lnTo>
                  <a:pt x="2491" y="6855"/>
                </a:lnTo>
                <a:lnTo>
                  <a:pt x="3602" y="5322"/>
                </a:lnTo>
                <a:lnTo>
                  <a:pt x="4713" y="6855"/>
                </a:lnTo>
                <a:lnTo>
                  <a:pt x="4713" y="4961"/>
                </a:lnTo>
                <a:lnTo>
                  <a:pt x="6516" y="5548"/>
                </a:lnTo>
                <a:lnTo>
                  <a:pt x="5407" y="4014"/>
                </a:lnTo>
                <a:lnTo>
                  <a:pt x="7205" y="3428"/>
                </a:lnTo>
                <a:lnTo>
                  <a:pt x="5407" y="2842"/>
                </a:lnTo>
                <a:lnTo>
                  <a:pt x="6516" y="1315"/>
                </a:lnTo>
                <a:lnTo>
                  <a:pt x="6516" y="1315"/>
                </a:lnTo>
                <a:lnTo>
                  <a:pt x="4713" y="1895"/>
                </a:lnTo>
                <a:lnTo>
                  <a:pt x="4713" y="1"/>
                </a:lnTo>
                <a:lnTo>
                  <a:pt x="3602" y="1534"/>
                </a:lnTo>
                <a:lnTo>
                  <a:pt x="24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1"/>
          <p:cNvSpPr/>
          <p:nvPr/>
        </p:nvSpPr>
        <p:spPr>
          <a:xfrm rot="-10537268">
            <a:off x="6384735" y="-105375"/>
            <a:ext cx="2846415" cy="793770"/>
          </a:xfrm>
          <a:custGeom>
            <a:avLst/>
            <a:gdLst/>
            <a:ahLst/>
            <a:cxnLst/>
            <a:rect l="l" t="t" r="r" b="b"/>
            <a:pathLst>
              <a:path w="14598" h="4071" extrusionOk="0">
                <a:moveTo>
                  <a:pt x="6997" y="0"/>
                </a:moveTo>
                <a:cubicBezTo>
                  <a:pt x="6002" y="0"/>
                  <a:pt x="4994" y="540"/>
                  <a:pt x="4697" y="1478"/>
                </a:cubicBezTo>
                <a:cubicBezTo>
                  <a:pt x="4208" y="1137"/>
                  <a:pt x="3611" y="966"/>
                  <a:pt x="3014" y="966"/>
                </a:cubicBezTo>
                <a:cubicBezTo>
                  <a:pt x="2447" y="966"/>
                  <a:pt x="1880" y="1120"/>
                  <a:pt x="1405" y="1427"/>
                </a:cubicBezTo>
                <a:cubicBezTo>
                  <a:pt x="666" y="1913"/>
                  <a:pt x="0" y="2927"/>
                  <a:pt x="68" y="3846"/>
                </a:cubicBezTo>
                <a:cubicBezTo>
                  <a:pt x="73" y="3930"/>
                  <a:pt x="96" y="4003"/>
                  <a:pt x="125" y="4071"/>
                </a:cubicBezTo>
                <a:lnTo>
                  <a:pt x="14597" y="3152"/>
                </a:lnTo>
                <a:cubicBezTo>
                  <a:pt x="14186" y="2425"/>
                  <a:pt x="13413" y="1918"/>
                  <a:pt x="12578" y="1838"/>
                </a:cubicBezTo>
                <a:cubicBezTo>
                  <a:pt x="12502" y="1831"/>
                  <a:pt x="12426" y="1827"/>
                  <a:pt x="12350" y="1827"/>
                </a:cubicBezTo>
                <a:cubicBezTo>
                  <a:pt x="11534" y="1827"/>
                  <a:pt x="10724" y="2233"/>
                  <a:pt x="10244" y="2899"/>
                </a:cubicBezTo>
                <a:cubicBezTo>
                  <a:pt x="9849" y="1692"/>
                  <a:pt x="9026" y="553"/>
                  <a:pt x="7832" y="136"/>
                </a:cubicBezTo>
                <a:cubicBezTo>
                  <a:pt x="7566" y="44"/>
                  <a:pt x="7282" y="0"/>
                  <a:pt x="69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1"/>
          <p:cNvSpPr/>
          <p:nvPr/>
        </p:nvSpPr>
        <p:spPr>
          <a:xfrm rot="-7200027">
            <a:off x="8419474" y="1452281"/>
            <a:ext cx="511308" cy="465818"/>
          </a:xfrm>
          <a:custGeom>
            <a:avLst/>
            <a:gdLst/>
            <a:ahLst/>
            <a:cxnLst/>
            <a:rect l="l" t="t" r="r" b="b"/>
            <a:pathLst>
              <a:path w="7025" h="6400" extrusionOk="0">
                <a:moveTo>
                  <a:pt x="5897" y="1"/>
                </a:moveTo>
                <a:lnTo>
                  <a:pt x="3642" y="2031"/>
                </a:lnTo>
                <a:lnTo>
                  <a:pt x="1201" y="74"/>
                </a:lnTo>
                <a:lnTo>
                  <a:pt x="2655" y="2606"/>
                </a:lnTo>
                <a:lnTo>
                  <a:pt x="1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1" y="4348"/>
                </a:lnTo>
                <a:lnTo>
                  <a:pt x="5164" y="6400"/>
                </a:lnTo>
                <a:lnTo>
                  <a:pt x="4263" y="3823"/>
                </a:lnTo>
                <a:lnTo>
                  <a:pt x="7024" y="4450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1"/>
          <p:cNvSpPr/>
          <p:nvPr/>
        </p:nvSpPr>
        <p:spPr>
          <a:xfrm>
            <a:off x="3175675" y="4543458"/>
            <a:ext cx="2578525" cy="287775"/>
          </a:xfrm>
          <a:custGeom>
            <a:avLst/>
            <a:gdLst/>
            <a:ahLst/>
            <a:cxnLst/>
            <a:rect l="l" t="t" r="r" b="b"/>
            <a:pathLst>
              <a:path w="103141" h="11511" extrusionOk="0">
                <a:moveTo>
                  <a:pt x="0" y="8802"/>
                </a:moveTo>
                <a:cubicBezTo>
                  <a:pt x="11593" y="8802"/>
                  <a:pt x="23220" y="8455"/>
                  <a:pt x="34742" y="7174"/>
                </a:cubicBezTo>
                <a:cubicBezTo>
                  <a:pt x="38154" y="6795"/>
                  <a:pt x="41357" y="5269"/>
                  <a:pt x="44513" y="3917"/>
                </a:cubicBezTo>
                <a:cubicBezTo>
                  <a:pt x="46281" y="3159"/>
                  <a:pt x="50722" y="-350"/>
                  <a:pt x="48856" y="117"/>
                </a:cubicBezTo>
                <a:cubicBezTo>
                  <a:pt x="44130" y="1299"/>
                  <a:pt x="39809" y="3736"/>
                  <a:pt x="35285" y="5545"/>
                </a:cubicBezTo>
                <a:cubicBezTo>
                  <a:pt x="34754" y="5758"/>
                  <a:pt x="33180" y="5771"/>
                  <a:pt x="33656" y="6088"/>
                </a:cubicBezTo>
                <a:cubicBezTo>
                  <a:pt x="36972" y="8299"/>
                  <a:pt x="41614" y="6631"/>
                  <a:pt x="45599" y="6631"/>
                </a:cubicBezTo>
                <a:cubicBezTo>
                  <a:pt x="52294" y="6631"/>
                  <a:pt x="58990" y="6631"/>
                  <a:pt x="65685" y="6631"/>
                </a:cubicBezTo>
                <a:cubicBezTo>
                  <a:pt x="67144" y="6631"/>
                  <a:pt x="62736" y="6745"/>
                  <a:pt x="61342" y="7174"/>
                </a:cubicBezTo>
                <a:cubicBezTo>
                  <a:pt x="58990" y="7898"/>
                  <a:pt x="56688" y="8811"/>
                  <a:pt x="54285" y="9345"/>
                </a:cubicBezTo>
                <a:cubicBezTo>
                  <a:pt x="53447" y="9531"/>
                  <a:pt x="51818" y="10074"/>
                  <a:pt x="52656" y="9888"/>
                </a:cubicBezTo>
                <a:cubicBezTo>
                  <a:pt x="62168" y="7773"/>
                  <a:pt x="71495" y="4897"/>
                  <a:pt x="80884" y="2288"/>
                </a:cubicBezTo>
                <a:cubicBezTo>
                  <a:pt x="82662" y="1794"/>
                  <a:pt x="85289" y="-334"/>
                  <a:pt x="86313" y="1202"/>
                </a:cubicBezTo>
                <a:cubicBezTo>
                  <a:pt x="88602" y="4635"/>
                  <a:pt x="80233" y="6957"/>
                  <a:pt x="76542" y="8802"/>
                </a:cubicBezTo>
                <a:cubicBezTo>
                  <a:pt x="75598" y="9274"/>
                  <a:pt x="72826" y="10097"/>
                  <a:pt x="73827" y="10431"/>
                </a:cubicBezTo>
                <a:cubicBezTo>
                  <a:pt x="83137" y="13534"/>
                  <a:pt x="93426" y="9103"/>
                  <a:pt x="103141" y="7717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/>
          <p:nvPr/>
        </p:nvSpPr>
        <p:spPr>
          <a:xfrm>
            <a:off x="-1085728" y="1265649"/>
            <a:ext cx="2958531" cy="2814868"/>
          </a:xfrm>
          <a:custGeom>
            <a:avLst/>
            <a:gdLst/>
            <a:ahLst/>
            <a:cxnLst/>
            <a:rect l="l" t="t" r="r" b="b"/>
            <a:pathLst>
              <a:path w="7206" h="6856" extrusionOk="0">
                <a:moveTo>
                  <a:pt x="2491" y="1"/>
                </a:moveTo>
                <a:lnTo>
                  <a:pt x="2491" y="1895"/>
                </a:lnTo>
                <a:lnTo>
                  <a:pt x="687" y="1308"/>
                </a:lnTo>
                <a:lnTo>
                  <a:pt x="1798" y="2842"/>
                </a:lnTo>
                <a:lnTo>
                  <a:pt x="0" y="3428"/>
                </a:lnTo>
                <a:lnTo>
                  <a:pt x="1798" y="4014"/>
                </a:lnTo>
                <a:lnTo>
                  <a:pt x="687" y="5548"/>
                </a:lnTo>
                <a:lnTo>
                  <a:pt x="2491" y="4961"/>
                </a:lnTo>
                <a:lnTo>
                  <a:pt x="2491" y="6855"/>
                </a:lnTo>
                <a:lnTo>
                  <a:pt x="3602" y="5322"/>
                </a:lnTo>
                <a:lnTo>
                  <a:pt x="4713" y="6855"/>
                </a:lnTo>
                <a:lnTo>
                  <a:pt x="4713" y="4961"/>
                </a:lnTo>
                <a:lnTo>
                  <a:pt x="6516" y="5548"/>
                </a:lnTo>
                <a:lnTo>
                  <a:pt x="5407" y="4014"/>
                </a:lnTo>
                <a:lnTo>
                  <a:pt x="7205" y="3428"/>
                </a:lnTo>
                <a:lnTo>
                  <a:pt x="5407" y="2842"/>
                </a:lnTo>
                <a:lnTo>
                  <a:pt x="6516" y="1315"/>
                </a:lnTo>
                <a:lnTo>
                  <a:pt x="6516" y="1315"/>
                </a:lnTo>
                <a:lnTo>
                  <a:pt x="4713" y="1895"/>
                </a:lnTo>
                <a:lnTo>
                  <a:pt x="4713" y="1"/>
                </a:lnTo>
                <a:lnTo>
                  <a:pt x="3602" y="1534"/>
                </a:lnTo>
                <a:lnTo>
                  <a:pt x="24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2"/>
          <p:cNvSpPr/>
          <p:nvPr/>
        </p:nvSpPr>
        <p:spPr>
          <a:xfrm rot="-7200027">
            <a:off x="973174" y="434406"/>
            <a:ext cx="511308" cy="465818"/>
          </a:xfrm>
          <a:custGeom>
            <a:avLst/>
            <a:gdLst/>
            <a:ahLst/>
            <a:cxnLst/>
            <a:rect l="l" t="t" r="r" b="b"/>
            <a:pathLst>
              <a:path w="7025" h="6400" extrusionOk="0">
                <a:moveTo>
                  <a:pt x="5897" y="1"/>
                </a:moveTo>
                <a:lnTo>
                  <a:pt x="3642" y="2031"/>
                </a:lnTo>
                <a:lnTo>
                  <a:pt x="1201" y="74"/>
                </a:lnTo>
                <a:lnTo>
                  <a:pt x="2655" y="2606"/>
                </a:lnTo>
                <a:lnTo>
                  <a:pt x="1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1" y="4348"/>
                </a:lnTo>
                <a:lnTo>
                  <a:pt x="5164" y="6400"/>
                </a:lnTo>
                <a:lnTo>
                  <a:pt x="4263" y="3823"/>
                </a:lnTo>
                <a:lnTo>
                  <a:pt x="7024" y="4450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2"/>
          <p:cNvSpPr/>
          <p:nvPr/>
        </p:nvSpPr>
        <p:spPr>
          <a:xfrm rot="-5400000" flipH="1">
            <a:off x="5827925" y="1886885"/>
            <a:ext cx="5460787" cy="1369740"/>
          </a:xfrm>
          <a:custGeom>
            <a:avLst/>
            <a:gdLst/>
            <a:ahLst/>
            <a:cxnLst/>
            <a:rect l="l" t="t" r="r" b="b"/>
            <a:pathLst>
              <a:path w="38975" h="9776" extrusionOk="0">
                <a:moveTo>
                  <a:pt x="6990" y="0"/>
                </a:moveTo>
                <a:cubicBezTo>
                  <a:pt x="6276" y="0"/>
                  <a:pt x="5635" y="612"/>
                  <a:pt x="5215" y="1285"/>
                </a:cubicBezTo>
                <a:cubicBezTo>
                  <a:pt x="4432" y="2558"/>
                  <a:pt x="4133" y="4194"/>
                  <a:pt x="4403" y="5709"/>
                </a:cubicBezTo>
                <a:cubicBezTo>
                  <a:pt x="3992" y="4847"/>
                  <a:pt x="3479" y="4046"/>
                  <a:pt x="2893" y="3330"/>
                </a:cubicBezTo>
                <a:cubicBezTo>
                  <a:pt x="2599" y="2976"/>
                  <a:pt x="2256" y="2620"/>
                  <a:pt x="1832" y="2529"/>
                </a:cubicBezTo>
                <a:cubicBezTo>
                  <a:pt x="1764" y="2515"/>
                  <a:pt x="1695" y="2508"/>
                  <a:pt x="1627" y="2508"/>
                </a:cubicBezTo>
                <a:cubicBezTo>
                  <a:pt x="1094" y="2508"/>
                  <a:pt x="581" y="2932"/>
                  <a:pt x="322" y="3477"/>
                </a:cubicBezTo>
                <a:cubicBezTo>
                  <a:pt x="29" y="4092"/>
                  <a:pt x="0" y="4819"/>
                  <a:pt x="34" y="5513"/>
                </a:cubicBezTo>
                <a:cubicBezTo>
                  <a:pt x="114" y="6995"/>
                  <a:pt x="463" y="8456"/>
                  <a:pt x="1066" y="9775"/>
                </a:cubicBezTo>
                <a:lnTo>
                  <a:pt x="38128" y="9775"/>
                </a:lnTo>
                <a:cubicBezTo>
                  <a:pt x="38456" y="8912"/>
                  <a:pt x="38716" y="8032"/>
                  <a:pt x="38817" y="7108"/>
                </a:cubicBezTo>
                <a:cubicBezTo>
                  <a:pt x="38974" y="5641"/>
                  <a:pt x="38659" y="4035"/>
                  <a:pt x="37678" y="3060"/>
                </a:cubicBezTo>
                <a:cubicBezTo>
                  <a:pt x="37034" y="2421"/>
                  <a:pt x="36163" y="2114"/>
                  <a:pt x="35305" y="2114"/>
                </a:cubicBezTo>
                <a:cubicBezTo>
                  <a:pt x="35247" y="2114"/>
                  <a:pt x="35188" y="2115"/>
                  <a:pt x="35130" y="2118"/>
                </a:cubicBezTo>
                <a:cubicBezTo>
                  <a:pt x="34211" y="2164"/>
                  <a:pt x="33325" y="2529"/>
                  <a:pt x="32531" y="3044"/>
                </a:cubicBezTo>
                <a:cubicBezTo>
                  <a:pt x="31662" y="3596"/>
                  <a:pt x="30850" y="4384"/>
                  <a:pt x="30535" y="5451"/>
                </a:cubicBezTo>
                <a:cubicBezTo>
                  <a:pt x="30478" y="4114"/>
                  <a:pt x="30281" y="2671"/>
                  <a:pt x="29424" y="1751"/>
                </a:cubicBezTo>
                <a:cubicBezTo>
                  <a:pt x="28867" y="1149"/>
                  <a:pt x="28089" y="861"/>
                  <a:pt x="27316" y="799"/>
                </a:cubicBezTo>
                <a:cubicBezTo>
                  <a:pt x="27210" y="791"/>
                  <a:pt x="27103" y="787"/>
                  <a:pt x="26997" y="787"/>
                </a:cubicBezTo>
                <a:cubicBezTo>
                  <a:pt x="25779" y="787"/>
                  <a:pt x="24575" y="1311"/>
                  <a:pt x="23601" y="2146"/>
                </a:cubicBezTo>
                <a:cubicBezTo>
                  <a:pt x="22541" y="3054"/>
                  <a:pt x="21740" y="4306"/>
                  <a:pt x="21165" y="5664"/>
                </a:cubicBezTo>
                <a:cubicBezTo>
                  <a:pt x="21108" y="4616"/>
                  <a:pt x="20263" y="3697"/>
                  <a:pt x="19333" y="3674"/>
                </a:cubicBezTo>
                <a:cubicBezTo>
                  <a:pt x="19318" y="3674"/>
                  <a:pt x="19303" y="3673"/>
                  <a:pt x="19288" y="3673"/>
                </a:cubicBezTo>
                <a:cubicBezTo>
                  <a:pt x="18515" y="3673"/>
                  <a:pt x="17811" y="4217"/>
                  <a:pt x="17280" y="4853"/>
                </a:cubicBezTo>
                <a:cubicBezTo>
                  <a:pt x="16463" y="5839"/>
                  <a:pt x="16080" y="7204"/>
                  <a:pt x="15904" y="8540"/>
                </a:cubicBezTo>
                <a:cubicBezTo>
                  <a:pt x="15696" y="7858"/>
                  <a:pt x="15488" y="7170"/>
                  <a:pt x="15279" y="6487"/>
                </a:cubicBezTo>
                <a:cubicBezTo>
                  <a:pt x="14991" y="5552"/>
                  <a:pt x="14613" y="4504"/>
                  <a:pt x="13796" y="4160"/>
                </a:cubicBezTo>
                <a:cubicBezTo>
                  <a:pt x="13612" y="4081"/>
                  <a:pt x="13423" y="4047"/>
                  <a:pt x="13234" y="4047"/>
                </a:cubicBezTo>
                <a:cubicBezTo>
                  <a:pt x="12591" y="4047"/>
                  <a:pt x="11940" y="4451"/>
                  <a:pt x="11417" y="4926"/>
                </a:cubicBezTo>
                <a:cubicBezTo>
                  <a:pt x="10741" y="5547"/>
                  <a:pt x="10132" y="6352"/>
                  <a:pt x="9979" y="7327"/>
                </a:cubicBezTo>
                <a:cubicBezTo>
                  <a:pt x="9799" y="5625"/>
                  <a:pt x="9456" y="3939"/>
                  <a:pt x="8959" y="2321"/>
                </a:cubicBezTo>
                <a:cubicBezTo>
                  <a:pt x="8807" y="1814"/>
                  <a:pt x="8631" y="1301"/>
                  <a:pt x="8350" y="872"/>
                </a:cubicBezTo>
                <a:cubicBezTo>
                  <a:pt x="8063" y="439"/>
                  <a:pt x="7651" y="88"/>
                  <a:pt x="7184" y="15"/>
                </a:cubicBezTo>
                <a:cubicBezTo>
                  <a:pt x="7119" y="5"/>
                  <a:pt x="7054" y="0"/>
                  <a:pt x="69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2"/>
          <p:cNvSpPr/>
          <p:nvPr/>
        </p:nvSpPr>
        <p:spPr>
          <a:xfrm rot="-7200047">
            <a:off x="365641" y="4388060"/>
            <a:ext cx="439438" cy="400342"/>
          </a:xfrm>
          <a:custGeom>
            <a:avLst/>
            <a:gdLst/>
            <a:ahLst/>
            <a:cxnLst/>
            <a:rect l="l" t="t" r="r" b="b"/>
            <a:pathLst>
              <a:path w="7025" h="6400" extrusionOk="0">
                <a:moveTo>
                  <a:pt x="5897" y="1"/>
                </a:moveTo>
                <a:lnTo>
                  <a:pt x="3642" y="2031"/>
                </a:lnTo>
                <a:lnTo>
                  <a:pt x="1201" y="74"/>
                </a:lnTo>
                <a:lnTo>
                  <a:pt x="2655" y="2606"/>
                </a:lnTo>
                <a:lnTo>
                  <a:pt x="1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1" y="4348"/>
                </a:lnTo>
                <a:lnTo>
                  <a:pt x="5164" y="6400"/>
                </a:lnTo>
                <a:lnTo>
                  <a:pt x="4263" y="3823"/>
                </a:lnTo>
                <a:lnTo>
                  <a:pt x="7024" y="4450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2"/>
          <p:cNvSpPr/>
          <p:nvPr/>
        </p:nvSpPr>
        <p:spPr>
          <a:xfrm>
            <a:off x="5727075" y="180527"/>
            <a:ext cx="2266400" cy="354475"/>
          </a:xfrm>
          <a:custGeom>
            <a:avLst/>
            <a:gdLst/>
            <a:ahLst/>
            <a:cxnLst/>
            <a:rect l="l" t="t" r="r" b="b"/>
            <a:pathLst>
              <a:path w="90656" h="14179" extrusionOk="0">
                <a:moveTo>
                  <a:pt x="0" y="13001"/>
                </a:moveTo>
                <a:cubicBezTo>
                  <a:pt x="5872" y="11934"/>
                  <a:pt x="11613" y="10228"/>
                  <a:pt x="17371" y="8658"/>
                </a:cubicBezTo>
                <a:cubicBezTo>
                  <a:pt x="19558" y="8062"/>
                  <a:pt x="21739" y="3798"/>
                  <a:pt x="23342" y="5401"/>
                </a:cubicBezTo>
                <a:cubicBezTo>
                  <a:pt x="25261" y="7320"/>
                  <a:pt x="20785" y="10520"/>
                  <a:pt x="18457" y="11916"/>
                </a:cubicBezTo>
                <a:cubicBezTo>
                  <a:pt x="17898" y="12252"/>
                  <a:pt x="16367" y="13462"/>
                  <a:pt x="16828" y="13001"/>
                </a:cubicBezTo>
                <a:cubicBezTo>
                  <a:pt x="21941" y="7888"/>
                  <a:pt x="28466" y="4008"/>
                  <a:pt x="35285" y="1601"/>
                </a:cubicBezTo>
                <a:cubicBezTo>
                  <a:pt x="36692" y="1104"/>
                  <a:pt x="39266" y="-932"/>
                  <a:pt x="39628" y="516"/>
                </a:cubicBezTo>
                <a:cubicBezTo>
                  <a:pt x="42400" y="11597"/>
                  <a:pt x="35052" y="589"/>
                  <a:pt x="38542" y="7573"/>
                </a:cubicBezTo>
                <a:cubicBezTo>
                  <a:pt x="40739" y="11970"/>
                  <a:pt x="52007" y="1175"/>
                  <a:pt x="53199" y="5944"/>
                </a:cubicBezTo>
                <a:cubicBezTo>
                  <a:pt x="53990" y="9109"/>
                  <a:pt x="51012" y="13727"/>
                  <a:pt x="47770" y="14087"/>
                </a:cubicBezTo>
                <a:cubicBezTo>
                  <a:pt x="46112" y="14271"/>
                  <a:pt x="41497" y="13926"/>
                  <a:pt x="42885" y="13001"/>
                </a:cubicBezTo>
                <a:cubicBezTo>
                  <a:pt x="50450" y="7957"/>
                  <a:pt x="60935" y="10287"/>
                  <a:pt x="70027" y="10287"/>
                </a:cubicBezTo>
                <a:cubicBezTo>
                  <a:pt x="72950" y="10287"/>
                  <a:pt x="75359" y="7833"/>
                  <a:pt x="78170" y="7030"/>
                </a:cubicBezTo>
                <a:cubicBezTo>
                  <a:pt x="82172" y="5886"/>
                  <a:pt x="86494" y="7030"/>
                  <a:pt x="90656" y="7030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Google Shape;330;p42"/>
          <p:cNvSpPr/>
          <p:nvPr/>
        </p:nvSpPr>
        <p:spPr>
          <a:xfrm rot="1800027">
            <a:off x="7473796" y="4329357"/>
            <a:ext cx="511308" cy="465818"/>
          </a:xfrm>
          <a:custGeom>
            <a:avLst/>
            <a:gdLst/>
            <a:ahLst/>
            <a:cxnLst/>
            <a:rect l="l" t="t" r="r" b="b"/>
            <a:pathLst>
              <a:path w="7025" h="6400" extrusionOk="0">
                <a:moveTo>
                  <a:pt x="5897" y="1"/>
                </a:moveTo>
                <a:lnTo>
                  <a:pt x="3642" y="2031"/>
                </a:lnTo>
                <a:lnTo>
                  <a:pt x="1201" y="74"/>
                </a:lnTo>
                <a:lnTo>
                  <a:pt x="2655" y="2606"/>
                </a:lnTo>
                <a:lnTo>
                  <a:pt x="1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1" y="4348"/>
                </a:lnTo>
                <a:lnTo>
                  <a:pt x="5164" y="6400"/>
                </a:lnTo>
                <a:lnTo>
                  <a:pt x="4263" y="3823"/>
                </a:lnTo>
                <a:lnTo>
                  <a:pt x="7024" y="4450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Epilogue Medium"/>
              <a:buChar char="●"/>
              <a:defRPr>
                <a:solidFill>
                  <a:schemeClr val="accent4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Epilogue Medium"/>
              <a:buChar char="○"/>
              <a:defRPr>
                <a:solidFill>
                  <a:schemeClr val="accent4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Epilogue Medium"/>
              <a:buChar char="■"/>
              <a:defRPr>
                <a:solidFill>
                  <a:schemeClr val="accent4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Epilogue Medium"/>
              <a:buChar char="●"/>
              <a:defRPr>
                <a:solidFill>
                  <a:schemeClr val="accent4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Epilogue Medium"/>
              <a:buChar char="○"/>
              <a:defRPr>
                <a:solidFill>
                  <a:schemeClr val="accent4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Epilogue Medium"/>
              <a:buChar char="■"/>
              <a:defRPr>
                <a:solidFill>
                  <a:schemeClr val="accent4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Epilogue Medium"/>
              <a:buChar char="●"/>
              <a:defRPr>
                <a:solidFill>
                  <a:schemeClr val="accent4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Epilogue Medium"/>
              <a:buChar char="○"/>
              <a:defRPr>
                <a:solidFill>
                  <a:schemeClr val="accent4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Epilogue Medium"/>
              <a:buChar char="■"/>
              <a:defRPr>
                <a:solidFill>
                  <a:schemeClr val="accent4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2" r:id="rId4"/>
    <p:sldLayoutId id="2147483679" r:id="rId5"/>
    <p:sldLayoutId id="2147483687" r:id="rId6"/>
    <p:sldLayoutId id="214748368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>
            <a:spLocks noGrp="1"/>
          </p:cNvSpPr>
          <p:nvPr>
            <p:ph type="subTitle" idx="1"/>
          </p:nvPr>
        </p:nvSpPr>
        <p:spPr>
          <a:xfrm>
            <a:off x="522253" y="3213933"/>
            <a:ext cx="3519836" cy="15654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Muhammad Shoaib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Zalaid</a:t>
            </a:r>
            <a:r>
              <a:rPr lang="en-US" sz="1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Butt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Um e Abeeha</a:t>
            </a:r>
            <a:endParaRPr sz="1800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343" name="Google Shape;343;p46"/>
          <p:cNvCxnSpPr/>
          <p:nvPr/>
        </p:nvCxnSpPr>
        <p:spPr>
          <a:xfrm>
            <a:off x="3394558" y="3662766"/>
            <a:ext cx="0" cy="690000"/>
          </a:xfrm>
          <a:prstGeom prst="straightConnector1">
            <a:avLst/>
          </a:prstGeom>
          <a:noFill/>
          <a:ln w="19050" cap="rnd" cmpd="sng">
            <a:solidFill>
              <a:srgbClr val="072E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42330D2-E0BC-446E-B204-512560908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705" y="681593"/>
            <a:ext cx="5167688" cy="2532340"/>
          </a:xfrm>
        </p:spPr>
        <p:txBody>
          <a:bodyPr/>
          <a:lstStyle/>
          <a:p>
            <a:r>
              <a:rPr lang="en-US" sz="5400" dirty="0" err="1">
                <a:latin typeface="Algerian" panose="04020705040A02060702" pitchFamily="82" charset="0"/>
              </a:rPr>
              <a:t>BULLyING</a:t>
            </a:r>
            <a:r>
              <a:rPr lang="en-US" sz="5400" dirty="0">
                <a:latin typeface="Algerian" panose="04020705040A02060702" pitchFamily="82" charset="0"/>
              </a:rPr>
              <a:t> </a:t>
            </a:r>
            <a:br>
              <a:rPr lang="en-US" sz="5400" dirty="0">
                <a:latin typeface="Algerian" panose="04020705040A02060702" pitchFamily="82" charset="0"/>
              </a:rPr>
            </a:br>
            <a:r>
              <a:rPr lang="en-US" sz="5400" dirty="0">
                <a:latin typeface="Algerian" panose="04020705040A02060702" pitchFamily="82" charset="0"/>
              </a:rPr>
              <a:t>and its </a:t>
            </a:r>
            <a:br>
              <a:rPr lang="en-US" sz="5400" dirty="0">
                <a:latin typeface="Algerian" panose="04020705040A02060702" pitchFamily="82" charset="0"/>
              </a:rPr>
            </a:br>
            <a:r>
              <a:rPr lang="en-US" sz="5400" dirty="0">
                <a:latin typeface="Algerian" panose="04020705040A02060702" pitchFamily="82" charset="0"/>
              </a:rPr>
              <a:t>impacts</a:t>
            </a:r>
          </a:p>
        </p:txBody>
      </p:sp>
      <p:pic>
        <p:nvPicPr>
          <p:cNvPr id="2052" name="Picture 4" descr="https://o.remove.bg/downloads/596df7ae-dc2d-4675-8545-ab58c579b20c/image-removebg-preview.png">
            <a:extLst>
              <a:ext uri="{FF2B5EF4-FFF2-40B4-BE49-F238E27FC236}">
                <a16:creationId xmlns:a16="http://schemas.microsoft.com/office/drawing/2014/main" id="{B5706446-CA15-49EE-94D0-13917BCDB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540" y="1356445"/>
            <a:ext cx="4438460" cy="37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2A22384-333D-43DA-812E-988AD610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Consequences on Mental Health </a:t>
            </a:r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DA49B-EE22-7E2E-A083-6835F1ED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736200"/>
            <a:ext cx="8427854" cy="352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A5140-FEEE-5B7D-1AD2-549646714742}"/>
              </a:ext>
            </a:extLst>
          </p:cNvPr>
          <p:cNvSpPr txBox="1"/>
          <p:nvPr/>
        </p:nvSpPr>
        <p:spPr>
          <a:xfrm>
            <a:off x="1370714" y="1212980"/>
            <a:ext cx="625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Bullying Can Significantly impact mental health by causing stress , anxiety , depression &amp; low self-esteem in individuals who experience it</a:t>
            </a:r>
          </a:p>
        </p:txBody>
      </p:sp>
    </p:spTree>
    <p:extLst>
      <p:ext uri="{BB962C8B-B14F-4D97-AF65-F5344CB8AC3E}">
        <p14:creationId xmlns:p14="http://schemas.microsoft.com/office/powerpoint/2010/main" val="251624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2A22384-333D-43DA-812E-988AD610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Mental Stress On Different Age Groups</a:t>
            </a:r>
            <a:endParaRPr lang="en-PK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0CE2BC-ACAB-4A9A-B16E-E797B773C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06" y="1377660"/>
            <a:ext cx="7211155" cy="3163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31F861-954A-423F-B71E-4E0D6AF37340}"/>
              </a:ext>
            </a:extLst>
          </p:cNvPr>
          <p:cNvSpPr txBox="1"/>
          <p:nvPr/>
        </p:nvSpPr>
        <p:spPr>
          <a:xfrm>
            <a:off x="1734640" y="1441642"/>
            <a:ext cx="993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22 Above</a:t>
            </a:r>
            <a:endParaRPr lang="en-PK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97304-F72F-4FBF-AE63-AF8FB5EF187E}"/>
              </a:ext>
            </a:extLst>
          </p:cNvPr>
          <p:cNvSpPr txBox="1"/>
          <p:nvPr/>
        </p:nvSpPr>
        <p:spPr>
          <a:xfrm>
            <a:off x="4251959" y="1441643"/>
            <a:ext cx="993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 18</a:t>
            </a:r>
            <a:endParaRPr lang="en-PK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86B05-1BB4-4D56-9DD7-EE15A14956A4}"/>
              </a:ext>
            </a:extLst>
          </p:cNvPr>
          <p:cNvSpPr txBox="1"/>
          <p:nvPr/>
        </p:nvSpPr>
        <p:spPr>
          <a:xfrm>
            <a:off x="6872238" y="1397029"/>
            <a:ext cx="993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18-22</a:t>
            </a:r>
            <a:endParaRPr lang="en-PK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8E6585-CE7B-47BA-BE37-4BDAFDA89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110" y="2121408"/>
            <a:ext cx="625043" cy="1499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30EA28-99A3-482B-92DF-3A3894C5E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108" y="2334852"/>
            <a:ext cx="700812" cy="12064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5E15D6-545B-4DCE-964E-24404D3B8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60" y="1645920"/>
            <a:ext cx="804081" cy="20356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5D4163-BCF8-4B70-ADDC-1D246B339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803" y="1916956"/>
            <a:ext cx="1121435" cy="17158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D7F48A-C125-42A4-9A74-7B18663D3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037" y="2121181"/>
            <a:ext cx="997560" cy="14201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9883599-682C-4C77-809E-A772882DD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07" y="1365505"/>
            <a:ext cx="1344289" cy="23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7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858;p61">
            <a:extLst>
              <a:ext uri="{FF2B5EF4-FFF2-40B4-BE49-F238E27FC236}">
                <a16:creationId xmlns:a16="http://schemas.microsoft.com/office/drawing/2014/main" id="{9226BDC3-6FD1-4E1A-B65F-37C9826B6120}"/>
              </a:ext>
            </a:extLst>
          </p:cNvPr>
          <p:cNvSpPr txBox="1">
            <a:spLocks/>
          </p:cNvSpPr>
          <p:nvPr/>
        </p:nvSpPr>
        <p:spPr>
          <a:xfrm>
            <a:off x="486638" y="40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3200" dirty="0"/>
              <a:t>Assessment of Questions</a:t>
            </a:r>
          </a:p>
        </p:txBody>
      </p:sp>
      <p:sp>
        <p:nvSpPr>
          <p:cNvPr id="41" name="Title 6">
            <a:extLst>
              <a:ext uri="{FF2B5EF4-FFF2-40B4-BE49-F238E27FC236}">
                <a16:creationId xmlns:a16="http://schemas.microsoft.com/office/drawing/2014/main" id="{D3FE15FD-ED25-4B01-A719-A9CF04B3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5247" y="1556739"/>
            <a:ext cx="2973867" cy="389051"/>
          </a:xfrm>
        </p:spPr>
        <p:txBody>
          <a:bodyPr/>
          <a:lstStyle/>
          <a:p>
            <a:pPr algn="ctr"/>
            <a:r>
              <a:rPr lang="en-US" sz="2400" dirty="0"/>
              <a:t>H</a:t>
            </a:r>
            <a:r>
              <a:rPr lang="en-US" sz="1400" dirty="0"/>
              <a:t>0 </a:t>
            </a:r>
            <a:r>
              <a:rPr lang="en-US" sz="2200" dirty="0"/>
              <a:t>: </a:t>
            </a:r>
            <a:r>
              <a:rPr lang="en-US" sz="2400" b="1" dirty="0">
                <a:latin typeface="Antonio" panose="020B0604020202020204" charset="0"/>
              </a:rPr>
              <a:t>P</a:t>
            </a:r>
            <a:r>
              <a:rPr lang="en-US" sz="1800" b="1" dirty="0">
                <a:latin typeface="Antonio" panose="020B0604020202020204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Antonio" panose="020B0604020202020204" charset="0"/>
              </a:rPr>
              <a:t> =</a:t>
            </a:r>
            <a:r>
              <a:rPr lang="en-US" sz="2200" dirty="0"/>
              <a:t> 0.40 </a:t>
            </a:r>
            <a:endParaRPr lang="en-PK" sz="2200" dirty="0"/>
          </a:p>
        </p:txBody>
      </p:sp>
      <p:sp>
        <p:nvSpPr>
          <p:cNvPr id="42" name="Title 6">
            <a:extLst>
              <a:ext uri="{FF2B5EF4-FFF2-40B4-BE49-F238E27FC236}">
                <a16:creationId xmlns:a16="http://schemas.microsoft.com/office/drawing/2014/main" id="{064A12F0-FD68-4842-B61B-46D6A25A5DB8}"/>
              </a:ext>
            </a:extLst>
          </p:cNvPr>
          <p:cNvSpPr txBox="1">
            <a:spLocks/>
          </p:cNvSpPr>
          <p:nvPr/>
        </p:nvSpPr>
        <p:spPr>
          <a:xfrm>
            <a:off x="-247142" y="1870153"/>
            <a:ext cx="3271972" cy="57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400" dirty="0"/>
              <a:t>H</a:t>
            </a:r>
            <a:r>
              <a:rPr lang="en-US" sz="1400" dirty="0"/>
              <a:t>1</a:t>
            </a:r>
            <a:r>
              <a:rPr lang="en-US" sz="2200" dirty="0"/>
              <a:t> :  </a:t>
            </a:r>
            <a:r>
              <a:rPr lang="en-US" sz="2400" b="1" dirty="0">
                <a:latin typeface="Antonio" panose="020B0604020202020204" charset="0"/>
              </a:rPr>
              <a:t>P</a:t>
            </a:r>
            <a:r>
              <a:rPr lang="en-US" sz="1800" b="1" dirty="0">
                <a:latin typeface="Antonio" panose="020B0604020202020204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Antonio" panose="020B0604020202020204" charset="0"/>
              </a:rPr>
              <a:t> ≠</a:t>
            </a:r>
            <a:r>
              <a:rPr lang="en-US" sz="2200" dirty="0"/>
              <a:t> 0.40 </a:t>
            </a:r>
            <a:r>
              <a:rPr lang="en-US" sz="1800" dirty="0">
                <a:solidFill>
                  <a:srgbClr val="7030A0"/>
                </a:solidFill>
              </a:rPr>
              <a:t>(two tail test)</a:t>
            </a:r>
            <a:r>
              <a:rPr lang="en-US" sz="2200" dirty="0"/>
              <a:t> </a:t>
            </a:r>
            <a:endParaRPr lang="en-PK" sz="2200" dirty="0"/>
          </a:p>
        </p:txBody>
      </p:sp>
      <p:sp>
        <p:nvSpPr>
          <p:cNvPr id="43" name="Title 6">
            <a:extLst>
              <a:ext uri="{FF2B5EF4-FFF2-40B4-BE49-F238E27FC236}">
                <a16:creationId xmlns:a16="http://schemas.microsoft.com/office/drawing/2014/main" id="{04620A55-D1E8-4075-98CF-2923048A723A}"/>
              </a:ext>
            </a:extLst>
          </p:cNvPr>
          <p:cNvSpPr txBox="1">
            <a:spLocks/>
          </p:cNvSpPr>
          <p:nvPr/>
        </p:nvSpPr>
        <p:spPr>
          <a:xfrm>
            <a:off x="1778845" y="410679"/>
            <a:ext cx="51911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000" dirty="0">
                <a:solidFill>
                  <a:schemeClr val="accent4"/>
                </a:solidFill>
              </a:rPr>
              <a:t>Q6: Factors Influencing Non-Reporting Bullying</a:t>
            </a:r>
            <a:endParaRPr lang="en-PK" sz="4400" dirty="0">
              <a:solidFill>
                <a:schemeClr val="accent4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FB7786E-12C5-47CC-A882-FD1588EC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859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B8E674B1-9B64-41DC-A7AF-1B8EFD53F694}"/>
              </a:ext>
            </a:extLst>
          </p:cNvPr>
          <p:cNvSpPr txBox="1">
            <a:spLocks/>
          </p:cNvSpPr>
          <p:nvPr/>
        </p:nvSpPr>
        <p:spPr>
          <a:xfrm>
            <a:off x="-90538" y="2662763"/>
            <a:ext cx="3782836" cy="44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Confidence level = 95%, n=152, P-hat=0.40</a:t>
            </a:r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1" name="Title 6">
            <a:extLst>
              <a:ext uri="{FF2B5EF4-FFF2-40B4-BE49-F238E27FC236}">
                <a16:creationId xmlns:a16="http://schemas.microsoft.com/office/drawing/2014/main" id="{DAD116EF-7DEC-40A3-94BA-257C6227AA2F}"/>
              </a:ext>
            </a:extLst>
          </p:cNvPr>
          <p:cNvSpPr txBox="1">
            <a:spLocks/>
          </p:cNvSpPr>
          <p:nvPr/>
        </p:nvSpPr>
        <p:spPr>
          <a:xfrm>
            <a:off x="-1781175" y="2999887"/>
            <a:ext cx="6524625" cy="34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    Test Statistic-z:0.0  , Critical-Z = 1.96 </a:t>
            </a:r>
          </a:p>
        </p:txBody>
      </p:sp>
      <p:sp>
        <p:nvSpPr>
          <p:cNvPr id="53" name="Title 6">
            <a:extLst>
              <a:ext uri="{FF2B5EF4-FFF2-40B4-BE49-F238E27FC236}">
                <a16:creationId xmlns:a16="http://schemas.microsoft.com/office/drawing/2014/main" id="{0BFE569B-242F-4ADA-B4F2-8A76A2F831B8}"/>
              </a:ext>
            </a:extLst>
          </p:cNvPr>
          <p:cNvSpPr txBox="1">
            <a:spLocks/>
          </p:cNvSpPr>
          <p:nvPr/>
        </p:nvSpPr>
        <p:spPr>
          <a:xfrm>
            <a:off x="2049402" y="3990595"/>
            <a:ext cx="48393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Failed to reject H</a:t>
            </a:r>
            <a:r>
              <a:rPr lang="en-US" sz="1100" dirty="0"/>
              <a:t>0, </a:t>
            </a:r>
            <a:r>
              <a:rPr lang="en-US" sz="1600" dirty="0"/>
              <a:t>because as shown in our analysis that the Percentage Of Lack of Trust In Authorities is equal to 0.60</a:t>
            </a:r>
            <a:endParaRPr lang="en-PK" sz="1600" dirty="0"/>
          </a:p>
        </p:txBody>
      </p:sp>
      <p:sp>
        <p:nvSpPr>
          <p:cNvPr id="54" name="Title 6">
            <a:extLst>
              <a:ext uri="{FF2B5EF4-FFF2-40B4-BE49-F238E27FC236}">
                <a16:creationId xmlns:a16="http://schemas.microsoft.com/office/drawing/2014/main" id="{F09B3577-9069-4CDE-82CE-02435EF66255}"/>
              </a:ext>
            </a:extLst>
          </p:cNvPr>
          <p:cNvSpPr txBox="1">
            <a:spLocks/>
          </p:cNvSpPr>
          <p:nvPr/>
        </p:nvSpPr>
        <p:spPr>
          <a:xfrm>
            <a:off x="-59365" y="2377592"/>
            <a:ext cx="854511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Result: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55" name="Title 6">
            <a:extLst>
              <a:ext uri="{FF2B5EF4-FFF2-40B4-BE49-F238E27FC236}">
                <a16:creationId xmlns:a16="http://schemas.microsoft.com/office/drawing/2014/main" id="{3B7463F3-818D-4509-BE79-DD174B6ABB15}"/>
              </a:ext>
            </a:extLst>
          </p:cNvPr>
          <p:cNvSpPr txBox="1">
            <a:spLocks/>
          </p:cNvSpPr>
          <p:nvPr/>
        </p:nvSpPr>
        <p:spPr>
          <a:xfrm>
            <a:off x="1647522" y="3608814"/>
            <a:ext cx="1178639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Conclusion: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9075F93E-B60C-4F4C-87E4-6FE81C63BA98}"/>
              </a:ext>
            </a:extLst>
          </p:cNvPr>
          <p:cNvSpPr txBox="1">
            <a:spLocks/>
          </p:cNvSpPr>
          <p:nvPr/>
        </p:nvSpPr>
        <p:spPr>
          <a:xfrm>
            <a:off x="-142969" y="820511"/>
            <a:ext cx="3271972" cy="4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u="sng" dirty="0">
                <a:solidFill>
                  <a:srgbClr val="FF0000"/>
                </a:solidFill>
              </a:rPr>
              <a:t>Method </a:t>
            </a:r>
            <a:r>
              <a:rPr lang="en-US" sz="1600" u="sng" dirty="0">
                <a:solidFill>
                  <a:schemeClr val="accent4"/>
                </a:solidFill>
              </a:rPr>
              <a:t>: Hypothesis Test-Proportion </a:t>
            </a:r>
            <a:endParaRPr lang="en-PK" sz="1600" u="sng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64099C-3528-4DE3-A893-48BB0B4E2BA2}"/>
              </a:ext>
            </a:extLst>
          </p:cNvPr>
          <p:cNvSpPr txBox="1"/>
          <p:nvPr/>
        </p:nvSpPr>
        <p:spPr>
          <a:xfrm>
            <a:off x="-8240" y="1186551"/>
            <a:ext cx="519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P</a:t>
            </a:r>
            <a:r>
              <a:rPr lang="en-US" sz="1300" b="1" dirty="0">
                <a:solidFill>
                  <a:srgbClr val="7030A0"/>
                </a:solidFill>
                <a:latin typeface="Antonio" panose="020B0604020202020204" charset="0"/>
              </a:rPr>
              <a:t>0</a:t>
            </a:r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 = Percentage of Lack of trust in authorities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E78002ED-F598-81F3-464A-79DBFE03334F}"/>
              </a:ext>
            </a:extLst>
          </p:cNvPr>
          <p:cNvSpPr txBox="1">
            <a:spLocks/>
          </p:cNvSpPr>
          <p:nvPr/>
        </p:nvSpPr>
        <p:spPr>
          <a:xfrm>
            <a:off x="-247142" y="3277576"/>
            <a:ext cx="4333367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95% Confidence Interval: </a:t>
            </a:r>
            <a:r>
              <a:rPr lang="pl-PL" sz="1600" dirty="0"/>
              <a:t>0.30398 &lt; p &lt; 0.49602</a:t>
            </a:r>
            <a:endParaRPr lang="en-US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581B8C-441F-AC25-B682-242201260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t="185" r="40095" b="876"/>
          <a:stretch/>
        </p:blipFill>
        <p:spPr bwMode="auto">
          <a:xfrm>
            <a:off x="5225091" y="820511"/>
            <a:ext cx="3408518" cy="297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12D0805-FCCE-A9F6-576F-553A59FDC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5" t="10708"/>
          <a:stretch/>
        </p:blipFill>
        <p:spPr bwMode="auto">
          <a:xfrm>
            <a:off x="6943711" y="1829845"/>
            <a:ext cx="2278260" cy="268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B90181-6C1B-418C-B3B6-FEEA8BC99DE5}"/>
              </a:ext>
            </a:extLst>
          </p:cNvPr>
          <p:cNvCxnSpPr>
            <a:cxnSpLocks/>
          </p:cNvCxnSpPr>
          <p:nvPr/>
        </p:nvCxnSpPr>
        <p:spPr>
          <a:xfrm flipV="1">
            <a:off x="5579420" y="1104711"/>
            <a:ext cx="0" cy="259558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EF4644-B2F9-45F7-ACEF-0F01835C56FC}"/>
              </a:ext>
            </a:extLst>
          </p:cNvPr>
          <p:cNvCxnSpPr>
            <a:cxnSpLocks/>
          </p:cNvCxnSpPr>
          <p:nvPr/>
        </p:nvCxnSpPr>
        <p:spPr>
          <a:xfrm>
            <a:off x="5567510" y="3702641"/>
            <a:ext cx="3492670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44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2A22384-333D-43DA-812E-988AD610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625673"/>
            <a:ext cx="7704000" cy="572700"/>
          </a:xfrm>
        </p:spPr>
        <p:txBody>
          <a:bodyPr/>
          <a:lstStyle/>
          <a:p>
            <a:pPr algn="ctr"/>
            <a:r>
              <a:rPr lang="en-US" dirty="0"/>
              <a:t>Gender Based : Non-Reporting Factors</a:t>
            </a:r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439D6F-3F00-D300-8722-A5FCD74D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866900"/>
            <a:ext cx="3629025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ABB579-8CE0-D0B6-1D5F-AF2EDB5EF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900" y="1752600"/>
            <a:ext cx="3381375" cy="2457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B6F705-EAFF-582C-CE07-DA395063B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581" y="1502348"/>
            <a:ext cx="1522944" cy="2623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653AE-081E-D0B0-91A3-C887B214FB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0509" y="1724025"/>
            <a:ext cx="948866" cy="2402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E74A2F-3A83-2043-E32D-449BDA993C44}"/>
              </a:ext>
            </a:extLst>
          </p:cNvPr>
          <p:cNvSpPr txBox="1"/>
          <p:nvPr/>
        </p:nvSpPr>
        <p:spPr>
          <a:xfrm>
            <a:off x="1572681" y="4276725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Males Data Analytics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5A776-8864-94E8-AE81-E414E6103AF3}"/>
              </a:ext>
            </a:extLst>
          </p:cNvPr>
          <p:cNvSpPr txBox="1"/>
          <p:nvPr/>
        </p:nvSpPr>
        <p:spPr>
          <a:xfrm>
            <a:off x="5637937" y="4210050"/>
            <a:ext cx="220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Females Data Analytics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B8E5A1-A5C9-4895-B44C-B065F45DF8CA}"/>
              </a:ext>
            </a:extLst>
          </p:cNvPr>
          <p:cNvCxnSpPr/>
          <p:nvPr/>
        </p:nvCxnSpPr>
        <p:spPr>
          <a:xfrm>
            <a:off x="5128260" y="3543300"/>
            <a:ext cx="28956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1F54F7-BBAF-4976-B661-B3D49BEE02D9}"/>
              </a:ext>
            </a:extLst>
          </p:cNvPr>
          <p:cNvCxnSpPr/>
          <p:nvPr/>
        </p:nvCxnSpPr>
        <p:spPr>
          <a:xfrm>
            <a:off x="967740" y="3505200"/>
            <a:ext cx="28956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13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858;p61">
            <a:extLst>
              <a:ext uri="{FF2B5EF4-FFF2-40B4-BE49-F238E27FC236}">
                <a16:creationId xmlns:a16="http://schemas.microsoft.com/office/drawing/2014/main" id="{9226BDC3-6FD1-4E1A-B65F-37C9826B6120}"/>
              </a:ext>
            </a:extLst>
          </p:cNvPr>
          <p:cNvSpPr txBox="1">
            <a:spLocks/>
          </p:cNvSpPr>
          <p:nvPr/>
        </p:nvSpPr>
        <p:spPr>
          <a:xfrm>
            <a:off x="486638" y="40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3200" dirty="0"/>
              <a:t>Assessment of Questions</a:t>
            </a:r>
          </a:p>
        </p:txBody>
      </p:sp>
      <p:sp>
        <p:nvSpPr>
          <p:cNvPr id="41" name="Title 6">
            <a:extLst>
              <a:ext uri="{FF2B5EF4-FFF2-40B4-BE49-F238E27FC236}">
                <a16:creationId xmlns:a16="http://schemas.microsoft.com/office/drawing/2014/main" id="{D3FE15FD-ED25-4B01-A719-A9CF04B3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2647" y="1743358"/>
            <a:ext cx="2973867" cy="389051"/>
          </a:xfrm>
        </p:spPr>
        <p:txBody>
          <a:bodyPr/>
          <a:lstStyle/>
          <a:p>
            <a:pPr algn="ctr"/>
            <a:r>
              <a:rPr lang="en-US" sz="2400" dirty="0"/>
              <a:t>H</a:t>
            </a:r>
            <a:r>
              <a:rPr lang="en-US" sz="1400" dirty="0"/>
              <a:t>0 </a:t>
            </a:r>
            <a:r>
              <a:rPr lang="en-US" sz="2200" dirty="0"/>
              <a:t>:  P1 - P2 = 0.30 </a:t>
            </a:r>
            <a:endParaRPr lang="en-PK" sz="2200" dirty="0"/>
          </a:p>
        </p:txBody>
      </p:sp>
      <p:sp>
        <p:nvSpPr>
          <p:cNvPr id="42" name="Title 6">
            <a:extLst>
              <a:ext uri="{FF2B5EF4-FFF2-40B4-BE49-F238E27FC236}">
                <a16:creationId xmlns:a16="http://schemas.microsoft.com/office/drawing/2014/main" id="{064A12F0-FD68-4842-B61B-46D6A25A5DB8}"/>
              </a:ext>
            </a:extLst>
          </p:cNvPr>
          <p:cNvSpPr txBox="1">
            <a:spLocks/>
          </p:cNvSpPr>
          <p:nvPr/>
        </p:nvSpPr>
        <p:spPr>
          <a:xfrm>
            <a:off x="-32541" y="2000784"/>
            <a:ext cx="3271972" cy="57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400" dirty="0"/>
              <a:t>H</a:t>
            </a:r>
            <a:r>
              <a:rPr lang="en-US" sz="1400" dirty="0"/>
              <a:t>1</a:t>
            </a:r>
            <a:r>
              <a:rPr lang="en-US" sz="2200" dirty="0"/>
              <a:t> :  P1 - P2 &lt; 0.30 </a:t>
            </a:r>
            <a:r>
              <a:rPr lang="en-US" sz="1800" dirty="0">
                <a:solidFill>
                  <a:srgbClr val="7030A0"/>
                </a:solidFill>
              </a:rPr>
              <a:t>(one tail test)</a:t>
            </a:r>
            <a:r>
              <a:rPr lang="en-US" sz="2200" dirty="0"/>
              <a:t> </a:t>
            </a:r>
            <a:endParaRPr lang="en-PK" sz="2200" dirty="0"/>
          </a:p>
        </p:txBody>
      </p:sp>
      <p:sp>
        <p:nvSpPr>
          <p:cNvPr id="43" name="Title 6">
            <a:extLst>
              <a:ext uri="{FF2B5EF4-FFF2-40B4-BE49-F238E27FC236}">
                <a16:creationId xmlns:a16="http://schemas.microsoft.com/office/drawing/2014/main" id="{04620A55-D1E8-4075-98CF-2923048A723A}"/>
              </a:ext>
            </a:extLst>
          </p:cNvPr>
          <p:cNvSpPr txBox="1">
            <a:spLocks/>
          </p:cNvSpPr>
          <p:nvPr/>
        </p:nvSpPr>
        <p:spPr>
          <a:xfrm>
            <a:off x="1603445" y="410383"/>
            <a:ext cx="51911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000" dirty="0">
                <a:solidFill>
                  <a:schemeClr val="accent4"/>
                </a:solidFill>
              </a:rPr>
              <a:t>Q7: Exploring Bullying Different Encounters</a:t>
            </a:r>
            <a:endParaRPr lang="en-PK" sz="4400" dirty="0">
              <a:solidFill>
                <a:schemeClr val="accent4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FB7786E-12C5-47CC-A882-FD1588EC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859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B8E674B1-9B64-41DC-A7AF-1B8EFD53F694}"/>
              </a:ext>
            </a:extLst>
          </p:cNvPr>
          <p:cNvSpPr txBox="1">
            <a:spLocks/>
          </p:cNvSpPr>
          <p:nvPr/>
        </p:nvSpPr>
        <p:spPr>
          <a:xfrm>
            <a:off x="21431" y="2728080"/>
            <a:ext cx="3782836" cy="44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Confidence level = 95%, n1 = 120, n2 = 105</a:t>
            </a:r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1" name="Title 6">
            <a:extLst>
              <a:ext uri="{FF2B5EF4-FFF2-40B4-BE49-F238E27FC236}">
                <a16:creationId xmlns:a16="http://schemas.microsoft.com/office/drawing/2014/main" id="{DAD116EF-7DEC-40A3-94BA-257C6227AA2F}"/>
              </a:ext>
            </a:extLst>
          </p:cNvPr>
          <p:cNvSpPr txBox="1">
            <a:spLocks/>
          </p:cNvSpPr>
          <p:nvPr/>
        </p:nvSpPr>
        <p:spPr>
          <a:xfrm>
            <a:off x="-333001" y="3146278"/>
            <a:ext cx="4039237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    Z(tab) = 1.96 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     Confidence Interval = 0.193 ± 0.08 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3" name="Title 6">
            <a:extLst>
              <a:ext uri="{FF2B5EF4-FFF2-40B4-BE49-F238E27FC236}">
                <a16:creationId xmlns:a16="http://schemas.microsoft.com/office/drawing/2014/main" id="{0BFE569B-242F-4ADA-B4F2-8A76A2F831B8}"/>
              </a:ext>
            </a:extLst>
          </p:cNvPr>
          <p:cNvSpPr txBox="1">
            <a:spLocks/>
          </p:cNvSpPr>
          <p:nvPr/>
        </p:nvSpPr>
        <p:spPr>
          <a:xfrm>
            <a:off x="2059509" y="3943746"/>
            <a:ext cx="48393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Failed to accept H</a:t>
            </a:r>
            <a:r>
              <a:rPr lang="en-US" sz="1100" dirty="0"/>
              <a:t>0, </a:t>
            </a:r>
            <a:r>
              <a:rPr lang="en-US" sz="1600" dirty="0"/>
              <a:t>because as shown in our analysis that the Confidence Interval of Social and Cyberbullied people is less than 0.3</a:t>
            </a:r>
            <a:endParaRPr lang="en-PK" sz="1600" dirty="0"/>
          </a:p>
        </p:txBody>
      </p:sp>
      <p:sp>
        <p:nvSpPr>
          <p:cNvPr id="54" name="Title 6">
            <a:extLst>
              <a:ext uri="{FF2B5EF4-FFF2-40B4-BE49-F238E27FC236}">
                <a16:creationId xmlns:a16="http://schemas.microsoft.com/office/drawing/2014/main" id="{F09B3577-9069-4CDE-82CE-02435EF66255}"/>
              </a:ext>
            </a:extLst>
          </p:cNvPr>
          <p:cNvSpPr txBox="1">
            <a:spLocks/>
          </p:cNvSpPr>
          <p:nvPr/>
        </p:nvSpPr>
        <p:spPr>
          <a:xfrm>
            <a:off x="-40703" y="2508225"/>
            <a:ext cx="854511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Result: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55" name="Title 6">
            <a:extLst>
              <a:ext uri="{FF2B5EF4-FFF2-40B4-BE49-F238E27FC236}">
                <a16:creationId xmlns:a16="http://schemas.microsoft.com/office/drawing/2014/main" id="{3B7463F3-818D-4509-BE79-DD174B6ABB15}"/>
              </a:ext>
            </a:extLst>
          </p:cNvPr>
          <p:cNvSpPr txBox="1">
            <a:spLocks/>
          </p:cNvSpPr>
          <p:nvPr/>
        </p:nvSpPr>
        <p:spPr>
          <a:xfrm>
            <a:off x="1904697" y="3637389"/>
            <a:ext cx="1178639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Conclusion: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9075F93E-B60C-4F4C-87E4-6FE81C63BA98}"/>
              </a:ext>
            </a:extLst>
          </p:cNvPr>
          <p:cNvSpPr txBox="1">
            <a:spLocks/>
          </p:cNvSpPr>
          <p:nvPr/>
        </p:nvSpPr>
        <p:spPr>
          <a:xfrm>
            <a:off x="-142969" y="820511"/>
            <a:ext cx="3271972" cy="4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u="sng" dirty="0">
                <a:solidFill>
                  <a:srgbClr val="FF0000"/>
                </a:solidFill>
              </a:rPr>
              <a:t>Method </a:t>
            </a:r>
            <a:r>
              <a:rPr lang="en-US" sz="1600" u="sng" dirty="0">
                <a:solidFill>
                  <a:schemeClr val="accent4"/>
                </a:solidFill>
              </a:rPr>
              <a:t>: Hypothesis Test-Proportion </a:t>
            </a:r>
            <a:endParaRPr lang="en-PK" sz="1600" u="sng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64099C-3528-4DE3-A893-48BB0B4E2BA2}"/>
              </a:ext>
            </a:extLst>
          </p:cNvPr>
          <p:cNvSpPr txBox="1"/>
          <p:nvPr/>
        </p:nvSpPr>
        <p:spPr>
          <a:xfrm>
            <a:off x="21431" y="1121180"/>
            <a:ext cx="519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P1 = Percentage of People experiencing Social bullying</a:t>
            </a:r>
          </a:p>
          <a:p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P2 = Percentage of People experiencing Cyberbullying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7683F-24FA-1E8B-6635-DA57C93A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135" y="1402548"/>
            <a:ext cx="3171825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25EA2-B050-24F8-265D-2F39046F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331" y="1250828"/>
            <a:ext cx="3588047" cy="2532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3F1391-9F0C-4DC2-B19E-93E53418E10D}"/>
              </a:ext>
            </a:extLst>
          </p:cNvPr>
          <p:cNvSpPr txBox="1"/>
          <p:nvPr/>
        </p:nvSpPr>
        <p:spPr>
          <a:xfrm>
            <a:off x="5746635" y="1495562"/>
            <a:ext cx="70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Social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B84697-B0AB-D6D0-FE86-7D5095A85E27}"/>
              </a:ext>
            </a:extLst>
          </p:cNvPr>
          <p:cNvSpPr txBox="1"/>
          <p:nvPr/>
        </p:nvSpPr>
        <p:spPr>
          <a:xfrm>
            <a:off x="4919047" y="1906756"/>
            <a:ext cx="138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Cyberbullying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99AE4A-718F-4A64-97B0-F72084DAD641}"/>
              </a:ext>
            </a:extLst>
          </p:cNvPr>
          <p:cNvCxnSpPr>
            <a:cxnSpLocks/>
          </p:cNvCxnSpPr>
          <p:nvPr/>
        </p:nvCxnSpPr>
        <p:spPr>
          <a:xfrm flipV="1">
            <a:off x="4987214" y="1002030"/>
            <a:ext cx="0" cy="259558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94ED73-F000-4CDF-86DD-DF055FC5023D}"/>
              </a:ext>
            </a:extLst>
          </p:cNvPr>
          <p:cNvCxnSpPr/>
          <p:nvPr/>
        </p:nvCxnSpPr>
        <p:spPr>
          <a:xfrm>
            <a:off x="4982924" y="3599960"/>
            <a:ext cx="3088959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3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858;p61">
            <a:extLst>
              <a:ext uri="{FF2B5EF4-FFF2-40B4-BE49-F238E27FC236}">
                <a16:creationId xmlns:a16="http://schemas.microsoft.com/office/drawing/2014/main" id="{9226BDC3-6FD1-4E1A-B65F-37C9826B6120}"/>
              </a:ext>
            </a:extLst>
          </p:cNvPr>
          <p:cNvSpPr txBox="1">
            <a:spLocks/>
          </p:cNvSpPr>
          <p:nvPr/>
        </p:nvSpPr>
        <p:spPr>
          <a:xfrm>
            <a:off x="486638" y="40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3200" dirty="0"/>
              <a:t>Assessment of Questions</a:t>
            </a:r>
          </a:p>
        </p:txBody>
      </p:sp>
      <p:sp>
        <p:nvSpPr>
          <p:cNvPr id="43" name="Title 6">
            <a:extLst>
              <a:ext uri="{FF2B5EF4-FFF2-40B4-BE49-F238E27FC236}">
                <a16:creationId xmlns:a16="http://schemas.microsoft.com/office/drawing/2014/main" id="{04620A55-D1E8-4075-98CF-2923048A723A}"/>
              </a:ext>
            </a:extLst>
          </p:cNvPr>
          <p:cNvSpPr txBox="1">
            <a:spLocks/>
          </p:cNvSpPr>
          <p:nvPr/>
        </p:nvSpPr>
        <p:spPr>
          <a:xfrm>
            <a:off x="1666875" y="410679"/>
            <a:ext cx="51911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000" dirty="0">
                <a:solidFill>
                  <a:schemeClr val="accent4"/>
                </a:solidFill>
              </a:rPr>
              <a:t>Q8: Institutional effectiveness against bullying </a:t>
            </a:r>
            <a:endParaRPr lang="en-PK" sz="4400" dirty="0">
              <a:solidFill>
                <a:schemeClr val="accent4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FB7786E-12C5-47CC-A882-FD1588EC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859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itle 6">
            <a:extLst>
              <a:ext uri="{FF2B5EF4-FFF2-40B4-BE49-F238E27FC236}">
                <a16:creationId xmlns:a16="http://schemas.microsoft.com/office/drawing/2014/main" id="{A262A260-E4A2-4429-8391-516BE2A8EE07}"/>
              </a:ext>
            </a:extLst>
          </p:cNvPr>
          <p:cNvSpPr txBox="1">
            <a:spLocks/>
          </p:cNvSpPr>
          <p:nvPr/>
        </p:nvSpPr>
        <p:spPr>
          <a:xfrm>
            <a:off x="-120690" y="832570"/>
            <a:ext cx="3755430" cy="4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u="sng" dirty="0">
                <a:solidFill>
                  <a:srgbClr val="FF0000"/>
                </a:solidFill>
              </a:rPr>
              <a:t>Method :</a:t>
            </a:r>
            <a:r>
              <a:rPr lang="en-US" sz="1600" u="sng" dirty="0">
                <a:solidFill>
                  <a:schemeClr val="accent4"/>
                </a:solidFill>
              </a:rPr>
              <a:t> Hypothesis Test-mean two sample </a:t>
            </a:r>
            <a:endParaRPr lang="en-PK" sz="1600" u="sng" dirty="0">
              <a:solidFill>
                <a:schemeClr val="accent4"/>
              </a:solidFill>
            </a:endParaRPr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B8E674B1-9B64-41DC-A7AF-1B8EFD53F694}"/>
              </a:ext>
            </a:extLst>
          </p:cNvPr>
          <p:cNvSpPr txBox="1">
            <a:spLocks/>
          </p:cNvSpPr>
          <p:nvPr/>
        </p:nvSpPr>
        <p:spPr>
          <a:xfrm>
            <a:off x="-49416" y="2994857"/>
            <a:ext cx="4621416" cy="507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Confidence level = 95%, n1 = 72, n2 = 78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</a:rPr>
              <a:t>Critical t: -1.97549, Test Statistic-t: 35.19770</a:t>
            </a:r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1" name="Title 6">
            <a:extLst>
              <a:ext uri="{FF2B5EF4-FFF2-40B4-BE49-F238E27FC236}">
                <a16:creationId xmlns:a16="http://schemas.microsoft.com/office/drawing/2014/main" id="{DAD116EF-7DEC-40A3-94BA-257C6227AA2F}"/>
              </a:ext>
            </a:extLst>
          </p:cNvPr>
          <p:cNvSpPr txBox="1">
            <a:spLocks/>
          </p:cNvSpPr>
          <p:nvPr/>
        </p:nvSpPr>
        <p:spPr>
          <a:xfrm>
            <a:off x="-36515" y="3497957"/>
            <a:ext cx="4608515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    95% Confidence Interval: 21.70912 &lt; µ1-µ2 &lt; 24.29088</a:t>
            </a:r>
            <a:endParaRPr lang="en-PK" sz="1600" dirty="0"/>
          </a:p>
        </p:txBody>
      </p:sp>
      <p:sp>
        <p:nvSpPr>
          <p:cNvPr id="53" name="Title 6">
            <a:extLst>
              <a:ext uri="{FF2B5EF4-FFF2-40B4-BE49-F238E27FC236}">
                <a16:creationId xmlns:a16="http://schemas.microsoft.com/office/drawing/2014/main" id="{0BFE569B-242F-4ADA-B4F2-8A76A2F831B8}"/>
              </a:ext>
            </a:extLst>
          </p:cNvPr>
          <p:cNvSpPr txBox="1">
            <a:spLocks/>
          </p:cNvSpPr>
          <p:nvPr/>
        </p:nvSpPr>
        <p:spPr>
          <a:xfrm>
            <a:off x="2152337" y="3957801"/>
            <a:ext cx="48393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Failed to accept H</a:t>
            </a:r>
            <a:r>
              <a:rPr lang="en-US" sz="1100" dirty="0"/>
              <a:t>0, </a:t>
            </a:r>
            <a:r>
              <a:rPr lang="en-US" sz="1600" dirty="0"/>
              <a:t>because as shown in our analysis that Institutional effectiveness against bullying mean is more  </a:t>
            </a:r>
            <a:endParaRPr lang="en-PK" sz="1600" dirty="0"/>
          </a:p>
        </p:txBody>
      </p:sp>
      <p:sp>
        <p:nvSpPr>
          <p:cNvPr id="54" name="Title 6">
            <a:extLst>
              <a:ext uri="{FF2B5EF4-FFF2-40B4-BE49-F238E27FC236}">
                <a16:creationId xmlns:a16="http://schemas.microsoft.com/office/drawing/2014/main" id="{F09B3577-9069-4CDE-82CE-02435EF66255}"/>
              </a:ext>
            </a:extLst>
          </p:cNvPr>
          <p:cNvSpPr txBox="1">
            <a:spLocks/>
          </p:cNvSpPr>
          <p:nvPr/>
        </p:nvSpPr>
        <p:spPr>
          <a:xfrm>
            <a:off x="-49416" y="2654891"/>
            <a:ext cx="854511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Result: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55" name="Title 6">
            <a:extLst>
              <a:ext uri="{FF2B5EF4-FFF2-40B4-BE49-F238E27FC236}">
                <a16:creationId xmlns:a16="http://schemas.microsoft.com/office/drawing/2014/main" id="{3B7463F3-818D-4509-BE79-DD174B6ABB15}"/>
              </a:ext>
            </a:extLst>
          </p:cNvPr>
          <p:cNvSpPr txBox="1">
            <a:spLocks/>
          </p:cNvSpPr>
          <p:nvPr/>
        </p:nvSpPr>
        <p:spPr>
          <a:xfrm>
            <a:off x="1563017" y="3756483"/>
            <a:ext cx="1178639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Conclusion: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FF212-691D-4B72-B5AC-1F8BF3F535BA}"/>
              </a:ext>
            </a:extLst>
          </p:cNvPr>
          <p:cNvSpPr txBox="1"/>
          <p:nvPr/>
        </p:nvSpPr>
        <p:spPr>
          <a:xfrm>
            <a:off x="0" y="1181568"/>
            <a:ext cx="51479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rgbClr val="7030A0"/>
                </a:solidFill>
                <a:latin typeface="Antonio" panose="020B0604020202020204" charset="0"/>
              </a:rPr>
              <a:t>μ</a:t>
            </a:r>
            <a:r>
              <a:rPr lang="en-US" sz="2000" b="1" dirty="0">
                <a:solidFill>
                  <a:srgbClr val="7030A0"/>
                </a:solidFill>
                <a:latin typeface="Antonio" panose="020B0604020202020204" charset="0"/>
              </a:rPr>
              <a:t>1 </a:t>
            </a:r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=  Institution’s bullying prevention is effective  </a:t>
            </a:r>
          </a:p>
          <a:p>
            <a:r>
              <a:rPr lang="el-GR" sz="2000" b="1" dirty="0">
                <a:solidFill>
                  <a:srgbClr val="7030A0"/>
                </a:solidFill>
                <a:latin typeface="Antonio" panose="020B0604020202020204" charset="0"/>
              </a:rPr>
              <a:t>μ</a:t>
            </a:r>
            <a:r>
              <a:rPr lang="en-US" sz="2000" b="1" dirty="0">
                <a:solidFill>
                  <a:srgbClr val="7030A0"/>
                </a:solidFill>
                <a:latin typeface="Antonio" panose="020B0604020202020204" charset="0"/>
              </a:rPr>
              <a:t>2</a:t>
            </a:r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=  Institution’s bullying prevention is not effective</a:t>
            </a:r>
            <a:endParaRPr lang="en-PK" sz="1800" b="1" dirty="0">
              <a:latin typeface="Antonio" panose="020B0604020202020204" charset="0"/>
            </a:endParaRPr>
          </a:p>
          <a:p>
            <a:endParaRPr lang="en-PK" sz="1800" b="1" dirty="0">
              <a:latin typeface="Antonio" panose="020B060402020202020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5354C5D7-1579-45FF-B03F-EAC42AA2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869" y="1888848"/>
            <a:ext cx="1743638" cy="389051"/>
          </a:xfrm>
        </p:spPr>
        <p:txBody>
          <a:bodyPr/>
          <a:lstStyle/>
          <a:p>
            <a:pPr algn="ctr"/>
            <a:r>
              <a:rPr lang="en-US" sz="2400" dirty="0"/>
              <a:t>H</a:t>
            </a:r>
            <a:r>
              <a:rPr lang="en-US" sz="1600" dirty="0">
                <a:solidFill>
                  <a:srgbClr val="FF0000"/>
                </a:solidFill>
              </a:rPr>
              <a:t>0 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l-GR" sz="2400" dirty="0">
                <a:solidFill>
                  <a:srgbClr val="7030A0"/>
                </a:solidFill>
                <a:latin typeface="Antonio" panose="020B0604020202020204" charset="0"/>
              </a:rPr>
              <a:t> </a:t>
            </a:r>
            <a:r>
              <a:rPr lang="el-GR" sz="2400" dirty="0">
                <a:latin typeface="Antonio" panose="020B0604020202020204" charset="0"/>
              </a:rPr>
              <a:t>μ</a:t>
            </a:r>
            <a:r>
              <a:rPr lang="en-US" sz="1400" dirty="0">
                <a:latin typeface="Antonio" panose="020B0604020202020204" charset="0"/>
              </a:rPr>
              <a:t>1 </a:t>
            </a:r>
            <a:r>
              <a:rPr lang="en-US" sz="2400" dirty="0">
                <a:latin typeface="Antonio" panose="020B0604020202020204" charset="0"/>
              </a:rPr>
              <a:t>=</a:t>
            </a:r>
            <a:r>
              <a:rPr lang="el-GR" sz="2400" dirty="0">
                <a:latin typeface="Antonio" panose="020B0604020202020204" charset="0"/>
              </a:rPr>
              <a:t> μ</a:t>
            </a:r>
            <a:r>
              <a:rPr lang="en-US" sz="1400" dirty="0">
                <a:latin typeface="Antonio" panose="020B0604020202020204" charset="0"/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 </a:t>
            </a:r>
            <a:endParaRPr lang="en-PK" sz="2000" dirty="0"/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4DB85C11-1843-452F-B6B8-CEBF90E224B7}"/>
              </a:ext>
            </a:extLst>
          </p:cNvPr>
          <p:cNvSpPr txBox="1">
            <a:spLocks/>
          </p:cNvSpPr>
          <p:nvPr/>
        </p:nvSpPr>
        <p:spPr>
          <a:xfrm>
            <a:off x="0" y="2209100"/>
            <a:ext cx="2453640" cy="507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400" dirty="0"/>
              <a:t>H</a:t>
            </a:r>
            <a:r>
              <a:rPr lang="en-US" sz="1600" dirty="0"/>
              <a:t>1  </a:t>
            </a:r>
            <a:r>
              <a:rPr lang="en-US" sz="2400" dirty="0"/>
              <a:t>:</a:t>
            </a:r>
            <a:r>
              <a:rPr lang="el-GR" sz="2000" dirty="0">
                <a:latin typeface="Antonio" panose="020B0604020202020204" charset="0"/>
              </a:rPr>
              <a:t> </a:t>
            </a:r>
            <a:r>
              <a:rPr lang="el-GR" sz="2400" dirty="0">
                <a:latin typeface="Antonio" panose="020B0604020202020204" charset="0"/>
              </a:rPr>
              <a:t>μ</a:t>
            </a:r>
            <a:r>
              <a:rPr lang="en-US" sz="1400" dirty="0">
                <a:latin typeface="Antonio" panose="020B0604020202020204" charset="0"/>
              </a:rPr>
              <a:t>1</a:t>
            </a:r>
            <a:r>
              <a:rPr lang="en-US" sz="2000" dirty="0">
                <a:latin typeface="Antonio" panose="020B0604020202020204" charset="0"/>
              </a:rPr>
              <a:t> &lt; </a:t>
            </a:r>
            <a:r>
              <a:rPr lang="el-GR" sz="2400" dirty="0">
                <a:latin typeface="Antonio" panose="020B0604020202020204" charset="0"/>
              </a:rPr>
              <a:t>μ</a:t>
            </a:r>
            <a:r>
              <a:rPr lang="en-US" sz="1400" dirty="0">
                <a:latin typeface="Antonio" panose="020B0604020202020204" charset="0"/>
              </a:rPr>
              <a:t>2  </a:t>
            </a:r>
            <a:r>
              <a:rPr lang="en-US" sz="1400" dirty="0">
                <a:solidFill>
                  <a:srgbClr val="7030A0"/>
                </a:solidFill>
                <a:latin typeface="Antonio" panose="020B0604020202020204" charset="0"/>
              </a:rPr>
              <a:t>(one tail test)</a:t>
            </a:r>
            <a:endParaRPr lang="en-PK" sz="2000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A4F7A-3AA8-4AC1-B5D8-FFC260F3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804" y="114306"/>
            <a:ext cx="4064972" cy="37646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FFD589-FA94-1F3E-6A39-7F9BC33D3A58}"/>
              </a:ext>
            </a:extLst>
          </p:cNvPr>
          <p:cNvSpPr txBox="1"/>
          <p:nvPr/>
        </p:nvSpPr>
        <p:spPr>
          <a:xfrm>
            <a:off x="6455621" y="2457618"/>
            <a:ext cx="951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Neutral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0F54D-15ED-0421-0905-F693CDBCA8BC}"/>
              </a:ext>
            </a:extLst>
          </p:cNvPr>
          <p:cNvSpPr txBox="1"/>
          <p:nvPr/>
        </p:nvSpPr>
        <p:spPr>
          <a:xfrm>
            <a:off x="5679449" y="1536879"/>
            <a:ext cx="713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Likely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6D415-2F78-433F-3D36-9CA0A912858E}"/>
              </a:ext>
            </a:extLst>
          </p:cNvPr>
          <p:cNvSpPr txBox="1"/>
          <p:nvPr/>
        </p:nvSpPr>
        <p:spPr>
          <a:xfrm>
            <a:off x="4714462" y="1130545"/>
            <a:ext cx="95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Very Likely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5732B-AE63-FE85-E59F-C6EC2454846A}"/>
              </a:ext>
            </a:extLst>
          </p:cNvPr>
          <p:cNvSpPr txBox="1"/>
          <p:nvPr/>
        </p:nvSpPr>
        <p:spPr>
          <a:xfrm>
            <a:off x="7262399" y="2781771"/>
            <a:ext cx="951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Unlikely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B9ACB-9310-A1BE-DDBD-B67B40717BC5}"/>
              </a:ext>
            </a:extLst>
          </p:cNvPr>
          <p:cNvSpPr txBox="1"/>
          <p:nvPr/>
        </p:nvSpPr>
        <p:spPr>
          <a:xfrm>
            <a:off x="8041291" y="2778173"/>
            <a:ext cx="95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Very Unlikely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88FF35-89B5-40F2-8FAE-18ECD8AEE046}"/>
              </a:ext>
            </a:extLst>
          </p:cNvPr>
          <p:cNvCxnSpPr>
            <a:cxnSpLocks/>
          </p:cNvCxnSpPr>
          <p:nvPr/>
        </p:nvCxnSpPr>
        <p:spPr>
          <a:xfrm flipV="1">
            <a:off x="4880534" y="1017270"/>
            <a:ext cx="0" cy="259558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035B29-FA72-4BC8-8E26-109F81D20014}"/>
              </a:ext>
            </a:extLst>
          </p:cNvPr>
          <p:cNvCxnSpPr>
            <a:cxnSpLocks/>
          </p:cNvCxnSpPr>
          <p:nvPr/>
        </p:nvCxnSpPr>
        <p:spPr>
          <a:xfrm>
            <a:off x="4876244" y="3615200"/>
            <a:ext cx="4116769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4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8;p61">
            <a:extLst>
              <a:ext uri="{FF2B5EF4-FFF2-40B4-BE49-F238E27FC236}">
                <a16:creationId xmlns:a16="http://schemas.microsoft.com/office/drawing/2014/main" id="{ADE2FB5C-A2EA-4F75-8D11-5B37D810C8BA}"/>
              </a:ext>
            </a:extLst>
          </p:cNvPr>
          <p:cNvSpPr txBox="1">
            <a:spLocks/>
          </p:cNvSpPr>
          <p:nvPr/>
        </p:nvSpPr>
        <p:spPr>
          <a:xfrm>
            <a:off x="486638" y="14736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32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20191-338A-4005-8CBF-98CE84BDB0FA}"/>
              </a:ext>
            </a:extLst>
          </p:cNvPr>
          <p:cNvSpPr txBox="1"/>
          <p:nvPr/>
        </p:nvSpPr>
        <p:spPr>
          <a:xfrm>
            <a:off x="264318" y="720067"/>
            <a:ext cx="6029326" cy="180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sz="2000" b="1" dirty="0">
                <a:solidFill>
                  <a:schemeClr val="accent1"/>
                </a:solidFill>
                <a:latin typeface="Antonio" panose="020B0604020202020204" charset="0"/>
              </a:rPr>
              <a:t>Highlights:</a:t>
            </a: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/>
                </a:solidFill>
              </a:rPr>
              <a:t>Understand that bullying hurts people emotionally and mentally</a:t>
            </a: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/>
                </a:solidFill>
              </a:rPr>
              <a:t>It leads to higher rates of anxiety, depression and low self-esteem</a:t>
            </a: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/>
                </a:solidFill>
              </a:rPr>
              <a:t>Doubt that authorities will handle the issue effectively</a:t>
            </a: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/>
                </a:solidFill>
              </a:rPr>
              <a:t>If you see someone being bullied, speak up and help them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1EEF89-423D-49B9-925A-84DBE0286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54895"/>
              </p:ext>
            </p:extLst>
          </p:nvPr>
        </p:nvGraphicFramePr>
        <p:xfrm>
          <a:off x="2464593" y="2702446"/>
          <a:ext cx="2995614" cy="18067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72763">
                  <a:extLst>
                    <a:ext uri="{9D8B030D-6E8A-4147-A177-3AD203B41FA5}">
                      <a16:colId xmlns:a16="http://schemas.microsoft.com/office/drawing/2014/main" val="380244650"/>
                    </a:ext>
                  </a:extLst>
                </a:gridCol>
                <a:gridCol w="622851">
                  <a:extLst>
                    <a:ext uri="{9D8B030D-6E8A-4147-A177-3AD203B41FA5}">
                      <a16:colId xmlns:a16="http://schemas.microsoft.com/office/drawing/2014/main" val="2390881014"/>
                    </a:ext>
                  </a:extLst>
                </a:gridCol>
              </a:tblGrid>
              <a:tr h="361343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7030A0"/>
                          </a:solidFill>
                          <a:effectLst/>
                          <a:latin typeface="Antonio" panose="020B0604020202020204" charset="0"/>
                          <a:ea typeface="+mn-ea"/>
                          <a:cs typeface="+mn-cs"/>
                          <a:sym typeface="Arial"/>
                        </a:rPr>
                        <a:t>Raise Awareness:</a:t>
                      </a:r>
                      <a:endParaRPr lang="en-US" sz="1600" b="0" i="0" u="none" strike="noStrike" cap="none" dirty="0">
                        <a:solidFill>
                          <a:srgbClr val="7030A0"/>
                        </a:solidFill>
                        <a:effectLst/>
                        <a:latin typeface="Antoni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82390"/>
                  </a:ext>
                </a:extLst>
              </a:tr>
              <a:tr h="361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  <a:latin typeface="Antonio" panose="020B0604020202020204" charset="0"/>
                        </a:rPr>
                        <a:t>Enforce Policies</a:t>
                      </a:r>
                      <a:endParaRPr lang="en-PK" sz="1600" b="1" dirty="0">
                        <a:solidFill>
                          <a:srgbClr val="7030A0"/>
                        </a:solidFill>
                        <a:latin typeface="Antoni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59534"/>
                  </a:ext>
                </a:extLst>
              </a:tr>
              <a:tr h="361343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7030A0"/>
                          </a:solidFill>
                          <a:effectLst/>
                          <a:latin typeface="Antonio" panose="020B0604020202020204" charset="0"/>
                          <a:ea typeface="+mn-ea"/>
                          <a:cs typeface="+mn-cs"/>
                          <a:sym typeface="Arial"/>
                        </a:rPr>
                        <a:t> Support Victims</a:t>
                      </a:r>
                      <a:endParaRPr lang="en-PK" sz="1600" dirty="0">
                        <a:solidFill>
                          <a:srgbClr val="7030A0"/>
                        </a:solidFill>
                        <a:latin typeface="Antoni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773458"/>
                  </a:ext>
                </a:extLst>
              </a:tr>
              <a:tr h="361343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rgbClr val="7030A0"/>
                          </a:solidFill>
                          <a:effectLst/>
                          <a:latin typeface="Antonio" panose="020B0604020202020204" charset="0"/>
                          <a:ea typeface="+mn-ea"/>
                          <a:cs typeface="+mn-cs"/>
                          <a:sym typeface="Arial"/>
                        </a:rPr>
                        <a:t>Blaming the Victim</a:t>
                      </a:r>
                      <a:endParaRPr lang="en-PK" sz="1600" dirty="0">
                        <a:solidFill>
                          <a:srgbClr val="7030A0"/>
                        </a:solidFill>
                        <a:latin typeface="Antoni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07810"/>
                  </a:ext>
                </a:extLst>
              </a:tr>
              <a:tr h="361343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cap="none" dirty="0">
                          <a:solidFill>
                            <a:srgbClr val="7030A0"/>
                          </a:solidFill>
                          <a:effectLst/>
                          <a:latin typeface="Antonio" panose="020B0604020202020204" charset="0"/>
                          <a:sym typeface="Arial"/>
                        </a:rPr>
                        <a:t>Tolerate Bullying</a:t>
                      </a:r>
                      <a:endParaRPr lang="en-PK" sz="1600" b="1" dirty="0">
                        <a:solidFill>
                          <a:srgbClr val="7030A0"/>
                        </a:solidFill>
                        <a:latin typeface="Antoni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07187"/>
                  </a:ext>
                </a:extLst>
              </a:tr>
            </a:tbl>
          </a:graphicData>
        </a:graphic>
      </p:graphicFrame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5965A2DD-2FEB-49A7-A011-5825670A8310}"/>
              </a:ext>
            </a:extLst>
          </p:cNvPr>
          <p:cNvSpPr/>
          <p:nvPr/>
        </p:nvSpPr>
        <p:spPr>
          <a:xfrm flipH="1">
            <a:off x="4974907" y="4159811"/>
            <a:ext cx="318612" cy="3636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3A9A0-F013-44AE-962F-DE9585818F2B}"/>
              </a:ext>
            </a:extLst>
          </p:cNvPr>
          <p:cNvSpPr/>
          <p:nvPr/>
        </p:nvSpPr>
        <p:spPr>
          <a:xfrm>
            <a:off x="4867752" y="3022795"/>
            <a:ext cx="461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9242"/>
                </a:solidFill>
                <a:latin typeface="Antonio" panose="020B0604020202020204" charset="0"/>
                <a:sym typeface="Wingdings" panose="05000000000000000000" pitchFamily="2" charset="2"/>
              </a:rPr>
              <a:t></a:t>
            </a:r>
            <a:endParaRPr lang="en-PK" sz="2800" dirty="0">
              <a:solidFill>
                <a:srgbClr val="00924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996E-1760-44DC-A186-F6416357AB14}"/>
              </a:ext>
            </a:extLst>
          </p:cNvPr>
          <p:cNvSpPr/>
          <p:nvPr/>
        </p:nvSpPr>
        <p:spPr>
          <a:xfrm>
            <a:off x="4867751" y="3365625"/>
            <a:ext cx="461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9242"/>
                </a:solidFill>
                <a:latin typeface="Antonio" panose="020B0604020202020204" charset="0"/>
                <a:sym typeface="Wingdings" panose="05000000000000000000" pitchFamily="2" charset="2"/>
              </a:rPr>
              <a:t></a:t>
            </a:r>
            <a:endParaRPr lang="en-PK" sz="2800" dirty="0">
              <a:solidFill>
                <a:srgbClr val="009242"/>
              </a:solidFill>
            </a:endParaRP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AFD0AE8E-D882-46F3-A729-1501ECA1705F}"/>
              </a:ext>
            </a:extLst>
          </p:cNvPr>
          <p:cNvSpPr/>
          <p:nvPr/>
        </p:nvSpPr>
        <p:spPr>
          <a:xfrm flipH="1">
            <a:off x="4962999" y="3762141"/>
            <a:ext cx="318612" cy="3636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9FDE62-85F3-4EC2-9BD1-253834062564}"/>
              </a:ext>
            </a:extLst>
          </p:cNvPr>
          <p:cNvSpPr/>
          <p:nvPr/>
        </p:nvSpPr>
        <p:spPr>
          <a:xfrm>
            <a:off x="4884417" y="2639405"/>
            <a:ext cx="461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9242"/>
                </a:solidFill>
                <a:latin typeface="Antonio" panose="020B0604020202020204" charset="0"/>
                <a:sym typeface="Wingdings" panose="05000000000000000000" pitchFamily="2" charset="2"/>
              </a:rPr>
              <a:t></a:t>
            </a:r>
            <a:endParaRPr lang="en-PK" sz="2800" dirty="0">
              <a:solidFill>
                <a:srgbClr val="009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7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F9D85A-917B-D059-4D39-CE4332947B76}"/>
              </a:ext>
            </a:extLst>
          </p:cNvPr>
          <p:cNvSpPr txBox="1"/>
          <p:nvPr/>
        </p:nvSpPr>
        <p:spPr>
          <a:xfrm>
            <a:off x="932506" y="1167897"/>
            <a:ext cx="70526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latin typeface="Freestyle Script" panose="030804020302050B0404" pitchFamily="66" charset="0"/>
              </a:rPr>
              <a:t>THANK</a:t>
            </a:r>
          </a:p>
          <a:p>
            <a:pPr algn="ctr"/>
            <a:r>
              <a:rPr lang="en-US" sz="10000" dirty="0">
                <a:latin typeface="Freestyle Script" panose="030804020302050B0404" pitchFamily="66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311776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858;p61">
            <a:extLst>
              <a:ext uri="{FF2B5EF4-FFF2-40B4-BE49-F238E27FC236}">
                <a16:creationId xmlns:a16="http://schemas.microsoft.com/office/drawing/2014/main" id="{1972BA3D-2D37-4854-8947-51900963FF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207606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Survey Questionnaire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06BA941C-1365-40BC-B4AE-DA91BBADD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977042"/>
              </p:ext>
            </p:extLst>
          </p:nvPr>
        </p:nvGraphicFramePr>
        <p:xfrm>
          <a:off x="3049213" y="2147143"/>
          <a:ext cx="2570780" cy="12238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70780">
                  <a:extLst>
                    <a:ext uri="{9D8B030D-6E8A-4147-A177-3AD203B41FA5}">
                      <a16:colId xmlns:a16="http://schemas.microsoft.com/office/drawing/2014/main" val="3169736360"/>
                    </a:ext>
                  </a:extLst>
                </a:gridCol>
              </a:tblGrid>
              <a:tr h="4610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Personal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27073"/>
                  </a:ext>
                </a:extLst>
              </a:tr>
              <a:tr h="37881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Age?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63473"/>
                  </a:ext>
                </a:extLst>
              </a:tr>
              <a:tr h="3840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Gender?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14313"/>
                  </a:ext>
                </a:extLst>
              </a:tr>
            </a:tbl>
          </a:graphicData>
        </a:graphic>
      </p:graphicFrame>
      <p:graphicFrame>
        <p:nvGraphicFramePr>
          <p:cNvPr id="2" name="Table 18">
            <a:extLst>
              <a:ext uri="{FF2B5EF4-FFF2-40B4-BE49-F238E27FC236}">
                <a16:creationId xmlns:a16="http://schemas.microsoft.com/office/drawing/2014/main" id="{9468034E-6167-D99C-AD0A-85B8F1607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05619"/>
              </p:ext>
            </p:extLst>
          </p:nvPr>
        </p:nvGraphicFramePr>
        <p:xfrm>
          <a:off x="277196" y="2914650"/>
          <a:ext cx="2570779" cy="16010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70779">
                  <a:extLst>
                    <a:ext uri="{9D8B030D-6E8A-4147-A177-3AD203B41FA5}">
                      <a16:colId xmlns:a16="http://schemas.microsoft.com/office/drawing/2014/main" val="3169736360"/>
                    </a:ext>
                  </a:extLst>
                </a:gridCol>
              </a:tblGrid>
              <a:tr h="4517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Bullying Experiences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27073"/>
                  </a:ext>
                </a:extLst>
              </a:tr>
              <a:tr h="37963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Personal Experience?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63473"/>
                  </a:ext>
                </a:extLst>
              </a:tr>
              <a:tr h="38483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Type of Bullying?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14313"/>
                  </a:ext>
                </a:extLst>
              </a:tr>
              <a:tr h="38483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Affects On Mental Health?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43867"/>
                  </a:ext>
                </a:extLst>
              </a:tr>
            </a:tbl>
          </a:graphicData>
        </a:graphic>
      </p:graphicFrame>
      <p:graphicFrame>
        <p:nvGraphicFramePr>
          <p:cNvPr id="3" name="Table 18">
            <a:extLst>
              <a:ext uri="{FF2B5EF4-FFF2-40B4-BE49-F238E27FC236}">
                <a16:creationId xmlns:a16="http://schemas.microsoft.com/office/drawing/2014/main" id="{11E5932F-4F00-BDE8-E447-8CA891243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24291"/>
              </p:ext>
            </p:extLst>
          </p:nvPr>
        </p:nvGraphicFramePr>
        <p:xfrm>
          <a:off x="305285" y="952145"/>
          <a:ext cx="2570780" cy="15688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70780">
                  <a:extLst>
                    <a:ext uri="{9D8B030D-6E8A-4147-A177-3AD203B41FA5}">
                      <a16:colId xmlns:a16="http://schemas.microsoft.com/office/drawing/2014/main" val="3169736360"/>
                    </a:ext>
                  </a:extLst>
                </a:gridCol>
              </a:tblGrid>
              <a:tr h="4195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Impacts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27073"/>
                  </a:ext>
                </a:extLst>
              </a:tr>
              <a:tr h="37963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Changes In Behavior?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63473"/>
                  </a:ext>
                </a:extLst>
              </a:tr>
              <a:tr h="38483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Affect On Academic?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14313"/>
                  </a:ext>
                </a:extLst>
              </a:tr>
              <a:tr h="38483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Physical Impact?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43867"/>
                  </a:ext>
                </a:extLst>
              </a:tr>
            </a:tbl>
          </a:graphicData>
        </a:graphic>
      </p:graphicFrame>
      <p:graphicFrame>
        <p:nvGraphicFramePr>
          <p:cNvPr id="4" name="Table 18">
            <a:extLst>
              <a:ext uri="{FF2B5EF4-FFF2-40B4-BE49-F238E27FC236}">
                <a16:creationId xmlns:a16="http://schemas.microsoft.com/office/drawing/2014/main" id="{6C75C5D9-9B1D-F73E-1B5D-2499E0C7A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09597"/>
              </p:ext>
            </p:extLst>
          </p:nvPr>
        </p:nvGraphicFramePr>
        <p:xfrm>
          <a:off x="5802666" y="2914650"/>
          <a:ext cx="2769834" cy="16010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69834">
                  <a:extLst>
                    <a:ext uri="{9D8B030D-6E8A-4147-A177-3AD203B41FA5}">
                      <a16:colId xmlns:a16="http://schemas.microsoft.com/office/drawing/2014/main" val="3169736360"/>
                    </a:ext>
                  </a:extLst>
                </a:gridCol>
              </a:tblGrid>
              <a:tr h="4281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Prevention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27073"/>
                  </a:ext>
                </a:extLst>
              </a:tr>
              <a:tr h="38743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Additional Measures?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63473"/>
                  </a:ext>
                </a:extLst>
              </a:tr>
              <a:tr h="39274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Seeking Support?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14313"/>
                  </a:ext>
                </a:extLst>
              </a:tr>
              <a:tr h="39274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Effectiveness Of Institutions?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43867"/>
                  </a:ext>
                </a:extLst>
              </a:tr>
            </a:tbl>
          </a:graphicData>
        </a:graphic>
      </p:graphicFrame>
      <p:graphicFrame>
        <p:nvGraphicFramePr>
          <p:cNvPr id="5" name="Table 18">
            <a:extLst>
              <a:ext uri="{FF2B5EF4-FFF2-40B4-BE49-F238E27FC236}">
                <a16:creationId xmlns:a16="http://schemas.microsoft.com/office/drawing/2014/main" id="{2F9724A8-8EEB-673F-7983-1324157B0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78467"/>
              </p:ext>
            </p:extLst>
          </p:nvPr>
        </p:nvGraphicFramePr>
        <p:xfrm>
          <a:off x="5802666" y="952144"/>
          <a:ext cx="2769833" cy="16196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69833">
                  <a:extLst>
                    <a:ext uri="{9D8B030D-6E8A-4147-A177-3AD203B41FA5}">
                      <a16:colId xmlns:a16="http://schemas.microsoft.com/office/drawing/2014/main" val="3169736360"/>
                    </a:ext>
                  </a:extLst>
                </a:gridCol>
              </a:tblGrid>
              <a:tr h="402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Awareness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27073"/>
                  </a:ext>
                </a:extLst>
              </a:tr>
              <a:tr h="40208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Reasons of not reporting?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63473"/>
                  </a:ext>
                </a:extLst>
              </a:tr>
              <a:tr h="4076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Witness?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14313"/>
                  </a:ext>
                </a:extLst>
              </a:tr>
              <a:tr h="4076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Comfort Level?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43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9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8"/>
          <p:cNvSpPr/>
          <p:nvPr/>
        </p:nvSpPr>
        <p:spPr>
          <a:xfrm>
            <a:off x="5212925" y="427200"/>
            <a:ext cx="2019589" cy="528600"/>
          </a:xfrm>
          <a:custGeom>
            <a:avLst/>
            <a:gdLst/>
            <a:ahLst/>
            <a:cxnLst/>
            <a:rect l="l" t="t" r="r" b="b"/>
            <a:pathLst>
              <a:path w="65635" h="21144" extrusionOk="0">
                <a:moveTo>
                  <a:pt x="0" y="14720"/>
                </a:moveTo>
                <a:cubicBezTo>
                  <a:pt x="7593" y="11465"/>
                  <a:pt x="22705" y="9103"/>
                  <a:pt x="20700" y="1088"/>
                </a:cubicBezTo>
                <a:cubicBezTo>
                  <a:pt x="19631" y="-3185"/>
                  <a:pt x="9168" y="7017"/>
                  <a:pt x="11612" y="10681"/>
                </a:cubicBezTo>
                <a:cubicBezTo>
                  <a:pt x="14822" y="15492"/>
                  <a:pt x="23088" y="9191"/>
                  <a:pt x="28778" y="8156"/>
                </a:cubicBezTo>
                <a:cubicBezTo>
                  <a:pt x="30328" y="7874"/>
                  <a:pt x="32141" y="6634"/>
                  <a:pt x="32312" y="7146"/>
                </a:cubicBezTo>
                <a:cubicBezTo>
                  <a:pt x="33836" y="11718"/>
                  <a:pt x="21943" y="18119"/>
                  <a:pt x="26254" y="20273"/>
                </a:cubicBezTo>
                <a:cubicBezTo>
                  <a:pt x="32968" y="23628"/>
                  <a:pt x="40658" y="15875"/>
                  <a:pt x="47459" y="12700"/>
                </a:cubicBezTo>
                <a:cubicBezTo>
                  <a:pt x="50789" y="11145"/>
                  <a:pt x="54457" y="8950"/>
                  <a:pt x="58061" y="9671"/>
                </a:cubicBezTo>
                <a:cubicBezTo>
                  <a:pt x="59555" y="9970"/>
                  <a:pt x="56367" y="13263"/>
                  <a:pt x="57557" y="14215"/>
                </a:cubicBezTo>
                <a:cubicBezTo>
                  <a:pt x="59660" y="15897"/>
                  <a:pt x="62942" y="14215"/>
                  <a:pt x="65635" y="14215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9F967-406D-43AD-927D-A57B93CCC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658" y="1177454"/>
            <a:ext cx="4728464" cy="383619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5314B65-00F8-4C47-8B0D-736FE064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Demographics</a:t>
            </a:r>
            <a:endParaRPr lang="en-PK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8C8F25-A39B-4CFE-AF14-9F6E9A3EB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231" y="1337043"/>
            <a:ext cx="4785938" cy="31321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4C5FCCD-5BC2-445C-968C-40738CDBD17D}"/>
              </a:ext>
            </a:extLst>
          </p:cNvPr>
          <p:cNvSpPr txBox="1"/>
          <p:nvPr/>
        </p:nvSpPr>
        <p:spPr>
          <a:xfrm>
            <a:off x="5346184" y="1985950"/>
            <a:ext cx="77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9.8%</a:t>
            </a:r>
            <a:endParaRPr lang="en-PK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9CE842-990A-44B2-9D65-A6206601258B}"/>
              </a:ext>
            </a:extLst>
          </p:cNvPr>
          <p:cNvSpPr txBox="1"/>
          <p:nvPr/>
        </p:nvSpPr>
        <p:spPr>
          <a:xfrm>
            <a:off x="6779512" y="1981322"/>
            <a:ext cx="77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7.3%</a:t>
            </a:r>
            <a:endParaRPr lang="en-PK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40BB15-F4E6-4B3D-A125-F8E65E43AC3D}"/>
              </a:ext>
            </a:extLst>
          </p:cNvPr>
          <p:cNvSpPr txBox="1"/>
          <p:nvPr/>
        </p:nvSpPr>
        <p:spPr>
          <a:xfrm>
            <a:off x="5888833" y="1610677"/>
            <a:ext cx="99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 18</a:t>
            </a:r>
            <a:endParaRPr lang="en-PK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1570E7-AC7C-46AE-9369-926270C8A121}"/>
              </a:ext>
            </a:extLst>
          </p:cNvPr>
          <p:cNvSpPr txBox="1"/>
          <p:nvPr/>
        </p:nvSpPr>
        <p:spPr>
          <a:xfrm>
            <a:off x="6088854" y="2393529"/>
            <a:ext cx="99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18-22</a:t>
            </a:r>
            <a:endParaRPr lang="en-PK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6617FC-94D3-4E23-B592-286CE7D0DFA8}"/>
              </a:ext>
            </a:extLst>
          </p:cNvPr>
          <p:cNvSpPr txBox="1"/>
          <p:nvPr/>
        </p:nvSpPr>
        <p:spPr>
          <a:xfrm>
            <a:off x="6019794" y="3146011"/>
            <a:ext cx="99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22 Above</a:t>
            </a:r>
            <a:endParaRPr lang="en-PK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B28641-F2E7-4103-83FA-03DBCAA51EED}"/>
              </a:ext>
            </a:extLst>
          </p:cNvPr>
          <p:cNvSpPr txBox="1"/>
          <p:nvPr/>
        </p:nvSpPr>
        <p:spPr>
          <a:xfrm>
            <a:off x="4652679" y="2377692"/>
            <a:ext cx="77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34.5%</a:t>
            </a:r>
            <a:endParaRPr lang="en-PK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4C1E8D-A38D-4308-B463-E81CDB411BC6}"/>
              </a:ext>
            </a:extLst>
          </p:cNvPr>
          <p:cNvSpPr txBox="1"/>
          <p:nvPr/>
        </p:nvSpPr>
        <p:spPr>
          <a:xfrm>
            <a:off x="7679343" y="2374724"/>
            <a:ext cx="77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38.4%</a:t>
            </a:r>
            <a:endParaRPr lang="en-PK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530DC8-6C93-470C-B780-F11DBBC52827}"/>
              </a:ext>
            </a:extLst>
          </p:cNvPr>
          <p:cNvSpPr txBox="1"/>
          <p:nvPr/>
        </p:nvSpPr>
        <p:spPr>
          <a:xfrm>
            <a:off x="5543456" y="3506083"/>
            <a:ext cx="77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4.2%</a:t>
            </a:r>
            <a:endParaRPr lang="en-PK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F84398-1D7C-4F24-948A-401593202D73}"/>
              </a:ext>
            </a:extLst>
          </p:cNvPr>
          <p:cNvSpPr txBox="1"/>
          <p:nvPr/>
        </p:nvSpPr>
        <p:spPr>
          <a:xfrm>
            <a:off x="6690116" y="3517870"/>
            <a:ext cx="77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5.8%</a:t>
            </a:r>
            <a:endParaRPr lang="en-PK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66F133-120E-436E-83C4-14CF82F2218C}"/>
              </a:ext>
            </a:extLst>
          </p:cNvPr>
          <p:cNvSpPr txBox="1"/>
          <p:nvPr/>
        </p:nvSpPr>
        <p:spPr>
          <a:xfrm>
            <a:off x="1654683" y="3559556"/>
            <a:ext cx="98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48.5%</a:t>
            </a:r>
            <a:endParaRPr lang="en-PK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AF66F2-F476-44DC-86FD-A6B898D59CF4}"/>
              </a:ext>
            </a:extLst>
          </p:cNvPr>
          <p:cNvSpPr txBox="1"/>
          <p:nvPr/>
        </p:nvSpPr>
        <p:spPr>
          <a:xfrm>
            <a:off x="1686854" y="1574481"/>
            <a:ext cx="98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51.5%</a:t>
            </a:r>
            <a:endParaRPr lang="en-PK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858;p61">
            <a:extLst>
              <a:ext uri="{FF2B5EF4-FFF2-40B4-BE49-F238E27FC236}">
                <a16:creationId xmlns:a16="http://schemas.microsoft.com/office/drawing/2014/main" id="{9226BDC3-6FD1-4E1A-B65F-37C9826B6120}"/>
              </a:ext>
            </a:extLst>
          </p:cNvPr>
          <p:cNvSpPr txBox="1">
            <a:spLocks/>
          </p:cNvSpPr>
          <p:nvPr/>
        </p:nvSpPr>
        <p:spPr>
          <a:xfrm>
            <a:off x="486638" y="40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3200" dirty="0"/>
              <a:t>Assessment of Questions</a:t>
            </a:r>
          </a:p>
        </p:txBody>
      </p:sp>
      <p:sp>
        <p:nvSpPr>
          <p:cNvPr id="41" name="Title 6">
            <a:extLst>
              <a:ext uri="{FF2B5EF4-FFF2-40B4-BE49-F238E27FC236}">
                <a16:creationId xmlns:a16="http://schemas.microsoft.com/office/drawing/2014/main" id="{D3FE15FD-ED25-4B01-A719-A9CF04B3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307" y="1997523"/>
            <a:ext cx="1405172" cy="389051"/>
          </a:xfrm>
        </p:spPr>
        <p:txBody>
          <a:bodyPr/>
          <a:lstStyle/>
          <a:p>
            <a:pPr algn="ctr"/>
            <a:r>
              <a:rPr lang="en-US" sz="2400" dirty="0"/>
              <a:t>H</a:t>
            </a:r>
            <a:r>
              <a:rPr lang="en-US" sz="1400" dirty="0"/>
              <a:t>0 </a:t>
            </a:r>
            <a:r>
              <a:rPr lang="en-US" sz="2200" dirty="0"/>
              <a:t>:  P1 = P2 </a:t>
            </a:r>
            <a:endParaRPr lang="en-PK" sz="2200" dirty="0"/>
          </a:p>
        </p:txBody>
      </p:sp>
      <p:sp>
        <p:nvSpPr>
          <p:cNvPr id="42" name="Title 6">
            <a:extLst>
              <a:ext uri="{FF2B5EF4-FFF2-40B4-BE49-F238E27FC236}">
                <a16:creationId xmlns:a16="http://schemas.microsoft.com/office/drawing/2014/main" id="{064A12F0-FD68-4842-B61B-46D6A25A5DB8}"/>
              </a:ext>
            </a:extLst>
          </p:cNvPr>
          <p:cNvSpPr txBox="1">
            <a:spLocks/>
          </p:cNvSpPr>
          <p:nvPr/>
        </p:nvSpPr>
        <p:spPr>
          <a:xfrm>
            <a:off x="-358704" y="2277115"/>
            <a:ext cx="3271972" cy="57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400" dirty="0"/>
              <a:t>H</a:t>
            </a:r>
            <a:r>
              <a:rPr lang="en-US" sz="1400" dirty="0"/>
              <a:t>1</a:t>
            </a:r>
            <a:r>
              <a:rPr lang="en-US" sz="2200" dirty="0"/>
              <a:t> :  P1 &lt; P2 </a:t>
            </a:r>
            <a:r>
              <a:rPr lang="en-US" sz="1800" dirty="0">
                <a:solidFill>
                  <a:srgbClr val="7030A0"/>
                </a:solidFill>
              </a:rPr>
              <a:t>(one tail test)</a:t>
            </a:r>
            <a:r>
              <a:rPr lang="en-US" sz="2200" dirty="0"/>
              <a:t> </a:t>
            </a:r>
            <a:endParaRPr lang="en-PK" sz="2200" dirty="0"/>
          </a:p>
        </p:txBody>
      </p:sp>
      <p:sp>
        <p:nvSpPr>
          <p:cNvPr id="43" name="Title 6">
            <a:extLst>
              <a:ext uri="{FF2B5EF4-FFF2-40B4-BE49-F238E27FC236}">
                <a16:creationId xmlns:a16="http://schemas.microsoft.com/office/drawing/2014/main" id="{04620A55-D1E8-4075-98CF-2923048A723A}"/>
              </a:ext>
            </a:extLst>
          </p:cNvPr>
          <p:cNvSpPr txBox="1">
            <a:spLocks/>
          </p:cNvSpPr>
          <p:nvPr/>
        </p:nvSpPr>
        <p:spPr>
          <a:xfrm>
            <a:off x="1666875" y="410679"/>
            <a:ext cx="51911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000" dirty="0">
                <a:solidFill>
                  <a:schemeClr val="accent4"/>
                </a:solidFill>
              </a:rPr>
              <a:t>Q1: Perception In Bullying Experiences</a:t>
            </a:r>
            <a:endParaRPr lang="en-PK" sz="4400" dirty="0">
              <a:solidFill>
                <a:schemeClr val="accent4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FB7786E-12C5-47CC-A882-FD1588EC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859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B8E674B1-9B64-41DC-A7AF-1B8EFD53F694}"/>
              </a:ext>
            </a:extLst>
          </p:cNvPr>
          <p:cNvSpPr txBox="1">
            <a:spLocks/>
          </p:cNvSpPr>
          <p:nvPr/>
        </p:nvSpPr>
        <p:spPr>
          <a:xfrm>
            <a:off x="-142969" y="2989356"/>
            <a:ext cx="3782836" cy="44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Confidence level = 95%, n1 = 64, n2 = 76</a:t>
            </a:r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1" name="Title 6">
            <a:extLst>
              <a:ext uri="{FF2B5EF4-FFF2-40B4-BE49-F238E27FC236}">
                <a16:creationId xmlns:a16="http://schemas.microsoft.com/office/drawing/2014/main" id="{DAD116EF-7DEC-40A3-94BA-257C6227AA2F}"/>
              </a:ext>
            </a:extLst>
          </p:cNvPr>
          <p:cNvSpPr txBox="1">
            <a:spLocks/>
          </p:cNvSpPr>
          <p:nvPr/>
        </p:nvSpPr>
        <p:spPr>
          <a:xfrm>
            <a:off x="-280084" y="3321305"/>
            <a:ext cx="3941382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    Z (</a:t>
            </a:r>
            <a:r>
              <a:rPr lang="en-US" sz="1600" dirty="0" err="1">
                <a:solidFill>
                  <a:srgbClr val="7030A0"/>
                </a:solidFill>
              </a:rPr>
              <a:t>cal</a:t>
            </a:r>
            <a:r>
              <a:rPr lang="en-US" sz="1600" dirty="0">
                <a:solidFill>
                  <a:srgbClr val="7030A0"/>
                </a:solidFill>
              </a:rPr>
              <a:t>) =0.48284, Z(tab) = -1.959</a:t>
            </a:r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3" name="Title 6">
            <a:extLst>
              <a:ext uri="{FF2B5EF4-FFF2-40B4-BE49-F238E27FC236}">
                <a16:creationId xmlns:a16="http://schemas.microsoft.com/office/drawing/2014/main" id="{0BFE569B-242F-4ADA-B4F2-8A76A2F831B8}"/>
              </a:ext>
            </a:extLst>
          </p:cNvPr>
          <p:cNvSpPr txBox="1">
            <a:spLocks/>
          </p:cNvSpPr>
          <p:nvPr/>
        </p:nvSpPr>
        <p:spPr>
          <a:xfrm>
            <a:off x="1658577" y="3927418"/>
            <a:ext cx="48393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Failed to accept H</a:t>
            </a:r>
            <a:r>
              <a:rPr lang="en-US" sz="1100" dirty="0"/>
              <a:t>0, </a:t>
            </a:r>
            <a:r>
              <a:rPr lang="en-US" sz="1600" dirty="0"/>
              <a:t>because as shown in our analysis females are being bullied more than males </a:t>
            </a:r>
            <a:endParaRPr lang="en-PK" sz="1600" dirty="0"/>
          </a:p>
        </p:txBody>
      </p:sp>
      <p:sp>
        <p:nvSpPr>
          <p:cNvPr id="54" name="Title 6">
            <a:extLst>
              <a:ext uri="{FF2B5EF4-FFF2-40B4-BE49-F238E27FC236}">
                <a16:creationId xmlns:a16="http://schemas.microsoft.com/office/drawing/2014/main" id="{F09B3577-9069-4CDE-82CE-02435EF66255}"/>
              </a:ext>
            </a:extLst>
          </p:cNvPr>
          <p:cNvSpPr txBox="1">
            <a:spLocks/>
          </p:cNvSpPr>
          <p:nvPr/>
        </p:nvSpPr>
        <p:spPr>
          <a:xfrm>
            <a:off x="-55451" y="2727938"/>
            <a:ext cx="854511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Result: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55" name="Title 6">
            <a:extLst>
              <a:ext uri="{FF2B5EF4-FFF2-40B4-BE49-F238E27FC236}">
                <a16:creationId xmlns:a16="http://schemas.microsoft.com/office/drawing/2014/main" id="{3B7463F3-818D-4509-BE79-DD174B6ABB15}"/>
              </a:ext>
            </a:extLst>
          </p:cNvPr>
          <p:cNvSpPr txBox="1">
            <a:spLocks/>
          </p:cNvSpPr>
          <p:nvPr/>
        </p:nvSpPr>
        <p:spPr>
          <a:xfrm>
            <a:off x="1904697" y="3695757"/>
            <a:ext cx="1178639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Conclusion: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9075F93E-B60C-4F4C-87E4-6FE81C63BA98}"/>
              </a:ext>
            </a:extLst>
          </p:cNvPr>
          <p:cNvSpPr txBox="1">
            <a:spLocks/>
          </p:cNvSpPr>
          <p:nvPr/>
        </p:nvSpPr>
        <p:spPr>
          <a:xfrm>
            <a:off x="-142969" y="986280"/>
            <a:ext cx="4230058" cy="4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u="sng" dirty="0">
                <a:solidFill>
                  <a:srgbClr val="FF0000"/>
                </a:solidFill>
              </a:rPr>
              <a:t>Method </a:t>
            </a:r>
            <a:r>
              <a:rPr lang="en-US" sz="1600" u="sng" dirty="0">
                <a:solidFill>
                  <a:schemeClr val="accent4"/>
                </a:solidFill>
              </a:rPr>
              <a:t>: Hypothesis Test-Two sample Proportion </a:t>
            </a:r>
            <a:endParaRPr lang="en-PK" sz="1600" u="sng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64099C-3528-4DE3-A893-48BB0B4E2BA2}"/>
              </a:ext>
            </a:extLst>
          </p:cNvPr>
          <p:cNvSpPr txBox="1"/>
          <p:nvPr/>
        </p:nvSpPr>
        <p:spPr>
          <a:xfrm>
            <a:off x="0" y="1317382"/>
            <a:ext cx="519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P1 = Percentage of males experiencing bullying</a:t>
            </a:r>
          </a:p>
          <a:p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P2 = Percentage of females experiencing bullying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CA42C-E2A4-44C4-BD8D-CF30F1508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6" y="1016724"/>
            <a:ext cx="2891254" cy="3110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2A22384-333D-43DA-812E-988AD610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" y="65945"/>
            <a:ext cx="7704000" cy="572700"/>
          </a:xfrm>
        </p:spPr>
        <p:txBody>
          <a:bodyPr/>
          <a:lstStyle/>
          <a:p>
            <a:pPr algn="ctr"/>
            <a:r>
              <a:rPr lang="en-US" dirty="0"/>
              <a:t>Division of Gender By Ages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BEB20-CA96-4E5C-8F28-9F03188BF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83" y="299237"/>
            <a:ext cx="7165183" cy="4844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DA5798-C757-447A-837F-2F6638368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148" y="2721368"/>
            <a:ext cx="883555" cy="21192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B13E23-9EED-4A8C-A8F1-CA414EBA3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1630" y="2290253"/>
            <a:ext cx="1518047" cy="25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858;p61">
            <a:extLst>
              <a:ext uri="{FF2B5EF4-FFF2-40B4-BE49-F238E27FC236}">
                <a16:creationId xmlns:a16="http://schemas.microsoft.com/office/drawing/2014/main" id="{9226BDC3-6FD1-4E1A-B65F-37C9826B6120}"/>
              </a:ext>
            </a:extLst>
          </p:cNvPr>
          <p:cNvSpPr txBox="1">
            <a:spLocks/>
          </p:cNvSpPr>
          <p:nvPr/>
        </p:nvSpPr>
        <p:spPr>
          <a:xfrm>
            <a:off x="486638" y="40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3200" dirty="0"/>
              <a:t>Assessment of Questions</a:t>
            </a:r>
          </a:p>
        </p:txBody>
      </p:sp>
      <p:sp>
        <p:nvSpPr>
          <p:cNvPr id="43" name="Title 6">
            <a:extLst>
              <a:ext uri="{FF2B5EF4-FFF2-40B4-BE49-F238E27FC236}">
                <a16:creationId xmlns:a16="http://schemas.microsoft.com/office/drawing/2014/main" id="{04620A55-D1E8-4075-98CF-2923048A723A}"/>
              </a:ext>
            </a:extLst>
          </p:cNvPr>
          <p:cNvSpPr txBox="1">
            <a:spLocks/>
          </p:cNvSpPr>
          <p:nvPr/>
        </p:nvSpPr>
        <p:spPr>
          <a:xfrm>
            <a:off x="1666875" y="410679"/>
            <a:ext cx="51911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000" dirty="0">
                <a:solidFill>
                  <a:schemeClr val="accent4"/>
                </a:solidFill>
              </a:rPr>
              <a:t>Q2: Bullying talk comfort: Neutral (mean: 3) </a:t>
            </a:r>
            <a:endParaRPr lang="en-PK" sz="4400" dirty="0">
              <a:solidFill>
                <a:schemeClr val="accent4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FB7786E-12C5-47CC-A882-FD1588EC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859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itle 6">
            <a:extLst>
              <a:ext uri="{FF2B5EF4-FFF2-40B4-BE49-F238E27FC236}">
                <a16:creationId xmlns:a16="http://schemas.microsoft.com/office/drawing/2014/main" id="{A262A260-E4A2-4429-8391-516BE2A8EE07}"/>
              </a:ext>
            </a:extLst>
          </p:cNvPr>
          <p:cNvSpPr txBox="1">
            <a:spLocks/>
          </p:cNvSpPr>
          <p:nvPr/>
        </p:nvSpPr>
        <p:spPr>
          <a:xfrm>
            <a:off x="-69887" y="859108"/>
            <a:ext cx="3709991" cy="4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u="sng" dirty="0"/>
              <a:t>Method</a:t>
            </a:r>
            <a:r>
              <a:rPr lang="en-US" sz="1600" u="sng" dirty="0">
                <a:solidFill>
                  <a:srgbClr val="FF0000"/>
                </a:solidFill>
              </a:rPr>
              <a:t> : </a:t>
            </a:r>
            <a:r>
              <a:rPr lang="en-US" sz="1600" u="sng" dirty="0">
                <a:solidFill>
                  <a:schemeClr val="accent4"/>
                </a:solidFill>
              </a:rPr>
              <a:t>Hypothesis Test-mean one sample </a:t>
            </a:r>
            <a:endParaRPr lang="en-PK" sz="1600" u="sng" dirty="0">
              <a:solidFill>
                <a:schemeClr val="accent4"/>
              </a:solidFill>
            </a:endParaRPr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B8E674B1-9B64-41DC-A7AF-1B8EFD53F694}"/>
              </a:ext>
            </a:extLst>
          </p:cNvPr>
          <p:cNvSpPr txBox="1">
            <a:spLocks/>
          </p:cNvSpPr>
          <p:nvPr/>
        </p:nvSpPr>
        <p:spPr>
          <a:xfrm>
            <a:off x="0" y="2804673"/>
            <a:ext cx="3483770" cy="57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Confidence level = 95%, n = 152,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</a:rPr>
              <a:t>Critical-t: 1.65, Test Statistic t: -4.62331</a:t>
            </a:r>
          </a:p>
          <a:p>
            <a:pPr algn="ctr"/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1" name="Title 6">
            <a:extLst>
              <a:ext uri="{FF2B5EF4-FFF2-40B4-BE49-F238E27FC236}">
                <a16:creationId xmlns:a16="http://schemas.microsoft.com/office/drawing/2014/main" id="{DAD116EF-7DEC-40A3-94BA-257C6227AA2F}"/>
              </a:ext>
            </a:extLst>
          </p:cNvPr>
          <p:cNvSpPr txBox="1">
            <a:spLocks/>
          </p:cNvSpPr>
          <p:nvPr/>
        </p:nvSpPr>
        <p:spPr>
          <a:xfrm>
            <a:off x="-628223" y="3216936"/>
            <a:ext cx="4839325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    95% Confidence Interval: 1.963 &lt;  µ &lt; 2.931</a:t>
            </a:r>
            <a:endParaRPr lang="en-PK" sz="1600" dirty="0"/>
          </a:p>
        </p:txBody>
      </p:sp>
      <p:sp>
        <p:nvSpPr>
          <p:cNvPr id="53" name="Title 6">
            <a:extLst>
              <a:ext uri="{FF2B5EF4-FFF2-40B4-BE49-F238E27FC236}">
                <a16:creationId xmlns:a16="http://schemas.microsoft.com/office/drawing/2014/main" id="{0BFE569B-242F-4ADA-B4F2-8A76A2F831B8}"/>
              </a:ext>
            </a:extLst>
          </p:cNvPr>
          <p:cNvSpPr txBox="1">
            <a:spLocks/>
          </p:cNvSpPr>
          <p:nvPr/>
        </p:nvSpPr>
        <p:spPr>
          <a:xfrm>
            <a:off x="2096125" y="3929215"/>
            <a:ext cx="48393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Failed to accept H</a:t>
            </a:r>
            <a:r>
              <a:rPr lang="en-US" sz="1100" dirty="0"/>
              <a:t>0, </a:t>
            </a:r>
            <a:r>
              <a:rPr lang="en-US" sz="1600" dirty="0"/>
              <a:t>because as shown in our analysis that comfort level is less than 4</a:t>
            </a:r>
            <a:endParaRPr lang="en-PK" sz="1600" dirty="0"/>
          </a:p>
        </p:txBody>
      </p:sp>
      <p:sp>
        <p:nvSpPr>
          <p:cNvPr id="54" name="Title 6">
            <a:extLst>
              <a:ext uri="{FF2B5EF4-FFF2-40B4-BE49-F238E27FC236}">
                <a16:creationId xmlns:a16="http://schemas.microsoft.com/office/drawing/2014/main" id="{F09B3577-9069-4CDE-82CE-02435EF66255}"/>
              </a:ext>
            </a:extLst>
          </p:cNvPr>
          <p:cNvSpPr txBox="1">
            <a:spLocks/>
          </p:cNvSpPr>
          <p:nvPr/>
        </p:nvSpPr>
        <p:spPr>
          <a:xfrm>
            <a:off x="-69887" y="2301052"/>
            <a:ext cx="854511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Result: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55" name="Title 6">
            <a:extLst>
              <a:ext uri="{FF2B5EF4-FFF2-40B4-BE49-F238E27FC236}">
                <a16:creationId xmlns:a16="http://schemas.microsoft.com/office/drawing/2014/main" id="{3B7463F3-818D-4509-BE79-DD174B6ABB15}"/>
              </a:ext>
            </a:extLst>
          </p:cNvPr>
          <p:cNvSpPr txBox="1">
            <a:spLocks/>
          </p:cNvSpPr>
          <p:nvPr/>
        </p:nvSpPr>
        <p:spPr>
          <a:xfrm>
            <a:off x="2006224" y="3637592"/>
            <a:ext cx="1178639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Conclusion: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FF212-691D-4B72-B5AC-1F8BF3F535BA}"/>
              </a:ext>
            </a:extLst>
          </p:cNvPr>
          <p:cNvSpPr txBox="1"/>
          <p:nvPr/>
        </p:nvSpPr>
        <p:spPr>
          <a:xfrm>
            <a:off x="0" y="1183639"/>
            <a:ext cx="423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rgbClr val="7030A0"/>
                </a:solidFill>
                <a:latin typeface="Antonio" panose="020B0604020202020204" charset="0"/>
              </a:rPr>
              <a:t>μ</a:t>
            </a:r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=  Comfort discussing bullying averages at 4.</a:t>
            </a:r>
            <a:endParaRPr lang="en-PK" sz="1800" b="1" dirty="0">
              <a:latin typeface="Antonio" panose="020B060402020202020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5354C5D7-1579-45FF-B03F-EAC42AA2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113" y="1514340"/>
            <a:ext cx="4556014" cy="389051"/>
          </a:xfrm>
        </p:spPr>
        <p:txBody>
          <a:bodyPr/>
          <a:lstStyle/>
          <a:p>
            <a:pPr algn="ctr"/>
            <a:r>
              <a:rPr lang="en-US" sz="2400" dirty="0"/>
              <a:t>H</a:t>
            </a:r>
            <a:r>
              <a:rPr lang="en-US" sz="1400" dirty="0"/>
              <a:t>0</a:t>
            </a:r>
            <a:r>
              <a:rPr lang="en-US" sz="2400" dirty="0"/>
              <a:t>:  </a:t>
            </a:r>
            <a:r>
              <a:rPr lang="en-US" sz="2000" dirty="0"/>
              <a:t>Average of comfort is μ = 4</a:t>
            </a:r>
            <a:r>
              <a:rPr lang="en-US" sz="1400" dirty="0"/>
              <a:t> </a:t>
            </a:r>
            <a:endParaRPr lang="en-PK" sz="2400" dirty="0"/>
          </a:p>
        </p:txBody>
      </p:sp>
      <p:sp>
        <p:nvSpPr>
          <p:cNvPr id="23" name="Title 6">
            <a:extLst>
              <a:ext uri="{FF2B5EF4-FFF2-40B4-BE49-F238E27FC236}">
                <a16:creationId xmlns:a16="http://schemas.microsoft.com/office/drawing/2014/main" id="{1CDC1755-B0E9-4358-A563-28AF33122300}"/>
              </a:ext>
            </a:extLst>
          </p:cNvPr>
          <p:cNvSpPr txBox="1">
            <a:spLocks/>
          </p:cNvSpPr>
          <p:nvPr/>
        </p:nvSpPr>
        <p:spPr>
          <a:xfrm>
            <a:off x="-784248" y="1767861"/>
            <a:ext cx="5774792" cy="57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400" dirty="0"/>
              <a:t>H</a:t>
            </a:r>
            <a:r>
              <a:rPr lang="en-US" sz="1400" dirty="0"/>
              <a:t>1</a:t>
            </a:r>
            <a:r>
              <a:rPr lang="en-US" sz="2400" dirty="0"/>
              <a:t>:  </a:t>
            </a:r>
            <a:r>
              <a:rPr lang="en-US" sz="2000" dirty="0"/>
              <a:t>Average of comfort is μ &lt; 4 </a:t>
            </a:r>
            <a:r>
              <a:rPr lang="en-US" sz="1600" dirty="0">
                <a:solidFill>
                  <a:srgbClr val="7030A0"/>
                </a:solidFill>
              </a:rPr>
              <a:t>(one tail test)</a:t>
            </a:r>
            <a:r>
              <a:rPr lang="en-US" sz="2400" dirty="0"/>
              <a:t> </a:t>
            </a:r>
            <a:endParaRPr lang="en-PK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7C86C-3FE5-459C-987B-DFCB027BB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38" y="807243"/>
            <a:ext cx="3302445" cy="3121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904CE-18E0-4941-A6E2-2C1154B08B7D}"/>
              </a:ext>
            </a:extLst>
          </p:cNvPr>
          <p:cNvSpPr txBox="1"/>
          <p:nvPr/>
        </p:nvSpPr>
        <p:spPr>
          <a:xfrm>
            <a:off x="5068713" y="2422265"/>
            <a:ext cx="20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en-PK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6F3D84-2A90-45A8-8C03-DEF262ACB8CD}"/>
              </a:ext>
            </a:extLst>
          </p:cNvPr>
          <p:cNvSpPr txBox="1"/>
          <p:nvPr/>
        </p:nvSpPr>
        <p:spPr>
          <a:xfrm>
            <a:off x="5700087" y="2702596"/>
            <a:ext cx="20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en-PK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25BBB5-6BC5-4199-A9F3-C55D6BEA6FFC}"/>
              </a:ext>
            </a:extLst>
          </p:cNvPr>
          <p:cNvSpPr txBox="1"/>
          <p:nvPr/>
        </p:nvSpPr>
        <p:spPr>
          <a:xfrm>
            <a:off x="6314109" y="2917572"/>
            <a:ext cx="20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en-PK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9A3F04-145D-4E32-AF43-4021830A6D14}"/>
              </a:ext>
            </a:extLst>
          </p:cNvPr>
          <p:cNvSpPr txBox="1"/>
          <p:nvPr/>
        </p:nvSpPr>
        <p:spPr>
          <a:xfrm>
            <a:off x="6952289" y="3155699"/>
            <a:ext cx="20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PK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23E549-91F5-4113-AF08-A42634474159}"/>
              </a:ext>
            </a:extLst>
          </p:cNvPr>
          <p:cNvSpPr txBox="1"/>
          <p:nvPr/>
        </p:nvSpPr>
        <p:spPr>
          <a:xfrm>
            <a:off x="7576177" y="3322387"/>
            <a:ext cx="20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PK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B2CBDB-79D5-482C-9A6E-59EF3CE43EF6}"/>
              </a:ext>
            </a:extLst>
          </p:cNvPr>
          <p:cNvCxnSpPr>
            <a:cxnSpLocks/>
          </p:cNvCxnSpPr>
          <p:nvPr/>
        </p:nvCxnSpPr>
        <p:spPr>
          <a:xfrm flipV="1">
            <a:off x="4990544" y="973900"/>
            <a:ext cx="0" cy="259558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7AAF6B-8705-4BA7-ACD3-323CBD91E6B1}"/>
              </a:ext>
            </a:extLst>
          </p:cNvPr>
          <p:cNvCxnSpPr/>
          <p:nvPr/>
        </p:nvCxnSpPr>
        <p:spPr>
          <a:xfrm>
            <a:off x="4982924" y="3569480"/>
            <a:ext cx="3088959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62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858;p61">
            <a:extLst>
              <a:ext uri="{FF2B5EF4-FFF2-40B4-BE49-F238E27FC236}">
                <a16:creationId xmlns:a16="http://schemas.microsoft.com/office/drawing/2014/main" id="{9226BDC3-6FD1-4E1A-B65F-37C9826B6120}"/>
              </a:ext>
            </a:extLst>
          </p:cNvPr>
          <p:cNvSpPr txBox="1">
            <a:spLocks/>
          </p:cNvSpPr>
          <p:nvPr/>
        </p:nvSpPr>
        <p:spPr>
          <a:xfrm>
            <a:off x="486638" y="40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3200" dirty="0"/>
              <a:t>Assessment of Questions</a:t>
            </a:r>
          </a:p>
        </p:txBody>
      </p:sp>
      <p:sp>
        <p:nvSpPr>
          <p:cNvPr id="41" name="Title 6">
            <a:extLst>
              <a:ext uri="{FF2B5EF4-FFF2-40B4-BE49-F238E27FC236}">
                <a16:creationId xmlns:a16="http://schemas.microsoft.com/office/drawing/2014/main" id="{D3FE15FD-ED25-4B01-A719-A9CF04B3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2647" y="1743358"/>
            <a:ext cx="2973867" cy="389051"/>
          </a:xfrm>
        </p:spPr>
        <p:txBody>
          <a:bodyPr/>
          <a:lstStyle/>
          <a:p>
            <a:pPr algn="ctr"/>
            <a:r>
              <a:rPr lang="en-US" sz="2400" dirty="0"/>
              <a:t>H</a:t>
            </a:r>
            <a:r>
              <a:rPr lang="en-US" sz="1400" dirty="0"/>
              <a:t>0 </a:t>
            </a:r>
            <a:r>
              <a:rPr lang="en-US" sz="2200" dirty="0"/>
              <a:t>:  P1 - P2 = 0.50 </a:t>
            </a:r>
            <a:endParaRPr lang="en-PK" sz="2200" dirty="0"/>
          </a:p>
        </p:txBody>
      </p:sp>
      <p:sp>
        <p:nvSpPr>
          <p:cNvPr id="42" name="Title 6">
            <a:extLst>
              <a:ext uri="{FF2B5EF4-FFF2-40B4-BE49-F238E27FC236}">
                <a16:creationId xmlns:a16="http://schemas.microsoft.com/office/drawing/2014/main" id="{064A12F0-FD68-4842-B61B-46D6A25A5DB8}"/>
              </a:ext>
            </a:extLst>
          </p:cNvPr>
          <p:cNvSpPr txBox="1">
            <a:spLocks/>
          </p:cNvSpPr>
          <p:nvPr/>
        </p:nvSpPr>
        <p:spPr>
          <a:xfrm>
            <a:off x="-32541" y="2000784"/>
            <a:ext cx="3271972" cy="57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400" dirty="0"/>
              <a:t>H</a:t>
            </a:r>
            <a:r>
              <a:rPr lang="en-US" sz="1400" dirty="0"/>
              <a:t>1</a:t>
            </a:r>
            <a:r>
              <a:rPr lang="en-US" sz="2200" dirty="0"/>
              <a:t> :  P1 - P2 &lt; 0.50 </a:t>
            </a:r>
            <a:r>
              <a:rPr lang="en-US" sz="1800" dirty="0">
                <a:solidFill>
                  <a:srgbClr val="7030A0"/>
                </a:solidFill>
              </a:rPr>
              <a:t>(one tail test)</a:t>
            </a:r>
            <a:r>
              <a:rPr lang="en-US" sz="2200" dirty="0"/>
              <a:t> </a:t>
            </a:r>
            <a:endParaRPr lang="en-PK" sz="2200" dirty="0"/>
          </a:p>
        </p:txBody>
      </p:sp>
      <p:sp>
        <p:nvSpPr>
          <p:cNvPr id="43" name="Title 6">
            <a:extLst>
              <a:ext uri="{FF2B5EF4-FFF2-40B4-BE49-F238E27FC236}">
                <a16:creationId xmlns:a16="http://schemas.microsoft.com/office/drawing/2014/main" id="{04620A55-D1E8-4075-98CF-2923048A723A}"/>
              </a:ext>
            </a:extLst>
          </p:cNvPr>
          <p:cNvSpPr txBox="1">
            <a:spLocks/>
          </p:cNvSpPr>
          <p:nvPr/>
        </p:nvSpPr>
        <p:spPr>
          <a:xfrm>
            <a:off x="1784648" y="336239"/>
            <a:ext cx="51911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000" dirty="0">
                <a:solidFill>
                  <a:schemeClr val="accent4"/>
                </a:solidFill>
              </a:rPr>
              <a:t>Q3: Exploring Bullying Different Encounters</a:t>
            </a:r>
            <a:endParaRPr lang="en-PK" sz="4400" dirty="0">
              <a:solidFill>
                <a:schemeClr val="accent4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FB7786E-12C5-47CC-A882-FD1588EC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859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B8E674B1-9B64-41DC-A7AF-1B8EFD53F694}"/>
              </a:ext>
            </a:extLst>
          </p:cNvPr>
          <p:cNvSpPr txBox="1">
            <a:spLocks/>
          </p:cNvSpPr>
          <p:nvPr/>
        </p:nvSpPr>
        <p:spPr>
          <a:xfrm>
            <a:off x="21431" y="2728080"/>
            <a:ext cx="3782836" cy="44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Confidence level = 90%, n1 = 110, n2 = 90</a:t>
            </a:r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1" name="Title 6">
            <a:extLst>
              <a:ext uri="{FF2B5EF4-FFF2-40B4-BE49-F238E27FC236}">
                <a16:creationId xmlns:a16="http://schemas.microsoft.com/office/drawing/2014/main" id="{DAD116EF-7DEC-40A3-94BA-257C6227AA2F}"/>
              </a:ext>
            </a:extLst>
          </p:cNvPr>
          <p:cNvSpPr txBox="1">
            <a:spLocks/>
          </p:cNvSpPr>
          <p:nvPr/>
        </p:nvSpPr>
        <p:spPr>
          <a:xfrm>
            <a:off x="-234970" y="3157867"/>
            <a:ext cx="4039237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  Critical z:1.645 , Z-Statistic = 4.06</a:t>
            </a:r>
          </a:p>
          <a:p>
            <a:pPr algn="ctr"/>
            <a:r>
              <a:rPr lang="en-US" sz="1600" dirty="0"/>
              <a:t>     Confidence Interval = 0.15067 &lt; p1-p2 &lt; 0.41499  </a:t>
            </a:r>
            <a:endParaRPr lang="en-PK" sz="1600" dirty="0"/>
          </a:p>
        </p:txBody>
      </p:sp>
      <p:sp>
        <p:nvSpPr>
          <p:cNvPr id="53" name="Title 6">
            <a:extLst>
              <a:ext uri="{FF2B5EF4-FFF2-40B4-BE49-F238E27FC236}">
                <a16:creationId xmlns:a16="http://schemas.microsoft.com/office/drawing/2014/main" id="{0BFE569B-242F-4ADA-B4F2-8A76A2F831B8}"/>
              </a:ext>
            </a:extLst>
          </p:cNvPr>
          <p:cNvSpPr txBox="1">
            <a:spLocks/>
          </p:cNvSpPr>
          <p:nvPr/>
        </p:nvSpPr>
        <p:spPr>
          <a:xfrm>
            <a:off x="2059509" y="3943746"/>
            <a:ext cx="48393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Failed to accept H</a:t>
            </a:r>
            <a:r>
              <a:rPr lang="en-US" sz="1100" dirty="0"/>
              <a:t>0, </a:t>
            </a:r>
            <a:r>
              <a:rPr lang="en-US" sz="1600" dirty="0"/>
              <a:t>because as shown in our analysis that the Confidence Interval of verbal and physical bullied people is less than 0.5</a:t>
            </a:r>
            <a:endParaRPr lang="en-PK" sz="1600" dirty="0"/>
          </a:p>
        </p:txBody>
      </p:sp>
      <p:sp>
        <p:nvSpPr>
          <p:cNvPr id="54" name="Title 6">
            <a:extLst>
              <a:ext uri="{FF2B5EF4-FFF2-40B4-BE49-F238E27FC236}">
                <a16:creationId xmlns:a16="http://schemas.microsoft.com/office/drawing/2014/main" id="{F09B3577-9069-4CDE-82CE-02435EF66255}"/>
              </a:ext>
            </a:extLst>
          </p:cNvPr>
          <p:cNvSpPr txBox="1">
            <a:spLocks/>
          </p:cNvSpPr>
          <p:nvPr/>
        </p:nvSpPr>
        <p:spPr>
          <a:xfrm>
            <a:off x="-40703" y="2508225"/>
            <a:ext cx="854511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Result: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55" name="Title 6">
            <a:extLst>
              <a:ext uri="{FF2B5EF4-FFF2-40B4-BE49-F238E27FC236}">
                <a16:creationId xmlns:a16="http://schemas.microsoft.com/office/drawing/2014/main" id="{3B7463F3-818D-4509-BE79-DD174B6ABB15}"/>
              </a:ext>
            </a:extLst>
          </p:cNvPr>
          <p:cNvSpPr txBox="1">
            <a:spLocks/>
          </p:cNvSpPr>
          <p:nvPr/>
        </p:nvSpPr>
        <p:spPr>
          <a:xfrm>
            <a:off x="1904697" y="3637389"/>
            <a:ext cx="1178639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Conclusion: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9075F93E-B60C-4F4C-87E4-6FE81C63BA98}"/>
              </a:ext>
            </a:extLst>
          </p:cNvPr>
          <p:cNvSpPr txBox="1">
            <a:spLocks/>
          </p:cNvSpPr>
          <p:nvPr/>
        </p:nvSpPr>
        <p:spPr>
          <a:xfrm>
            <a:off x="-142969" y="820511"/>
            <a:ext cx="3271972" cy="4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u="sng" dirty="0">
                <a:solidFill>
                  <a:srgbClr val="FF0000"/>
                </a:solidFill>
              </a:rPr>
              <a:t>Method </a:t>
            </a:r>
            <a:r>
              <a:rPr lang="en-US" sz="1600" u="sng" dirty="0">
                <a:solidFill>
                  <a:schemeClr val="accent4"/>
                </a:solidFill>
              </a:rPr>
              <a:t>: Hypothesis Test-Proportion </a:t>
            </a:r>
            <a:endParaRPr lang="en-PK" sz="1600" u="sng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64099C-3528-4DE3-A893-48BB0B4E2BA2}"/>
              </a:ext>
            </a:extLst>
          </p:cNvPr>
          <p:cNvSpPr txBox="1"/>
          <p:nvPr/>
        </p:nvSpPr>
        <p:spPr>
          <a:xfrm>
            <a:off x="21431" y="1121180"/>
            <a:ext cx="519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P1 = Percentage of People experiencing Verbal bullying</a:t>
            </a:r>
          </a:p>
          <a:p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P2 = Percentage of People experiencing Physical bullying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A4520-2F0F-F61E-7955-4D698C290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24338"/>
            <a:ext cx="4721588" cy="278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5ECD5C-9875-4F50-BD50-E60AD7B348EF}"/>
              </a:ext>
            </a:extLst>
          </p:cNvPr>
          <p:cNvCxnSpPr>
            <a:cxnSpLocks/>
          </p:cNvCxnSpPr>
          <p:nvPr/>
        </p:nvCxnSpPr>
        <p:spPr>
          <a:xfrm flipV="1">
            <a:off x="5195318" y="912708"/>
            <a:ext cx="0" cy="251699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13B11F-8F60-4C0E-BFD4-363139E50232}"/>
              </a:ext>
            </a:extLst>
          </p:cNvPr>
          <p:cNvCxnSpPr>
            <a:cxnSpLocks/>
          </p:cNvCxnSpPr>
          <p:nvPr/>
        </p:nvCxnSpPr>
        <p:spPr>
          <a:xfrm>
            <a:off x="5195318" y="3422084"/>
            <a:ext cx="3887722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858;p61">
            <a:extLst>
              <a:ext uri="{FF2B5EF4-FFF2-40B4-BE49-F238E27FC236}">
                <a16:creationId xmlns:a16="http://schemas.microsoft.com/office/drawing/2014/main" id="{9226BDC3-6FD1-4E1A-B65F-37C9826B6120}"/>
              </a:ext>
            </a:extLst>
          </p:cNvPr>
          <p:cNvSpPr txBox="1">
            <a:spLocks/>
          </p:cNvSpPr>
          <p:nvPr/>
        </p:nvSpPr>
        <p:spPr>
          <a:xfrm>
            <a:off x="486638" y="40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3200" dirty="0"/>
              <a:t>Assessment of Questions</a:t>
            </a:r>
          </a:p>
        </p:txBody>
      </p:sp>
      <p:sp>
        <p:nvSpPr>
          <p:cNvPr id="43" name="Title 6">
            <a:extLst>
              <a:ext uri="{FF2B5EF4-FFF2-40B4-BE49-F238E27FC236}">
                <a16:creationId xmlns:a16="http://schemas.microsoft.com/office/drawing/2014/main" id="{04620A55-D1E8-4075-98CF-2923048A723A}"/>
              </a:ext>
            </a:extLst>
          </p:cNvPr>
          <p:cNvSpPr txBox="1">
            <a:spLocks/>
          </p:cNvSpPr>
          <p:nvPr/>
        </p:nvSpPr>
        <p:spPr>
          <a:xfrm>
            <a:off x="1821708" y="474974"/>
            <a:ext cx="5386335" cy="49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000" dirty="0">
                <a:solidFill>
                  <a:schemeClr val="accent4"/>
                </a:solidFill>
              </a:rPr>
              <a:t>Q4: Witnessing Bullying and Providing Support</a:t>
            </a:r>
            <a:endParaRPr lang="en-PK" sz="4400" dirty="0">
              <a:solidFill>
                <a:schemeClr val="accent4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FB7786E-12C5-47CC-A882-FD1588EC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859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B8E674B1-9B64-41DC-A7AF-1B8EFD53F694}"/>
              </a:ext>
            </a:extLst>
          </p:cNvPr>
          <p:cNvSpPr txBox="1">
            <a:spLocks/>
          </p:cNvSpPr>
          <p:nvPr/>
        </p:nvSpPr>
        <p:spPr>
          <a:xfrm>
            <a:off x="13279" y="2591865"/>
            <a:ext cx="3782836" cy="44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Confidence level = 95%, n1 = 82, n2 = 70 </a:t>
            </a:r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1" name="Title 6">
            <a:extLst>
              <a:ext uri="{FF2B5EF4-FFF2-40B4-BE49-F238E27FC236}">
                <a16:creationId xmlns:a16="http://schemas.microsoft.com/office/drawing/2014/main" id="{DAD116EF-7DEC-40A3-94BA-257C6227AA2F}"/>
              </a:ext>
            </a:extLst>
          </p:cNvPr>
          <p:cNvSpPr txBox="1">
            <a:spLocks/>
          </p:cNvSpPr>
          <p:nvPr/>
        </p:nvSpPr>
        <p:spPr>
          <a:xfrm>
            <a:off x="-534026" y="3009919"/>
            <a:ext cx="4839326" cy="34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   Test Statistic- z :3.16983,  Critical-z = 1.96</a:t>
            </a:r>
          </a:p>
          <a:p>
            <a:pPr algn="ctr"/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53" name="Title 6">
            <a:extLst>
              <a:ext uri="{FF2B5EF4-FFF2-40B4-BE49-F238E27FC236}">
                <a16:creationId xmlns:a16="http://schemas.microsoft.com/office/drawing/2014/main" id="{0BFE569B-242F-4ADA-B4F2-8A76A2F831B8}"/>
              </a:ext>
            </a:extLst>
          </p:cNvPr>
          <p:cNvSpPr txBox="1">
            <a:spLocks/>
          </p:cNvSpPr>
          <p:nvPr/>
        </p:nvSpPr>
        <p:spPr>
          <a:xfrm>
            <a:off x="1906527" y="3914395"/>
            <a:ext cx="48393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Failed to reject H</a:t>
            </a:r>
            <a:r>
              <a:rPr lang="en-US" sz="1100" dirty="0"/>
              <a:t>1, </a:t>
            </a:r>
            <a:r>
              <a:rPr lang="en-US" sz="1600" dirty="0"/>
              <a:t>because as shown in our analysis that the Percentage Of People helped the bullied persons is greater than the people who didn’t help.</a:t>
            </a:r>
            <a:endParaRPr lang="en-PK" sz="1600" dirty="0"/>
          </a:p>
        </p:txBody>
      </p:sp>
      <p:sp>
        <p:nvSpPr>
          <p:cNvPr id="54" name="Title 6">
            <a:extLst>
              <a:ext uri="{FF2B5EF4-FFF2-40B4-BE49-F238E27FC236}">
                <a16:creationId xmlns:a16="http://schemas.microsoft.com/office/drawing/2014/main" id="{F09B3577-9069-4CDE-82CE-02435EF66255}"/>
              </a:ext>
            </a:extLst>
          </p:cNvPr>
          <p:cNvSpPr txBox="1">
            <a:spLocks/>
          </p:cNvSpPr>
          <p:nvPr/>
        </p:nvSpPr>
        <p:spPr>
          <a:xfrm>
            <a:off x="-73461" y="2360565"/>
            <a:ext cx="854511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Result: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55" name="Title 6">
            <a:extLst>
              <a:ext uri="{FF2B5EF4-FFF2-40B4-BE49-F238E27FC236}">
                <a16:creationId xmlns:a16="http://schemas.microsoft.com/office/drawing/2014/main" id="{3B7463F3-818D-4509-BE79-DD174B6ABB15}"/>
              </a:ext>
            </a:extLst>
          </p:cNvPr>
          <p:cNvSpPr txBox="1">
            <a:spLocks/>
          </p:cNvSpPr>
          <p:nvPr/>
        </p:nvSpPr>
        <p:spPr>
          <a:xfrm>
            <a:off x="1685622" y="3589764"/>
            <a:ext cx="1178639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Conclusion: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9075F93E-B60C-4F4C-87E4-6FE81C63BA98}"/>
              </a:ext>
            </a:extLst>
          </p:cNvPr>
          <p:cNvSpPr txBox="1">
            <a:spLocks/>
          </p:cNvSpPr>
          <p:nvPr/>
        </p:nvSpPr>
        <p:spPr>
          <a:xfrm>
            <a:off x="-707334" y="813367"/>
            <a:ext cx="4392488" cy="4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u="sng" dirty="0"/>
              <a:t>Method</a:t>
            </a:r>
            <a:r>
              <a:rPr lang="en-US" sz="1600" u="sng" dirty="0">
                <a:solidFill>
                  <a:srgbClr val="FF0000"/>
                </a:solidFill>
              </a:rPr>
              <a:t> </a:t>
            </a:r>
            <a:r>
              <a:rPr lang="en-US" sz="1600" u="sng" dirty="0">
                <a:solidFill>
                  <a:schemeClr val="accent4"/>
                </a:solidFill>
              </a:rPr>
              <a:t>: Hypothesis Test-proportion </a:t>
            </a:r>
            <a:endParaRPr lang="en-PK" sz="1600" u="sng" dirty="0">
              <a:solidFill>
                <a:schemeClr val="accent4"/>
              </a:solidFill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E78002ED-F598-81F3-464A-79DBFE03334F}"/>
              </a:ext>
            </a:extLst>
          </p:cNvPr>
          <p:cNvSpPr txBox="1">
            <a:spLocks/>
          </p:cNvSpPr>
          <p:nvPr/>
        </p:nvSpPr>
        <p:spPr>
          <a:xfrm>
            <a:off x="-244911" y="3169856"/>
            <a:ext cx="4654986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95% Confidence Interval : 0.09926 &lt; p1-p2 &lt; 0.40074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F146F-0570-A1D6-DE3B-49890862097B}"/>
              </a:ext>
            </a:extLst>
          </p:cNvPr>
          <p:cNvSpPr txBox="1"/>
          <p:nvPr/>
        </p:nvSpPr>
        <p:spPr>
          <a:xfrm>
            <a:off x="0" y="1106643"/>
            <a:ext cx="545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P1 = Percentage of people who helped bullied person</a:t>
            </a:r>
          </a:p>
          <a:p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P2 = Percentage of people who didn’t help bullied person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676D3673-A88D-82AD-B572-9BA6F8D4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50" y="1686713"/>
            <a:ext cx="1405172" cy="389051"/>
          </a:xfrm>
        </p:spPr>
        <p:txBody>
          <a:bodyPr/>
          <a:lstStyle/>
          <a:p>
            <a:pPr algn="ctr"/>
            <a:r>
              <a:rPr lang="en-US" sz="2400" dirty="0"/>
              <a:t>H</a:t>
            </a:r>
            <a:r>
              <a:rPr lang="en-US" sz="1400" dirty="0"/>
              <a:t>0 </a:t>
            </a:r>
            <a:r>
              <a:rPr lang="en-US" sz="2200" dirty="0"/>
              <a:t>:  P1 = P2 </a:t>
            </a:r>
            <a:endParaRPr lang="en-PK" sz="2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15027A1-5C4B-0CE8-7923-26587026ED18}"/>
              </a:ext>
            </a:extLst>
          </p:cNvPr>
          <p:cNvSpPr txBox="1">
            <a:spLocks/>
          </p:cNvSpPr>
          <p:nvPr/>
        </p:nvSpPr>
        <p:spPr>
          <a:xfrm>
            <a:off x="-257857" y="2033064"/>
            <a:ext cx="3103068" cy="38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400" dirty="0"/>
              <a:t>H</a:t>
            </a:r>
            <a:r>
              <a:rPr lang="en-US" sz="1400" dirty="0"/>
              <a:t>1 </a:t>
            </a:r>
            <a:r>
              <a:rPr lang="en-US" sz="2200" dirty="0"/>
              <a:t>:  P1 &gt; P2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(one tail test)</a:t>
            </a:r>
            <a:r>
              <a:rPr lang="en-US" sz="2200" dirty="0"/>
              <a:t> </a:t>
            </a:r>
            <a:endParaRPr lang="en-PK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AD73E-EEF2-42C3-BE91-972EA0A0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307" y="1157574"/>
            <a:ext cx="3373899" cy="2871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083995-8061-464A-B4BF-021821673409}"/>
              </a:ext>
            </a:extLst>
          </p:cNvPr>
          <p:cNvSpPr txBox="1"/>
          <p:nvPr/>
        </p:nvSpPr>
        <p:spPr>
          <a:xfrm>
            <a:off x="6019276" y="2093231"/>
            <a:ext cx="854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69.7%</a:t>
            </a:r>
            <a:endParaRPr lang="en-PK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9354A-29D2-4F55-9D62-455C6B5FBDE1}"/>
              </a:ext>
            </a:extLst>
          </p:cNvPr>
          <p:cNvSpPr txBox="1"/>
          <p:nvPr/>
        </p:nvSpPr>
        <p:spPr>
          <a:xfrm>
            <a:off x="6657335" y="2748957"/>
            <a:ext cx="73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30.3%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142319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858;p61">
            <a:extLst>
              <a:ext uri="{FF2B5EF4-FFF2-40B4-BE49-F238E27FC236}">
                <a16:creationId xmlns:a16="http://schemas.microsoft.com/office/drawing/2014/main" id="{9226BDC3-6FD1-4E1A-B65F-37C9826B6120}"/>
              </a:ext>
            </a:extLst>
          </p:cNvPr>
          <p:cNvSpPr txBox="1">
            <a:spLocks/>
          </p:cNvSpPr>
          <p:nvPr/>
        </p:nvSpPr>
        <p:spPr>
          <a:xfrm>
            <a:off x="486638" y="40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3200" dirty="0"/>
              <a:t>Assessment of Questions</a:t>
            </a:r>
          </a:p>
        </p:txBody>
      </p:sp>
      <p:sp>
        <p:nvSpPr>
          <p:cNvPr id="43" name="Title 6">
            <a:extLst>
              <a:ext uri="{FF2B5EF4-FFF2-40B4-BE49-F238E27FC236}">
                <a16:creationId xmlns:a16="http://schemas.microsoft.com/office/drawing/2014/main" id="{04620A55-D1E8-4075-98CF-2923048A723A}"/>
              </a:ext>
            </a:extLst>
          </p:cNvPr>
          <p:cNvSpPr txBox="1">
            <a:spLocks/>
          </p:cNvSpPr>
          <p:nvPr/>
        </p:nvSpPr>
        <p:spPr>
          <a:xfrm>
            <a:off x="1666875" y="410679"/>
            <a:ext cx="5191126" cy="65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000" dirty="0">
                <a:solidFill>
                  <a:schemeClr val="accent4"/>
                </a:solidFill>
              </a:rPr>
              <a:t>Q5: Effects on mental health mean </a:t>
            </a:r>
            <a:endParaRPr lang="en-PK" sz="4400" dirty="0">
              <a:solidFill>
                <a:schemeClr val="accent4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FB7786E-12C5-47CC-A882-FD1588EC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859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itle 6">
            <a:extLst>
              <a:ext uri="{FF2B5EF4-FFF2-40B4-BE49-F238E27FC236}">
                <a16:creationId xmlns:a16="http://schemas.microsoft.com/office/drawing/2014/main" id="{A262A260-E4A2-4429-8391-516BE2A8EE07}"/>
              </a:ext>
            </a:extLst>
          </p:cNvPr>
          <p:cNvSpPr txBox="1">
            <a:spLocks/>
          </p:cNvSpPr>
          <p:nvPr/>
        </p:nvSpPr>
        <p:spPr>
          <a:xfrm>
            <a:off x="-130418" y="832570"/>
            <a:ext cx="3810877" cy="4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u="sng" dirty="0">
                <a:solidFill>
                  <a:srgbClr val="FF0000"/>
                </a:solidFill>
              </a:rPr>
              <a:t>Method:</a:t>
            </a:r>
            <a:r>
              <a:rPr lang="en-US" sz="1600" u="sng" dirty="0">
                <a:solidFill>
                  <a:schemeClr val="accent4"/>
                </a:solidFill>
              </a:rPr>
              <a:t> Hypothesis Test-mean one sample </a:t>
            </a:r>
            <a:endParaRPr lang="en-PK" sz="1600" u="sng" dirty="0">
              <a:solidFill>
                <a:schemeClr val="accent4"/>
              </a:solidFill>
            </a:endParaRPr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B8E674B1-9B64-41DC-A7AF-1B8EFD53F694}"/>
              </a:ext>
            </a:extLst>
          </p:cNvPr>
          <p:cNvSpPr txBox="1">
            <a:spLocks/>
          </p:cNvSpPr>
          <p:nvPr/>
        </p:nvSpPr>
        <p:spPr>
          <a:xfrm>
            <a:off x="-250333" y="2681340"/>
            <a:ext cx="4245214" cy="60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Confidence level = 90%, n = 152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</a:rPr>
              <a:t>Critical-t: 1.28 Test Statistic-t: 2.46577</a:t>
            </a:r>
          </a:p>
          <a:p>
            <a:pPr algn="ctr"/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1" name="Title 6">
            <a:extLst>
              <a:ext uri="{FF2B5EF4-FFF2-40B4-BE49-F238E27FC236}">
                <a16:creationId xmlns:a16="http://schemas.microsoft.com/office/drawing/2014/main" id="{DAD116EF-7DEC-40A3-94BA-257C6227AA2F}"/>
              </a:ext>
            </a:extLst>
          </p:cNvPr>
          <p:cNvSpPr txBox="1">
            <a:spLocks/>
          </p:cNvSpPr>
          <p:nvPr/>
        </p:nvSpPr>
        <p:spPr>
          <a:xfrm>
            <a:off x="-269877" y="3129260"/>
            <a:ext cx="4608515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    90% Confidence Interval: 3.16440 &lt;  µ &lt; 3.83560</a:t>
            </a:r>
            <a:endParaRPr lang="en-PK" sz="1600" dirty="0"/>
          </a:p>
        </p:txBody>
      </p:sp>
      <p:sp>
        <p:nvSpPr>
          <p:cNvPr id="53" name="Title 6">
            <a:extLst>
              <a:ext uri="{FF2B5EF4-FFF2-40B4-BE49-F238E27FC236}">
                <a16:creationId xmlns:a16="http://schemas.microsoft.com/office/drawing/2014/main" id="{0BFE569B-242F-4ADA-B4F2-8A76A2F831B8}"/>
              </a:ext>
            </a:extLst>
          </p:cNvPr>
          <p:cNvSpPr txBox="1">
            <a:spLocks/>
          </p:cNvSpPr>
          <p:nvPr/>
        </p:nvSpPr>
        <p:spPr>
          <a:xfrm>
            <a:off x="2154494" y="3938943"/>
            <a:ext cx="48393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Failed to accept H</a:t>
            </a:r>
            <a:r>
              <a:rPr lang="en-US" sz="1100" dirty="0"/>
              <a:t>0, </a:t>
            </a:r>
            <a:r>
              <a:rPr lang="en-US" sz="1600" dirty="0"/>
              <a:t>because as shown in our analysis that  effect of mental health is greater than 3</a:t>
            </a:r>
            <a:endParaRPr lang="en-PK" sz="1600" dirty="0"/>
          </a:p>
        </p:txBody>
      </p:sp>
      <p:sp>
        <p:nvSpPr>
          <p:cNvPr id="54" name="Title 6">
            <a:extLst>
              <a:ext uri="{FF2B5EF4-FFF2-40B4-BE49-F238E27FC236}">
                <a16:creationId xmlns:a16="http://schemas.microsoft.com/office/drawing/2014/main" id="{F09B3577-9069-4CDE-82CE-02435EF66255}"/>
              </a:ext>
            </a:extLst>
          </p:cNvPr>
          <p:cNvSpPr txBox="1">
            <a:spLocks/>
          </p:cNvSpPr>
          <p:nvPr/>
        </p:nvSpPr>
        <p:spPr>
          <a:xfrm>
            <a:off x="-79615" y="2291324"/>
            <a:ext cx="854511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Result: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55" name="Title 6">
            <a:extLst>
              <a:ext uri="{FF2B5EF4-FFF2-40B4-BE49-F238E27FC236}">
                <a16:creationId xmlns:a16="http://schemas.microsoft.com/office/drawing/2014/main" id="{3B7463F3-818D-4509-BE79-DD174B6ABB15}"/>
              </a:ext>
            </a:extLst>
          </p:cNvPr>
          <p:cNvSpPr txBox="1">
            <a:spLocks/>
          </p:cNvSpPr>
          <p:nvPr/>
        </p:nvSpPr>
        <p:spPr>
          <a:xfrm>
            <a:off x="2006224" y="3657048"/>
            <a:ext cx="1178639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Conclusion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FF212-691D-4B72-B5AC-1F8BF3F535BA}"/>
              </a:ext>
            </a:extLst>
          </p:cNvPr>
          <p:cNvSpPr txBox="1"/>
          <p:nvPr/>
        </p:nvSpPr>
        <p:spPr>
          <a:xfrm>
            <a:off x="0" y="1183639"/>
            <a:ext cx="514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rgbClr val="7030A0"/>
                </a:solidFill>
                <a:latin typeface="Antonio" panose="020B0604020202020204" charset="0"/>
              </a:rPr>
              <a:t>μ</a:t>
            </a:r>
            <a:r>
              <a:rPr lang="en-US" sz="2000" b="1" dirty="0">
                <a:solidFill>
                  <a:srgbClr val="7030A0"/>
                </a:solidFill>
                <a:latin typeface="Antonio" panose="020B0604020202020204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=  Average of bullying impact on mental health is at 3</a:t>
            </a:r>
            <a:endParaRPr lang="en-PK" sz="1800" b="1" dirty="0">
              <a:latin typeface="Antonio" panose="020B060402020202020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5354C5D7-1579-45FF-B03F-EAC42AA2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8031" y="1514340"/>
            <a:ext cx="4556014" cy="389051"/>
          </a:xfrm>
        </p:spPr>
        <p:txBody>
          <a:bodyPr/>
          <a:lstStyle/>
          <a:p>
            <a:pPr algn="ctr"/>
            <a:r>
              <a:rPr lang="en-US" sz="2400" dirty="0"/>
              <a:t>H</a:t>
            </a:r>
            <a:r>
              <a:rPr lang="en-US" sz="1400" dirty="0"/>
              <a:t>0 </a:t>
            </a:r>
            <a:r>
              <a:rPr lang="en-US" sz="2400" dirty="0"/>
              <a:t>: </a:t>
            </a:r>
            <a:r>
              <a:rPr lang="en-US" sz="2000" dirty="0"/>
              <a:t>Impact on mental health = 3</a:t>
            </a:r>
            <a:r>
              <a:rPr lang="en-US" sz="1400" dirty="0"/>
              <a:t> </a:t>
            </a:r>
            <a:endParaRPr lang="en-PK" sz="2400" dirty="0"/>
          </a:p>
        </p:txBody>
      </p:sp>
      <p:sp>
        <p:nvSpPr>
          <p:cNvPr id="23" name="Title 6">
            <a:extLst>
              <a:ext uri="{FF2B5EF4-FFF2-40B4-BE49-F238E27FC236}">
                <a16:creationId xmlns:a16="http://schemas.microsoft.com/office/drawing/2014/main" id="{1CDC1755-B0E9-4358-A563-28AF33122300}"/>
              </a:ext>
            </a:extLst>
          </p:cNvPr>
          <p:cNvSpPr txBox="1">
            <a:spLocks/>
          </p:cNvSpPr>
          <p:nvPr/>
        </p:nvSpPr>
        <p:spPr>
          <a:xfrm>
            <a:off x="-586121" y="1766817"/>
            <a:ext cx="5698325" cy="57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400" dirty="0"/>
              <a:t>H</a:t>
            </a:r>
            <a:r>
              <a:rPr lang="en-US" sz="1400" dirty="0"/>
              <a:t>1 </a:t>
            </a:r>
            <a:r>
              <a:rPr lang="en-US" sz="2400" dirty="0"/>
              <a:t>: </a:t>
            </a:r>
            <a:r>
              <a:rPr lang="en-US" sz="2000" dirty="0"/>
              <a:t>Impact on mental health &gt; 3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(One tail test)</a:t>
            </a:r>
            <a:r>
              <a:rPr lang="en-US" sz="1800" dirty="0"/>
              <a:t> </a:t>
            </a:r>
            <a:endParaRPr lang="en-PK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A6590-6076-4F5B-AFD9-89CEB0199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82787"/>
            <a:ext cx="4367764" cy="41823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315BE3-7862-4A82-8B86-501CAAE82B4E}"/>
              </a:ext>
            </a:extLst>
          </p:cNvPr>
          <p:cNvCxnSpPr>
            <a:cxnSpLocks/>
          </p:cNvCxnSpPr>
          <p:nvPr/>
        </p:nvCxnSpPr>
        <p:spPr>
          <a:xfrm flipH="1" flipV="1">
            <a:off x="5028527" y="1305111"/>
            <a:ext cx="4290" cy="261264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F6A490-2FF5-4B7C-B3FA-7FBE36FC783A}"/>
              </a:ext>
            </a:extLst>
          </p:cNvPr>
          <p:cNvCxnSpPr>
            <a:cxnSpLocks/>
          </p:cNvCxnSpPr>
          <p:nvPr/>
        </p:nvCxnSpPr>
        <p:spPr>
          <a:xfrm>
            <a:off x="5028527" y="3908814"/>
            <a:ext cx="3626288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1C0958-4B65-42D9-B161-B52354C832A7}"/>
              </a:ext>
            </a:extLst>
          </p:cNvPr>
          <p:cNvCxnSpPr>
            <a:cxnSpLocks/>
          </p:cNvCxnSpPr>
          <p:nvPr/>
        </p:nvCxnSpPr>
        <p:spPr>
          <a:xfrm flipV="1">
            <a:off x="6620252" y="2760461"/>
            <a:ext cx="448525" cy="65963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71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orld Day of Bullying Prevention Activities by Slidesgo">
  <a:themeElements>
    <a:clrScheme name="Simple Light">
      <a:dk1>
        <a:srgbClr val="F0F0F0"/>
      </a:dk1>
      <a:lt1>
        <a:srgbClr val="E6E0DC"/>
      </a:lt1>
      <a:dk2>
        <a:srgbClr val="C6B6AC"/>
      </a:dk2>
      <a:lt2>
        <a:srgbClr val="8E7945"/>
      </a:lt2>
      <a:accent1>
        <a:srgbClr val="F54731"/>
      </a:accent1>
      <a:accent2>
        <a:srgbClr val="E8B4FA"/>
      </a:accent2>
      <a:accent3>
        <a:srgbClr val="6FA7FF"/>
      </a:accent3>
      <a:accent4>
        <a:srgbClr val="072E2D"/>
      </a:accent4>
      <a:accent5>
        <a:srgbClr val="FFFFFF"/>
      </a:accent5>
      <a:accent6>
        <a:srgbClr val="FFFFFF"/>
      </a:accent6>
      <a:hlink>
        <a:srgbClr val="072E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5279</TotalTime>
  <Words>1051</Words>
  <Application>Microsoft Office PowerPoint</Application>
  <PresentationFormat>On-screen Show (16:9)</PresentationFormat>
  <Paragraphs>184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Antonio Medium</vt:lpstr>
      <vt:lpstr>Söhne</vt:lpstr>
      <vt:lpstr>Antonio</vt:lpstr>
      <vt:lpstr>Epilogue Medium</vt:lpstr>
      <vt:lpstr>Epilogue SemiBold</vt:lpstr>
      <vt:lpstr>Ebrima</vt:lpstr>
      <vt:lpstr>Wingdings</vt:lpstr>
      <vt:lpstr>Algerian</vt:lpstr>
      <vt:lpstr>Freestyle Script</vt:lpstr>
      <vt:lpstr>World Day of Bullying Prevention Activities by Slidesgo</vt:lpstr>
      <vt:lpstr>BULLyING  and its  impacts</vt:lpstr>
      <vt:lpstr>Survey Questionnaire</vt:lpstr>
      <vt:lpstr>Demographics</vt:lpstr>
      <vt:lpstr>H0 :  P1 = P2 </vt:lpstr>
      <vt:lpstr>Division of Gender By Ages</vt:lpstr>
      <vt:lpstr>H0:  Average of comfort is μ = 4 </vt:lpstr>
      <vt:lpstr>H0 :  P1 - P2 = 0.50 </vt:lpstr>
      <vt:lpstr>H0 :  P1 = P2 </vt:lpstr>
      <vt:lpstr>H0 : Impact on mental health = 3 </vt:lpstr>
      <vt:lpstr>Consequences on Mental Health </vt:lpstr>
      <vt:lpstr>Mental Stress On Different Age Groups</vt:lpstr>
      <vt:lpstr>H0 : P0 = 0.40 </vt:lpstr>
      <vt:lpstr>Gender Based : Non-Reporting Factors</vt:lpstr>
      <vt:lpstr>H0 :  P1 - P2 = 0.30 </vt:lpstr>
      <vt:lpstr>H0 : μ1 = μ2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Day of Bullying Prevention</dc:title>
  <dc:creator>Zalaid Butt</dc:creator>
  <cp:lastModifiedBy>SHOAIB MUGHAL</cp:lastModifiedBy>
  <cp:revision>102</cp:revision>
  <dcterms:modified xsi:type="dcterms:W3CDTF">2023-12-17T20:16:07Z</dcterms:modified>
</cp:coreProperties>
</file>