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4"/>
  </p:notesMasterIdLst>
  <p:sldIdLst>
    <p:sldId id="256" r:id="rId2"/>
    <p:sldId id="288" r:id="rId3"/>
    <p:sldId id="258" r:id="rId4"/>
    <p:sldId id="286" r:id="rId5"/>
    <p:sldId id="302" r:id="rId6"/>
    <p:sldId id="303" r:id="rId7"/>
    <p:sldId id="304" r:id="rId8"/>
    <p:sldId id="305" r:id="rId9"/>
    <p:sldId id="307" r:id="rId10"/>
    <p:sldId id="308" r:id="rId11"/>
    <p:sldId id="298" r:id="rId12"/>
    <p:sldId id="306" r:id="rId13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5"/>
    </p:embeddedFont>
    <p:embeddedFont>
      <p:font typeface="Antonio" panose="020B0604020202020204" charset="0"/>
      <p:regular r:id="rId16"/>
      <p:bold r:id="rId17"/>
    </p:embeddedFont>
    <p:embeddedFont>
      <p:font typeface="Antonio Medium" panose="020B0604020202020204" charset="0"/>
      <p:regular r:id="rId18"/>
      <p:bold r:id="rId19"/>
    </p:embeddedFont>
    <p:embeddedFont>
      <p:font typeface="Ebrima" panose="02000000000000000000" pitchFamily="2" charset="0"/>
      <p:regular r:id="rId20"/>
      <p:bold r:id="rId21"/>
    </p:embeddedFont>
    <p:embeddedFont>
      <p:font typeface="Epilogue Medium" panose="020B0604020202020204" charset="0"/>
      <p:regular r:id="rId22"/>
      <p:bold r:id="rId23"/>
      <p:italic r:id="rId24"/>
      <p:boldItalic r:id="rId25"/>
    </p:embeddedFont>
    <p:embeddedFont>
      <p:font typeface="Epilogue SemiBold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8A9015-6CCC-4AF4-B9D9-9ADFADD8E051}">
  <a:tblStyle styleId="{198A9015-6CCC-4AF4-B9D9-9ADFADD8E0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1a55c80bec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1a55c80bec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278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1a55c80bec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1a55c80bec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737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1a55c80bec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1a55c80bec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733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1a55c80bec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1a55c80bec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6771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1a44f1e9cd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1a44f1e9cd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1a55c80bec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1a55c80bec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1a55c80bec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1a55c80bec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703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1a55c80bec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1a55c80bec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197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1a55c80bec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1a55c80bec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9665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1a55c80bec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1a55c80bec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310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1a55c80bec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1a55c80bec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328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876825" y="288349"/>
            <a:ext cx="1895322" cy="1803282"/>
          </a:xfrm>
          <a:custGeom>
            <a:avLst/>
            <a:gdLst/>
            <a:ahLst/>
            <a:cxnLst/>
            <a:rect l="l" t="t" r="r" b="b"/>
            <a:pathLst>
              <a:path w="7206" h="6856" extrusionOk="0">
                <a:moveTo>
                  <a:pt x="2491" y="1"/>
                </a:moveTo>
                <a:lnTo>
                  <a:pt x="2491" y="1895"/>
                </a:lnTo>
                <a:lnTo>
                  <a:pt x="687" y="1308"/>
                </a:lnTo>
                <a:lnTo>
                  <a:pt x="1798" y="2842"/>
                </a:lnTo>
                <a:lnTo>
                  <a:pt x="0" y="3428"/>
                </a:lnTo>
                <a:lnTo>
                  <a:pt x="1798" y="4014"/>
                </a:lnTo>
                <a:lnTo>
                  <a:pt x="687" y="5548"/>
                </a:lnTo>
                <a:lnTo>
                  <a:pt x="2491" y="4961"/>
                </a:lnTo>
                <a:lnTo>
                  <a:pt x="2491" y="6855"/>
                </a:lnTo>
                <a:lnTo>
                  <a:pt x="3602" y="5322"/>
                </a:lnTo>
                <a:lnTo>
                  <a:pt x="4713" y="6855"/>
                </a:lnTo>
                <a:lnTo>
                  <a:pt x="4713" y="4961"/>
                </a:lnTo>
                <a:lnTo>
                  <a:pt x="6516" y="5548"/>
                </a:lnTo>
                <a:lnTo>
                  <a:pt x="5407" y="4014"/>
                </a:lnTo>
                <a:lnTo>
                  <a:pt x="7205" y="3428"/>
                </a:lnTo>
                <a:lnTo>
                  <a:pt x="5407" y="2842"/>
                </a:lnTo>
                <a:lnTo>
                  <a:pt x="6516" y="1315"/>
                </a:lnTo>
                <a:lnTo>
                  <a:pt x="6516" y="1315"/>
                </a:lnTo>
                <a:lnTo>
                  <a:pt x="4713" y="1895"/>
                </a:lnTo>
                <a:lnTo>
                  <a:pt x="4713" y="1"/>
                </a:lnTo>
                <a:lnTo>
                  <a:pt x="3602" y="1534"/>
                </a:lnTo>
                <a:lnTo>
                  <a:pt x="249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466275"/>
            <a:ext cx="4659000" cy="3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363" y="3941150"/>
            <a:ext cx="2655900" cy="6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715100" y="3941000"/>
            <a:ext cx="1812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400">
                <a:solidFill>
                  <a:schemeClr val="accent3"/>
                </a:solidFill>
                <a:latin typeface="Antonio Medium"/>
                <a:ea typeface="Antonio Medium"/>
                <a:cs typeface="Antonio Medium"/>
                <a:sym typeface="Antoni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-7157882">
            <a:off x="-344246" y="4338351"/>
            <a:ext cx="1253299" cy="1150674"/>
          </a:xfrm>
          <a:custGeom>
            <a:avLst/>
            <a:gdLst/>
            <a:ahLst/>
            <a:cxnLst/>
            <a:rect l="l" t="t" r="r" b="b"/>
            <a:pathLst>
              <a:path w="7223" h="6631" extrusionOk="0">
                <a:moveTo>
                  <a:pt x="1325" y="0"/>
                </a:moveTo>
                <a:lnTo>
                  <a:pt x="2594" y="2758"/>
                </a:lnTo>
                <a:lnTo>
                  <a:pt x="0" y="4506"/>
                </a:lnTo>
                <a:lnTo>
                  <a:pt x="0" y="4506"/>
                </a:lnTo>
                <a:lnTo>
                  <a:pt x="2847" y="3869"/>
                </a:lnTo>
                <a:lnTo>
                  <a:pt x="2847" y="3869"/>
                </a:lnTo>
                <a:lnTo>
                  <a:pt x="2792" y="6631"/>
                </a:lnTo>
                <a:lnTo>
                  <a:pt x="3789" y="4038"/>
                </a:lnTo>
                <a:lnTo>
                  <a:pt x="5779" y="5898"/>
                </a:lnTo>
                <a:lnTo>
                  <a:pt x="5779" y="5898"/>
                </a:lnTo>
                <a:lnTo>
                  <a:pt x="4764" y="3581"/>
                </a:lnTo>
                <a:lnTo>
                  <a:pt x="7223" y="2600"/>
                </a:lnTo>
                <a:lnTo>
                  <a:pt x="4488" y="2696"/>
                </a:lnTo>
                <a:lnTo>
                  <a:pt x="5904" y="244"/>
                </a:lnTo>
                <a:lnTo>
                  <a:pt x="5904" y="244"/>
                </a:lnTo>
                <a:lnTo>
                  <a:pt x="3687" y="2081"/>
                </a:lnTo>
                <a:lnTo>
                  <a:pt x="132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-846624" y="697350"/>
            <a:ext cx="2168217" cy="529278"/>
          </a:xfrm>
          <a:custGeom>
            <a:avLst/>
            <a:gdLst/>
            <a:ahLst/>
            <a:cxnLst/>
            <a:rect l="l" t="t" r="r" b="b"/>
            <a:pathLst>
              <a:path w="13916" h="3397" extrusionOk="0">
                <a:moveTo>
                  <a:pt x="2741" y="0"/>
                </a:moveTo>
                <a:cubicBezTo>
                  <a:pt x="1992" y="0"/>
                  <a:pt x="1243" y="334"/>
                  <a:pt x="757" y="904"/>
                </a:cubicBezTo>
                <a:cubicBezTo>
                  <a:pt x="187" y="1575"/>
                  <a:pt x="0" y="2561"/>
                  <a:pt x="276" y="3396"/>
                </a:cubicBezTo>
                <a:lnTo>
                  <a:pt x="13915" y="3396"/>
                </a:lnTo>
                <a:cubicBezTo>
                  <a:pt x="13284" y="2036"/>
                  <a:pt x="12014" y="971"/>
                  <a:pt x="10544" y="712"/>
                </a:cubicBezTo>
                <a:cubicBezTo>
                  <a:pt x="10321" y="672"/>
                  <a:pt x="10095" y="653"/>
                  <a:pt x="9870" y="653"/>
                </a:cubicBezTo>
                <a:cubicBezTo>
                  <a:pt x="8374" y="653"/>
                  <a:pt x="6870" y="1489"/>
                  <a:pt x="6214" y="2832"/>
                </a:cubicBezTo>
                <a:cubicBezTo>
                  <a:pt x="5493" y="1648"/>
                  <a:pt x="4624" y="352"/>
                  <a:pt x="3271" y="58"/>
                </a:cubicBezTo>
                <a:cubicBezTo>
                  <a:pt x="3097" y="19"/>
                  <a:pt x="2919" y="0"/>
                  <a:pt x="27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-655325" y="4178502"/>
            <a:ext cx="1673359" cy="1592100"/>
          </a:xfrm>
          <a:custGeom>
            <a:avLst/>
            <a:gdLst/>
            <a:ahLst/>
            <a:cxnLst/>
            <a:rect l="l" t="t" r="r" b="b"/>
            <a:pathLst>
              <a:path w="7206" h="6856" extrusionOk="0">
                <a:moveTo>
                  <a:pt x="2491" y="1"/>
                </a:moveTo>
                <a:lnTo>
                  <a:pt x="2491" y="1895"/>
                </a:lnTo>
                <a:lnTo>
                  <a:pt x="687" y="1308"/>
                </a:lnTo>
                <a:lnTo>
                  <a:pt x="1798" y="2842"/>
                </a:lnTo>
                <a:lnTo>
                  <a:pt x="0" y="3428"/>
                </a:lnTo>
                <a:lnTo>
                  <a:pt x="1798" y="4014"/>
                </a:lnTo>
                <a:lnTo>
                  <a:pt x="687" y="5548"/>
                </a:lnTo>
                <a:lnTo>
                  <a:pt x="2491" y="4961"/>
                </a:lnTo>
                <a:lnTo>
                  <a:pt x="2491" y="6855"/>
                </a:lnTo>
                <a:lnTo>
                  <a:pt x="3602" y="5322"/>
                </a:lnTo>
                <a:lnTo>
                  <a:pt x="4713" y="6855"/>
                </a:lnTo>
                <a:lnTo>
                  <a:pt x="4713" y="4961"/>
                </a:lnTo>
                <a:lnTo>
                  <a:pt x="6516" y="5548"/>
                </a:lnTo>
                <a:lnTo>
                  <a:pt x="5407" y="4014"/>
                </a:lnTo>
                <a:lnTo>
                  <a:pt x="7205" y="3428"/>
                </a:lnTo>
                <a:lnTo>
                  <a:pt x="5407" y="2842"/>
                </a:lnTo>
                <a:lnTo>
                  <a:pt x="6516" y="1315"/>
                </a:lnTo>
                <a:lnTo>
                  <a:pt x="6516" y="1315"/>
                </a:lnTo>
                <a:lnTo>
                  <a:pt x="4713" y="1895"/>
                </a:lnTo>
                <a:lnTo>
                  <a:pt x="4713" y="1"/>
                </a:lnTo>
                <a:lnTo>
                  <a:pt x="3602" y="1534"/>
                </a:lnTo>
                <a:lnTo>
                  <a:pt x="249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/>
          <p:nvPr/>
        </p:nvSpPr>
        <p:spPr>
          <a:xfrm rot="1158212">
            <a:off x="7775247" y="40519"/>
            <a:ext cx="2670104" cy="2540459"/>
          </a:xfrm>
          <a:custGeom>
            <a:avLst/>
            <a:gdLst/>
            <a:ahLst/>
            <a:cxnLst/>
            <a:rect l="l" t="t" r="r" b="b"/>
            <a:pathLst>
              <a:path w="7206" h="6856" extrusionOk="0">
                <a:moveTo>
                  <a:pt x="2491" y="1"/>
                </a:moveTo>
                <a:lnTo>
                  <a:pt x="2491" y="1895"/>
                </a:lnTo>
                <a:lnTo>
                  <a:pt x="687" y="1308"/>
                </a:lnTo>
                <a:lnTo>
                  <a:pt x="1798" y="2842"/>
                </a:lnTo>
                <a:lnTo>
                  <a:pt x="0" y="3428"/>
                </a:lnTo>
                <a:lnTo>
                  <a:pt x="1798" y="4014"/>
                </a:lnTo>
                <a:lnTo>
                  <a:pt x="687" y="5548"/>
                </a:lnTo>
                <a:lnTo>
                  <a:pt x="2491" y="4961"/>
                </a:lnTo>
                <a:lnTo>
                  <a:pt x="2491" y="6855"/>
                </a:lnTo>
                <a:lnTo>
                  <a:pt x="3602" y="5322"/>
                </a:lnTo>
                <a:lnTo>
                  <a:pt x="4713" y="6855"/>
                </a:lnTo>
                <a:lnTo>
                  <a:pt x="4713" y="4961"/>
                </a:lnTo>
                <a:lnTo>
                  <a:pt x="6516" y="5548"/>
                </a:lnTo>
                <a:lnTo>
                  <a:pt x="5407" y="4014"/>
                </a:lnTo>
                <a:lnTo>
                  <a:pt x="7205" y="3428"/>
                </a:lnTo>
                <a:lnTo>
                  <a:pt x="5407" y="2842"/>
                </a:lnTo>
                <a:lnTo>
                  <a:pt x="6516" y="1315"/>
                </a:lnTo>
                <a:lnTo>
                  <a:pt x="6516" y="1315"/>
                </a:lnTo>
                <a:lnTo>
                  <a:pt x="4713" y="1895"/>
                </a:lnTo>
                <a:lnTo>
                  <a:pt x="4713" y="1"/>
                </a:lnTo>
                <a:lnTo>
                  <a:pt x="3602" y="1534"/>
                </a:lnTo>
                <a:lnTo>
                  <a:pt x="249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5730500" y="4321947"/>
            <a:ext cx="2915700" cy="377925"/>
          </a:xfrm>
          <a:custGeom>
            <a:avLst/>
            <a:gdLst/>
            <a:ahLst/>
            <a:cxnLst/>
            <a:rect l="l" t="t" r="r" b="b"/>
            <a:pathLst>
              <a:path w="116628" h="15117" extrusionOk="0">
                <a:moveTo>
                  <a:pt x="0" y="741"/>
                </a:moveTo>
                <a:cubicBezTo>
                  <a:pt x="25076" y="741"/>
                  <a:pt x="50152" y="741"/>
                  <a:pt x="75228" y="741"/>
                </a:cubicBezTo>
                <a:cubicBezTo>
                  <a:pt x="81455" y="741"/>
                  <a:pt x="87682" y="741"/>
                  <a:pt x="93909" y="741"/>
                </a:cubicBezTo>
                <a:cubicBezTo>
                  <a:pt x="97443" y="741"/>
                  <a:pt x="101350" y="-840"/>
                  <a:pt x="104511" y="741"/>
                </a:cubicBezTo>
                <a:cubicBezTo>
                  <a:pt x="109768" y="3371"/>
                  <a:pt x="93133" y="3751"/>
                  <a:pt x="87345" y="4780"/>
                </a:cubicBezTo>
                <a:cubicBezTo>
                  <a:pt x="77012" y="6617"/>
                  <a:pt x="67421" y="11742"/>
                  <a:pt x="57052" y="13363"/>
                </a:cubicBezTo>
                <a:cubicBezTo>
                  <a:pt x="53030" y="13992"/>
                  <a:pt x="53004" y="13797"/>
                  <a:pt x="48974" y="14373"/>
                </a:cubicBezTo>
                <a:cubicBezTo>
                  <a:pt x="47700" y="14555"/>
                  <a:pt x="47645" y="15356"/>
                  <a:pt x="46450" y="14878"/>
                </a:cubicBezTo>
                <a:cubicBezTo>
                  <a:pt x="45608" y="14541"/>
                  <a:pt x="46638" y="12736"/>
                  <a:pt x="47459" y="12353"/>
                </a:cubicBezTo>
                <a:cubicBezTo>
                  <a:pt x="52620" y="9945"/>
                  <a:pt x="58048" y="7993"/>
                  <a:pt x="63616" y="6800"/>
                </a:cubicBezTo>
                <a:cubicBezTo>
                  <a:pt x="73557" y="4670"/>
                  <a:pt x="83814" y="4463"/>
                  <a:pt x="93909" y="3265"/>
                </a:cubicBezTo>
                <a:cubicBezTo>
                  <a:pt x="99779" y="2569"/>
                  <a:pt x="105667" y="1751"/>
                  <a:pt x="111579" y="1751"/>
                </a:cubicBezTo>
                <a:cubicBezTo>
                  <a:pt x="112084" y="1751"/>
                  <a:pt x="112814" y="1299"/>
                  <a:pt x="112589" y="1751"/>
                </a:cubicBezTo>
                <a:cubicBezTo>
                  <a:pt x="109167" y="8609"/>
                  <a:pt x="93725" y="2208"/>
                  <a:pt x="90879" y="9324"/>
                </a:cubicBezTo>
                <a:cubicBezTo>
                  <a:pt x="90029" y="11450"/>
                  <a:pt x="95171" y="11060"/>
                  <a:pt x="97443" y="11344"/>
                </a:cubicBezTo>
                <a:cubicBezTo>
                  <a:pt x="103797" y="12138"/>
                  <a:pt x="110224" y="12353"/>
                  <a:pt x="116628" y="12353"/>
                </a:cubicBezTo>
              </a:path>
            </a:pathLst>
          </a:custGeom>
          <a:noFill/>
          <a:ln w="19050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Google Shape;66;p9"/>
          <p:cNvSpPr/>
          <p:nvPr/>
        </p:nvSpPr>
        <p:spPr>
          <a:xfrm rot="-2699934">
            <a:off x="258179" y="1530706"/>
            <a:ext cx="646292" cy="588893"/>
          </a:xfrm>
          <a:custGeom>
            <a:avLst/>
            <a:gdLst/>
            <a:ahLst/>
            <a:cxnLst/>
            <a:rect l="l" t="t" r="r" b="b"/>
            <a:pathLst>
              <a:path w="7026" h="6402" extrusionOk="0">
                <a:moveTo>
                  <a:pt x="5897" y="1"/>
                </a:moveTo>
                <a:lnTo>
                  <a:pt x="3643" y="2025"/>
                </a:lnTo>
                <a:lnTo>
                  <a:pt x="1202" y="69"/>
                </a:lnTo>
                <a:lnTo>
                  <a:pt x="2656" y="2600"/>
                </a:lnTo>
                <a:lnTo>
                  <a:pt x="0" y="3367"/>
                </a:lnTo>
                <a:lnTo>
                  <a:pt x="2774" y="3547"/>
                </a:lnTo>
                <a:lnTo>
                  <a:pt x="1585" y="6006"/>
                </a:lnTo>
                <a:lnTo>
                  <a:pt x="1585" y="6006"/>
                </a:lnTo>
                <a:lnTo>
                  <a:pt x="3502" y="4348"/>
                </a:lnTo>
                <a:lnTo>
                  <a:pt x="5165" y="6401"/>
                </a:lnTo>
                <a:lnTo>
                  <a:pt x="4263" y="3823"/>
                </a:lnTo>
                <a:lnTo>
                  <a:pt x="7026" y="4444"/>
                </a:lnTo>
                <a:lnTo>
                  <a:pt x="7026" y="4444"/>
                </a:lnTo>
                <a:lnTo>
                  <a:pt x="4612" y="2871"/>
                </a:lnTo>
                <a:lnTo>
                  <a:pt x="58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720000" y="372075"/>
            <a:ext cx="58812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5086950" y="2199675"/>
            <a:ext cx="3134100" cy="1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/>
          <p:nvPr/>
        </p:nvSpPr>
        <p:spPr>
          <a:xfrm>
            <a:off x="4493900" y="4727800"/>
            <a:ext cx="1703548" cy="415699"/>
          </a:xfrm>
          <a:custGeom>
            <a:avLst/>
            <a:gdLst/>
            <a:ahLst/>
            <a:cxnLst/>
            <a:rect l="l" t="t" r="r" b="b"/>
            <a:pathLst>
              <a:path w="13921" h="3397" extrusionOk="0">
                <a:moveTo>
                  <a:pt x="11179" y="0"/>
                </a:moveTo>
                <a:cubicBezTo>
                  <a:pt x="11002" y="0"/>
                  <a:pt x="10824" y="19"/>
                  <a:pt x="10650" y="58"/>
                </a:cubicBezTo>
                <a:cubicBezTo>
                  <a:pt x="9292" y="352"/>
                  <a:pt x="8423" y="1648"/>
                  <a:pt x="7702" y="2832"/>
                </a:cubicBezTo>
                <a:cubicBezTo>
                  <a:pt x="7046" y="1489"/>
                  <a:pt x="5546" y="653"/>
                  <a:pt x="4051" y="653"/>
                </a:cubicBezTo>
                <a:cubicBezTo>
                  <a:pt x="3826" y="653"/>
                  <a:pt x="3600" y="672"/>
                  <a:pt x="3378" y="712"/>
                </a:cubicBezTo>
                <a:cubicBezTo>
                  <a:pt x="1907" y="971"/>
                  <a:pt x="632" y="2036"/>
                  <a:pt x="0" y="3396"/>
                </a:cubicBezTo>
                <a:lnTo>
                  <a:pt x="13639" y="3396"/>
                </a:lnTo>
                <a:cubicBezTo>
                  <a:pt x="13921" y="2561"/>
                  <a:pt x="13734" y="1575"/>
                  <a:pt x="13159" y="904"/>
                </a:cubicBezTo>
                <a:cubicBezTo>
                  <a:pt x="12672" y="334"/>
                  <a:pt x="11927" y="0"/>
                  <a:pt x="11179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_1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6865963" y="3698275"/>
            <a:ext cx="3125873" cy="2974013"/>
          </a:xfrm>
          <a:custGeom>
            <a:avLst/>
            <a:gdLst/>
            <a:ahLst/>
            <a:cxnLst/>
            <a:rect l="l" t="t" r="r" b="b"/>
            <a:pathLst>
              <a:path w="7206" h="6856" extrusionOk="0">
                <a:moveTo>
                  <a:pt x="2491" y="1"/>
                </a:moveTo>
                <a:lnTo>
                  <a:pt x="2491" y="1895"/>
                </a:lnTo>
                <a:lnTo>
                  <a:pt x="687" y="1308"/>
                </a:lnTo>
                <a:lnTo>
                  <a:pt x="1798" y="2842"/>
                </a:lnTo>
                <a:lnTo>
                  <a:pt x="0" y="3428"/>
                </a:lnTo>
                <a:lnTo>
                  <a:pt x="1798" y="4014"/>
                </a:lnTo>
                <a:lnTo>
                  <a:pt x="687" y="5548"/>
                </a:lnTo>
                <a:lnTo>
                  <a:pt x="2491" y="4961"/>
                </a:lnTo>
                <a:lnTo>
                  <a:pt x="2491" y="6855"/>
                </a:lnTo>
                <a:lnTo>
                  <a:pt x="3602" y="5322"/>
                </a:lnTo>
                <a:lnTo>
                  <a:pt x="4713" y="6855"/>
                </a:lnTo>
                <a:lnTo>
                  <a:pt x="4713" y="4961"/>
                </a:lnTo>
                <a:lnTo>
                  <a:pt x="6516" y="5548"/>
                </a:lnTo>
                <a:lnTo>
                  <a:pt x="5407" y="4014"/>
                </a:lnTo>
                <a:lnTo>
                  <a:pt x="7205" y="3428"/>
                </a:lnTo>
                <a:lnTo>
                  <a:pt x="5407" y="2842"/>
                </a:lnTo>
                <a:lnTo>
                  <a:pt x="6516" y="1315"/>
                </a:lnTo>
                <a:lnTo>
                  <a:pt x="6516" y="1315"/>
                </a:lnTo>
                <a:lnTo>
                  <a:pt x="4713" y="1895"/>
                </a:lnTo>
                <a:lnTo>
                  <a:pt x="4713" y="1"/>
                </a:lnTo>
                <a:lnTo>
                  <a:pt x="3602" y="1534"/>
                </a:lnTo>
                <a:lnTo>
                  <a:pt x="249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3417447" y="4521976"/>
            <a:ext cx="1467420" cy="619401"/>
          </a:xfrm>
          <a:custGeom>
            <a:avLst/>
            <a:gdLst/>
            <a:ahLst/>
            <a:cxnLst/>
            <a:rect l="l" t="t" r="r" b="b"/>
            <a:pathLst>
              <a:path w="11497" h="4853" extrusionOk="0">
                <a:moveTo>
                  <a:pt x="1560" y="0"/>
                </a:moveTo>
                <a:cubicBezTo>
                  <a:pt x="1107" y="0"/>
                  <a:pt x="668" y="291"/>
                  <a:pt x="418" y="676"/>
                </a:cubicBezTo>
                <a:cubicBezTo>
                  <a:pt x="136" y="1115"/>
                  <a:pt x="51" y="1651"/>
                  <a:pt x="35" y="2169"/>
                </a:cubicBezTo>
                <a:cubicBezTo>
                  <a:pt x="1" y="3083"/>
                  <a:pt x="152" y="4002"/>
                  <a:pt x="480" y="4853"/>
                </a:cubicBezTo>
                <a:lnTo>
                  <a:pt x="11496" y="4853"/>
                </a:lnTo>
                <a:cubicBezTo>
                  <a:pt x="11260" y="3585"/>
                  <a:pt x="10729" y="2344"/>
                  <a:pt x="9793" y="1459"/>
                </a:cubicBezTo>
                <a:cubicBezTo>
                  <a:pt x="9071" y="779"/>
                  <a:pt x="8087" y="350"/>
                  <a:pt x="7108" y="350"/>
                </a:cubicBezTo>
                <a:cubicBezTo>
                  <a:pt x="6788" y="350"/>
                  <a:pt x="6467" y="396"/>
                  <a:pt x="6157" y="494"/>
                </a:cubicBezTo>
                <a:cubicBezTo>
                  <a:pt x="4906" y="895"/>
                  <a:pt x="3969" y="2266"/>
                  <a:pt x="4263" y="3546"/>
                </a:cubicBezTo>
                <a:cubicBezTo>
                  <a:pt x="3907" y="2666"/>
                  <a:pt x="3462" y="1814"/>
                  <a:pt x="2933" y="1019"/>
                </a:cubicBezTo>
                <a:cubicBezTo>
                  <a:pt x="2639" y="574"/>
                  <a:pt x="2267" y="106"/>
                  <a:pt x="1737" y="15"/>
                </a:cubicBezTo>
                <a:cubicBezTo>
                  <a:pt x="1678" y="5"/>
                  <a:pt x="1619" y="0"/>
                  <a:pt x="156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214549" y="4547175"/>
            <a:ext cx="353972" cy="322480"/>
          </a:xfrm>
          <a:custGeom>
            <a:avLst/>
            <a:gdLst/>
            <a:ahLst/>
            <a:cxnLst/>
            <a:rect l="l" t="t" r="r" b="b"/>
            <a:pathLst>
              <a:path w="7025" h="6400" extrusionOk="0">
                <a:moveTo>
                  <a:pt x="5897" y="1"/>
                </a:moveTo>
                <a:lnTo>
                  <a:pt x="3642" y="2031"/>
                </a:lnTo>
                <a:lnTo>
                  <a:pt x="1201" y="74"/>
                </a:lnTo>
                <a:lnTo>
                  <a:pt x="2655" y="2606"/>
                </a:lnTo>
                <a:lnTo>
                  <a:pt x="1" y="3367"/>
                </a:lnTo>
                <a:lnTo>
                  <a:pt x="2774" y="3547"/>
                </a:lnTo>
                <a:lnTo>
                  <a:pt x="1585" y="6006"/>
                </a:lnTo>
                <a:lnTo>
                  <a:pt x="1585" y="6006"/>
                </a:lnTo>
                <a:lnTo>
                  <a:pt x="3501" y="4348"/>
                </a:lnTo>
                <a:lnTo>
                  <a:pt x="5164" y="6400"/>
                </a:lnTo>
                <a:lnTo>
                  <a:pt x="4263" y="3823"/>
                </a:lnTo>
                <a:lnTo>
                  <a:pt x="7024" y="4450"/>
                </a:lnTo>
                <a:lnTo>
                  <a:pt x="4612" y="2871"/>
                </a:lnTo>
                <a:lnTo>
                  <a:pt x="58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8423993" y="893019"/>
            <a:ext cx="559805" cy="510016"/>
          </a:xfrm>
          <a:custGeom>
            <a:avLst/>
            <a:gdLst/>
            <a:ahLst/>
            <a:cxnLst/>
            <a:rect l="l" t="t" r="r" b="b"/>
            <a:pathLst>
              <a:path w="7025" h="6400" extrusionOk="0">
                <a:moveTo>
                  <a:pt x="5897" y="1"/>
                </a:moveTo>
                <a:lnTo>
                  <a:pt x="3642" y="2031"/>
                </a:lnTo>
                <a:lnTo>
                  <a:pt x="1201" y="74"/>
                </a:lnTo>
                <a:lnTo>
                  <a:pt x="2655" y="2606"/>
                </a:lnTo>
                <a:lnTo>
                  <a:pt x="1" y="3367"/>
                </a:lnTo>
                <a:lnTo>
                  <a:pt x="2774" y="3547"/>
                </a:lnTo>
                <a:lnTo>
                  <a:pt x="1585" y="6006"/>
                </a:lnTo>
                <a:lnTo>
                  <a:pt x="1585" y="6006"/>
                </a:lnTo>
                <a:lnTo>
                  <a:pt x="3501" y="4348"/>
                </a:lnTo>
                <a:lnTo>
                  <a:pt x="5164" y="6400"/>
                </a:lnTo>
                <a:lnTo>
                  <a:pt x="4263" y="3823"/>
                </a:lnTo>
                <a:lnTo>
                  <a:pt x="7024" y="4450"/>
                </a:lnTo>
                <a:lnTo>
                  <a:pt x="4612" y="2871"/>
                </a:lnTo>
                <a:lnTo>
                  <a:pt x="58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4372300" y="4530400"/>
            <a:ext cx="1742600" cy="356025"/>
          </a:xfrm>
          <a:custGeom>
            <a:avLst/>
            <a:gdLst/>
            <a:ahLst/>
            <a:cxnLst/>
            <a:rect l="l" t="t" r="r" b="b"/>
            <a:pathLst>
              <a:path w="69704" h="14241" extrusionOk="0">
                <a:moveTo>
                  <a:pt x="0" y="14241"/>
                </a:moveTo>
                <a:cubicBezTo>
                  <a:pt x="9029" y="14241"/>
                  <a:pt x="17982" y="11162"/>
                  <a:pt x="26233" y="7495"/>
                </a:cubicBezTo>
                <a:cubicBezTo>
                  <a:pt x="28660" y="6417"/>
                  <a:pt x="29854" y="3437"/>
                  <a:pt x="32229" y="2249"/>
                </a:cubicBezTo>
                <a:cubicBezTo>
                  <a:pt x="33035" y="1846"/>
                  <a:pt x="34629" y="0"/>
                  <a:pt x="33728" y="0"/>
                </a:cubicBezTo>
                <a:cubicBezTo>
                  <a:pt x="33660" y="0"/>
                  <a:pt x="30709" y="3124"/>
                  <a:pt x="29981" y="3748"/>
                </a:cubicBezTo>
                <a:cubicBezTo>
                  <a:pt x="27697" y="5706"/>
                  <a:pt x="23235" y="6735"/>
                  <a:pt x="23235" y="9744"/>
                </a:cubicBezTo>
                <a:cubicBezTo>
                  <a:pt x="23235" y="11511"/>
                  <a:pt x="26715" y="10493"/>
                  <a:pt x="28482" y="10493"/>
                </a:cubicBezTo>
                <a:cubicBezTo>
                  <a:pt x="33823" y="10493"/>
                  <a:pt x="38880" y="7495"/>
                  <a:pt x="44221" y="7495"/>
                </a:cubicBezTo>
                <a:cubicBezTo>
                  <a:pt x="45821" y="7495"/>
                  <a:pt x="45641" y="10980"/>
                  <a:pt x="47219" y="11243"/>
                </a:cubicBezTo>
                <a:cubicBezTo>
                  <a:pt x="50093" y="11722"/>
                  <a:pt x="51857" y="7317"/>
                  <a:pt x="54714" y="6746"/>
                </a:cubicBezTo>
                <a:cubicBezTo>
                  <a:pt x="57453" y="6199"/>
                  <a:pt x="59499" y="9816"/>
                  <a:pt x="62209" y="10493"/>
                </a:cubicBezTo>
                <a:cubicBezTo>
                  <a:pt x="64820" y="11145"/>
                  <a:pt x="67802" y="9398"/>
                  <a:pt x="69704" y="7495"/>
                </a:cubicBezTo>
              </a:path>
            </a:pathLst>
          </a:custGeom>
          <a:noFill/>
          <a:ln w="19050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/>
          <p:nvPr/>
        </p:nvSpPr>
        <p:spPr>
          <a:xfrm>
            <a:off x="-991125" y="4230423"/>
            <a:ext cx="1801230" cy="1713743"/>
          </a:xfrm>
          <a:custGeom>
            <a:avLst/>
            <a:gdLst/>
            <a:ahLst/>
            <a:cxnLst/>
            <a:rect l="l" t="t" r="r" b="b"/>
            <a:pathLst>
              <a:path w="7206" h="6856" extrusionOk="0">
                <a:moveTo>
                  <a:pt x="2491" y="1"/>
                </a:moveTo>
                <a:lnTo>
                  <a:pt x="2491" y="1895"/>
                </a:lnTo>
                <a:lnTo>
                  <a:pt x="687" y="1308"/>
                </a:lnTo>
                <a:lnTo>
                  <a:pt x="1798" y="2842"/>
                </a:lnTo>
                <a:lnTo>
                  <a:pt x="0" y="3428"/>
                </a:lnTo>
                <a:lnTo>
                  <a:pt x="1798" y="4014"/>
                </a:lnTo>
                <a:lnTo>
                  <a:pt x="687" y="5548"/>
                </a:lnTo>
                <a:lnTo>
                  <a:pt x="2491" y="4961"/>
                </a:lnTo>
                <a:lnTo>
                  <a:pt x="2491" y="6855"/>
                </a:lnTo>
                <a:lnTo>
                  <a:pt x="3602" y="5322"/>
                </a:lnTo>
                <a:lnTo>
                  <a:pt x="4713" y="6855"/>
                </a:lnTo>
                <a:lnTo>
                  <a:pt x="4713" y="4961"/>
                </a:lnTo>
                <a:lnTo>
                  <a:pt x="6516" y="5548"/>
                </a:lnTo>
                <a:lnTo>
                  <a:pt x="5407" y="4014"/>
                </a:lnTo>
                <a:lnTo>
                  <a:pt x="7205" y="3428"/>
                </a:lnTo>
                <a:lnTo>
                  <a:pt x="5407" y="2842"/>
                </a:lnTo>
                <a:lnTo>
                  <a:pt x="6516" y="1315"/>
                </a:lnTo>
                <a:lnTo>
                  <a:pt x="6516" y="1315"/>
                </a:lnTo>
                <a:lnTo>
                  <a:pt x="4713" y="1895"/>
                </a:lnTo>
                <a:lnTo>
                  <a:pt x="4713" y="1"/>
                </a:lnTo>
                <a:lnTo>
                  <a:pt x="3602" y="1534"/>
                </a:lnTo>
                <a:lnTo>
                  <a:pt x="249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3"/>
          <p:cNvSpPr/>
          <p:nvPr/>
        </p:nvSpPr>
        <p:spPr>
          <a:xfrm rot="10800000">
            <a:off x="6390106" y="-10"/>
            <a:ext cx="2814514" cy="690555"/>
          </a:xfrm>
          <a:custGeom>
            <a:avLst/>
            <a:gdLst/>
            <a:ahLst/>
            <a:cxnLst/>
            <a:rect l="l" t="t" r="r" b="b"/>
            <a:pathLst>
              <a:path w="18385" h="4511" extrusionOk="0">
                <a:moveTo>
                  <a:pt x="11097" y="0"/>
                </a:moveTo>
                <a:cubicBezTo>
                  <a:pt x="10993" y="0"/>
                  <a:pt x="10889" y="7"/>
                  <a:pt x="10786" y="23"/>
                </a:cubicBezTo>
                <a:cubicBezTo>
                  <a:pt x="10334" y="85"/>
                  <a:pt x="9912" y="293"/>
                  <a:pt x="9540" y="548"/>
                </a:cubicBezTo>
                <a:cubicBezTo>
                  <a:pt x="8796" y="1049"/>
                  <a:pt x="8174" y="1838"/>
                  <a:pt x="8164" y="2729"/>
                </a:cubicBezTo>
                <a:cubicBezTo>
                  <a:pt x="7708" y="2104"/>
                  <a:pt x="7081" y="1534"/>
                  <a:pt x="6314" y="1388"/>
                </a:cubicBezTo>
                <a:cubicBezTo>
                  <a:pt x="6212" y="1369"/>
                  <a:pt x="6107" y="1360"/>
                  <a:pt x="6002" y="1360"/>
                </a:cubicBezTo>
                <a:cubicBezTo>
                  <a:pt x="5320" y="1360"/>
                  <a:pt x="4618" y="1747"/>
                  <a:pt x="4437" y="2403"/>
                </a:cubicBezTo>
                <a:cubicBezTo>
                  <a:pt x="3885" y="1612"/>
                  <a:pt x="3163" y="773"/>
                  <a:pt x="2205" y="756"/>
                </a:cubicBezTo>
                <a:cubicBezTo>
                  <a:pt x="2198" y="756"/>
                  <a:pt x="2191" y="756"/>
                  <a:pt x="2184" y="756"/>
                </a:cubicBezTo>
                <a:cubicBezTo>
                  <a:pt x="1386" y="756"/>
                  <a:pt x="685" y="1371"/>
                  <a:pt x="355" y="2098"/>
                </a:cubicBezTo>
                <a:cubicBezTo>
                  <a:pt x="22" y="2830"/>
                  <a:pt x="1" y="3660"/>
                  <a:pt x="6" y="4466"/>
                </a:cubicBezTo>
                <a:lnTo>
                  <a:pt x="6" y="4505"/>
                </a:lnTo>
                <a:lnTo>
                  <a:pt x="1544" y="4505"/>
                </a:lnTo>
                <a:lnTo>
                  <a:pt x="16367" y="4511"/>
                </a:lnTo>
                <a:lnTo>
                  <a:pt x="18385" y="4511"/>
                </a:lnTo>
                <a:cubicBezTo>
                  <a:pt x="18166" y="3704"/>
                  <a:pt x="17551" y="3011"/>
                  <a:pt x="16779" y="2702"/>
                </a:cubicBezTo>
                <a:cubicBezTo>
                  <a:pt x="16456" y="2570"/>
                  <a:pt x="16107" y="2505"/>
                  <a:pt x="15759" y="2505"/>
                </a:cubicBezTo>
                <a:cubicBezTo>
                  <a:pt x="15256" y="2505"/>
                  <a:pt x="14753" y="2641"/>
                  <a:pt x="14326" y="2905"/>
                </a:cubicBezTo>
                <a:cubicBezTo>
                  <a:pt x="14016" y="2143"/>
                  <a:pt x="13621" y="1393"/>
                  <a:pt x="13024" y="829"/>
                </a:cubicBezTo>
                <a:cubicBezTo>
                  <a:pt x="12502" y="338"/>
                  <a:pt x="11805" y="0"/>
                  <a:pt x="110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3"/>
          <p:cNvSpPr/>
          <p:nvPr/>
        </p:nvSpPr>
        <p:spPr>
          <a:xfrm>
            <a:off x="8505526" y="4492075"/>
            <a:ext cx="456994" cy="416352"/>
          </a:xfrm>
          <a:custGeom>
            <a:avLst/>
            <a:gdLst/>
            <a:ahLst/>
            <a:cxnLst/>
            <a:rect l="l" t="t" r="r" b="b"/>
            <a:pathLst>
              <a:path w="7025" h="6400" extrusionOk="0">
                <a:moveTo>
                  <a:pt x="5897" y="1"/>
                </a:moveTo>
                <a:lnTo>
                  <a:pt x="3642" y="2031"/>
                </a:lnTo>
                <a:lnTo>
                  <a:pt x="1201" y="74"/>
                </a:lnTo>
                <a:lnTo>
                  <a:pt x="2655" y="2606"/>
                </a:lnTo>
                <a:lnTo>
                  <a:pt x="1" y="3367"/>
                </a:lnTo>
                <a:lnTo>
                  <a:pt x="2774" y="3547"/>
                </a:lnTo>
                <a:lnTo>
                  <a:pt x="1585" y="6006"/>
                </a:lnTo>
                <a:lnTo>
                  <a:pt x="1585" y="6006"/>
                </a:lnTo>
                <a:lnTo>
                  <a:pt x="3501" y="4348"/>
                </a:lnTo>
                <a:lnTo>
                  <a:pt x="5164" y="6400"/>
                </a:lnTo>
                <a:lnTo>
                  <a:pt x="4263" y="3823"/>
                </a:lnTo>
                <a:lnTo>
                  <a:pt x="7024" y="4450"/>
                </a:lnTo>
                <a:lnTo>
                  <a:pt x="4612" y="2871"/>
                </a:lnTo>
                <a:lnTo>
                  <a:pt x="58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3"/>
          <p:cNvSpPr/>
          <p:nvPr/>
        </p:nvSpPr>
        <p:spPr>
          <a:xfrm>
            <a:off x="145651" y="523200"/>
            <a:ext cx="456994" cy="416352"/>
          </a:xfrm>
          <a:custGeom>
            <a:avLst/>
            <a:gdLst/>
            <a:ahLst/>
            <a:cxnLst/>
            <a:rect l="l" t="t" r="r" b="b"/>
            <a:pathLst>
              <a:path w="7025" h="6400" extrusionOk="0">
                <a:moveTo>
                  <a:pt x="5897" y="1"/>
                </a:moveTo>
                <a:lnTo>
                  <a:pt x="3642" y="2031"/>
                </a:lnTo>
                <a:lnTo>
                  <a:pt x="1201" y="74"/>
                </a:lnTo>
                <a:lnTo>
                  <a:pt x="2655" y="2606"/>
                </a:lnTo>
                <a:lnTo>
                  <a:pt x="1" y="3367"/>
                </a:lnTo>
                <a:lnTo>
                  <a:pt x="2774" y="3547"/>
                </a:lnTo>
                <a:lnTo>
                  <a:pt x="1585" y="6006"/>
                </a:lnTo>
                <a:lnTo>
                  <a:pt x="1585" y="6006"/>
                </a:lnTo>
                <a:lnTo>
                  <a:pt x="3501" y="4348"/>
                </a:lnTo>
                <a:lnTo>
                  <a:pt x="5164" y="6400"/>
                </a:lnTo>
                <a:lnTo>
                  <a:pt x="4263" y="3823"/>
                </a:lnTo>
                <a:lnTo>
                  <a:pt x="7024" y="4450"/>
                </a:lnTo>
                <a:lnTo>
                  <a:pt x="4612" y="2871"/>
                </a:lnTo>
                <a:lnTo>
                  <a:pt x="58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3"/>
          <p:cNvSpPr txBox="1">
            <a:spLocks noGrp="1"/>
          </p:cNvSpPr>
          <p:nvPr>
            <p:ph type="subTitle" idx="1"/>
          </p:nvPr>
        </p:nvSpPr>
        <p:spPr>
          <a:xfrm>
            <a:off x="720000" y="1109375"/>
            <a:ext cx="3791700" cy="10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/>
          <p:nvPr/>
        </p:nvSpPr>
        <p:spPr>
          <a:xfrm>
            <a:off x="-12" y="-2032975"/>
            <a:ext cx="4086216" cy="3887798"/>
          </a:xfrm>
          <a:custGeom>
            <a:avLst/>
            <a:gdLst/>
            <a:ahLst/>
            <a:cxnLst/>
            <a:rect l="l" t="t" r="r" b="b"/>
            <a:pathLst>
              <a:path w="7206" h="6856" extrusionOk="0">
                <a:moveTo>
                  <a:pt x="2491" y="1"/>
                </a:moveTo>
                <a:lnTo>
                  <a:pt x="2491" y="1895"/>
                </a:lnTo>
                <a:lnTo>
                  <a:pt x="687" y="1308"/>
                </a:lnTo>
                <a:lnTo>
                  <a:pt x="1798" y="2842"/>
                </a:lnTo>
                <a:lnTo>
                  <a:pt x="0" y="3428"/>
                </a:lnTo>
                <a:lnTo>
                  <a:pt x="1798" y="4014"/>
                </a:lnTo>
                <a:lnTo>
                  <a:pt x="687" y="5548"/>
                </a:lnTo>
                <a:lnTo>
                  <a:pt x="2491" y="4961"/>
                </a:lnTo>
                <a:lnTo>
                  <a:pt x="2491" y="6855"/>
                </a:lnTo>
                <a:lnTo>
                  <a:pt x="3602" y="5322"/>
                </a:lnTo>
                <a:lnTo>
                  <a:pt x="4713" y="6855"/>
                </a:lnTo>
                <a:lnTo>
                  <a:pt x="4713" y="4961"/>
                </a:lnTo>
                <a:lnTo>
                  <a:pt x="6516" y="5548"/>
                </a:lnTo>
                <a:lnTo>
                  <a:pt x="5407" y="4014"/>
                </a:lnTo>
                <a:lnTo>
                  <a:pt x="7205" y="3428"/>
                </a:lnTo>
                <a:lnTo>
                  <a:pt x="5407" y="2842"/>
                </a:lnTo>
                <a:lnTo>
                  <a:pt x="6516" y="1315"/>
                </a:lnTo>
                <a:lnTo>
                  <a:pt x="6516" y="1315"/>
                </a:lnTo>
                <a:lnTo>
                  <a:pt x="4713" y="1895"/>
                </a:lnTo>
                <a:lnTo>
                  <a:pt x="4713" y="1"/>
                </a:lnTo>
                <a:lnTo>
                  <a:pt x="3602" y="1534"/>
                </a:lnTo>
                <a:lnTo>
                  <a:pt x="249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1"/>
          <p:cNvSpPr/>
          <p:nvPr/>
        </p:nvSpPr>
        <p:spPr>
          <a:xfrm rot="299614">
            <a:off x="-224504" y="4481700"/>
            <a:ext cx="2846429" cy="793774"/>
          </a:xfrm>
          <a:custGeom>
            <a:avLst/>
            <a:gdLst/>
            <a:ahLst/>
            <a:cxnLst/>
            <a:rect l="l" t="t" r="r" b="b"/>
            <a:pathLst>
              <a:path w="14598" h="4071" extrusionOk="0">
                <a:moveTo>
                  <a:pt x="6997" y="0"/>
                </a:moveTo>
                <a:cubicBezTo>
                  <a:pt x="6002" y="0"/>
                  <a:pt x="4994" y="540"/>
                  <a:pt x="4697" y="1478"/>
                </a:cubicBezTo>
                <a:cubicBezTo>
                  <a:pt x="4208" y="1137"/>
                  <a:pt x="3611" y="966"/>
                  <a:pt x="3014" y="966"/>
                </a:cubicBezTo>
                <a:cubicBezTo>
                  <a:pt x="2447" y="966"/>
                  <a:pt x="1880" y="1120"/>
                  <a:pt x="1405" y="1427"/>
                </a:cubicBezTo>
                <a:cubicBezTo>
                  <a:pt x="666" y="1913"/>
                  <a:pt x="0" y="2927"/>
                  <a:pt x="68" y="3846"/>
                </a:cubicBezTo>
                <a:cubicBezTo>
                  <a:pt x="73" y="3930"/>
                  <a:pt x="96" y="4003"/>
                  <a:pt x="125" y="4071"/>
                </a:cubicBezTo>
                <a:lnTo>
                  <a:pt x="14597" y="3152"/>
                </a:lnTo>
                <a:cubicBezTo>
                  <a:pt x="14186" y="2425"/>
                  <a:pt x="13413" y="1918"/>
                  <a:pt x="12578" y="1838"/>
                </a:cubicBezTo>
                <a:cubicBezTo>
                  <a:pt x="12502" y="1831"/>
                  <a:pt x="12426" y="1827"/>
                  <a:pt x="12350" y="1827"/>
                </a:cubicBezTo>
                <a:cubicBezTo>
                  <a:pt x="11534" y="1827"/>
                  <a:pt x="10724" y="2233"/>
                  <a:pt x="10244" y="2899"/>
                </a:cubicBezTo>
                <a:cubicBezTo>
                  <a:pt x="9849" y="1692"/>
                  <a:pt x="9026" y="553"/>
                  <a:pt x="7832" y="136"/>
                </a:cubicBezTo>
                <a:cubicBezTo>
                  <a:pt x="7566" y="44"/>
                  <a:pt x="7282" y="0"/>
                  <a:pt x="69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41"/>
          <p:cNvSpPr/>
          <p:nvPr/>
        </p:nvSpPr>
        <p:spPr>
          <a:xfrm rot="-7200027">
            <a:off x="1787449" y="4302231"/>
            <a:ext cx="511308" cy="465818"/>
          </a:xfrm>
          <a:custGeom>
            <a:avLst/>
            <a:gdLst/>
            <a:ahLst/>
            <a:cxnLst/>
            <a:rect l="l" t="t" r="r" b="b"/>
            <a:pathLst>
              <a:path w="7025" h="6400" extrusionOk="0">
                <a:moveTo>
                  <a:pt x="5897" y="1"/>
                </a:moveTo>
                <a:lnTo>
                  <a:pt x="3642" y="2031"/>
                </a:lnTo>
                <a:lnTo>
                  <a:pt x="1201" y="74"/>
                </a:lnTo>
                <a:lnTo>
                  <a:pt x="2655" y="2606"/>
                </a:lnTo>
                <a:lnTo>
                  <a:pt x="1" y="3367"/>
                </a:lnTo>
                <a:lnTo>
                  <a:pt x="2774" y="3547"/>
                </a:lnTo>
                <a:lnTo>
                  <a:pt x="1585" y="6006"/>
                </a:lnTo>
                <a:lnTo>
                  <a:pt x="1585" y="6006"/>
                </a:lnTo>
                <a:lnTo>
                  <a:pt x="3501" y="4348"/>
                </a:lnTo>
                <a:lnTo>
                  <a:pt x="5164" y="6400"/>
                </a:lnTo>
                <a:lnTo>
                  <a:pt x="4263" y="3823"/>
                </a:lnTo>
                <a:lnTo>
                  <a:pt x="7024" y="4450"/>
                </a:lnTo>
                <a:lnTo>
                  <a:pt x="4612" y="2871"/>
                </a:lnTo>
                <a:lnTo>
                  <a:pt x="58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1"/>
          <p:cNvSpPr/>
          <p:nvPr/>
        </p:nvSpPr>
        <p:spPr>
          <a:xfrm>
            <a:off x="6093472" y="3943499"/>
            <a:ext cx="2911170" cy="2769824"/>
          </a:xfrm>
          <a:custGeom>
            <a:avLst/>
            <a:gdLst/>
            <a:ahLst/>
            <a:cxnLst/>
            <a:rect l="l" t="t" r="r" b="b"/>
            <a:pathLst>
              <a:path w="7206" h="6856" extrusionOk="0">
                <a:moveTo>
                  <a:pt x="2491" y="1"/>
                </a:moveTo>
                <a:lnTo>
                  <a:pt x="2491" y="1895"/>
                </a:lnTo>
                <a:lnTo>
                  <a:pt x="687" y="1308"/>
                </a:lnTo>
                <a:lnTo>
                  <a:pt x="1798" y="2842"/>
                </a:lnTo>
                <a:lnTo>
                  <a:pt x="0" y="3428"/>
                </a:lnTo>
                <a:lnTo>
                  <a:pt x="1798" y="4014"/>
                </a:lnTo>
                <a:lnTo>
                  <a:pt x="687" y="5548"/>
                </a:lnTo>
                <a:lnTo>
                  <a:pt x="2491" y="4961"/>
                </a:lnTo>
                <a:lnTo>
                  <a:pt x="2491" y="6855"/>
                </a:lnTo>
                <a:lnTo>
                  <a:pt x="3602" y="5322"/>
                </a:lnTo>
                <a:lnTo>
                  <a:pt x="4713" y="6855"/>
                </a:lnTo>
                <a:lnTo>
                  <a:pt x="4713" y="4961"/>
                </a:lnTo>
                <a:lnTo>
                  <a:pt x="6516" y="5548"/>
                </a:lnTo>
                <a:lnTo>
                  <a:pt x="5407" y="4014"/>
                </a:lnTo>
                <a:lnTo>
                  <a:pt x="7205" y="3428"/>
                </a:lnTo>
                <a:lnTo>
                  <a:pt x="5407" y="2842"/>
                </a:lnTo>
                <a:lnTo>
                  <a:pt x="6516" y="1315"/>
                </a:lnTo>
                <a:lnTo>
                  <a:pt x="6516" y="1315"/>
                </a:lnTo>
                <a:lnTo>
                  <a:pt x="4713" y="1895"/>
                </a:lnTo>
                <a:lnTo>
                  <a:pt x="4713" y="1"/>
                </a:lnTo>
                <a:lnTo>
                  <a:pt x="3602" y="1534"/>
                </a:lnTo>
                <a:lnTo>
                  <a:pt x="249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1"/>
          <p:cNvSpPr/>
          <p:nvPr/>
        </p:nvSpPr>
        <p:spPr>
          <a:xfrm rot="-10537268">
            <a:off x="6384735" y="-105375"/>
            <a:ext cx="2846415" cy="793770"/>
          </a:xfrm>
          <a:custGeom>
            <a:avLst/>
            <a:gdLst/>
            <a:ahLst/>
            <a:cxnLst/>
            <a:rect l="l" t="t" r="r" b="b"/>
            <a:pathLst>
              <a:path w="14598" h="4071" extrusionOk="0">
                <a:moveTo>
                  <a:pt x="6997" y="0"/>
                </a:moveTo>
                <a:cubicBezTo>
                  <a:pt x="6002" y="0"/>
                  <a:pt x="4994" y="540"/>
                  <a:pt x="4697" y="1478"/>
                </a:cubicBezTo>
                <a:cubicBezTo>
                  <a:pt x="4208" y="1137"/>
                  <a:pt x="3611" y="966"/>
                  <a:pt x="3014" y="966"/>
                </a:cubicBezTo>
                <a:cubicBezTo>
                  <a:pt x="2447" y="966"/>
                  <a:pt x="1880" y="1120"/>
                  <a:pt x="1405" y="1427"/>
                </a:cubicBezTo>
                <a:cubicBezTo>
                  <a:pt x="666" y="1913"/>
                  <a:pt x="0" y="2927"/>
                  <a:pt x="68" y="3846"/>
                </a:cubicBezTo>
                <a:cubicBezTo>
                  <a:pt x="73" y="3930"/>
                  <a:pt x="96" y="4003"/>
                  <a:pt x="125" y="4071"/>
                </a:cubicBezTo>
                <a:lnTo>
                  <a:pt x="14597" y="3152"/>
                </a:lnTo>
                <a:cubicBezTo>
                  <a:pt x="14186" y="2425"/>
                  <a:pt x="13413" y="1918"/>
                  <a:pt x="12578" y="1838"/>
                </a:cubicBezTo>
                <a:cubicBezTo>
                  <a:pt x="12502" y="1831"/>
                  <a:pt x="12426" y="1827"/>
                  <a:pt x="12350" y="1827"/>
                </a:cubicBezTo>
                <a:cubicBezTo>
                  <a:pt x="11534" y="1827"/>
                  <a:pt x="10724" y="2233"/>
                  <a:pt x="10244" y="2899"/>
                </a:cubicBezTo>
                <a:cubicBezTo>
                  <a:pt x="9849" y="1692"/>
                  <a:pt x="9026" y="553"/>
                  <a:pt x="7832" y="136"/>
                </a:cubicBezTo>
                <a:cubicBezTo>
                  <a:pt x="7566" y="44"/>
                  <a:pt x="7282" y="0"/>
                  <a:pt x="69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1"/>
          <p:cNvSpPr/>
          <p:nvPr/>
        </p:nvSpPr>
        <p:spPr>
          <a:xfrm rot="-7200027">
            <a:off x="8419474" y="1452281"/>
            <a:ext cx="511308" cy="465818"/>
          </a:xfrm>
          <a:custGeom>
            <a:avLst/>
            <a:gdLst/>
            <a:ahLst/>
            <a:cxnLst/>
            <a:rect l="l" t="t" r="r" b="b"/>
            <a:pathLst>
              <a:path w="7025" h="6400" extrusionOk="0">
                <a:moveTo>
                  <a:pt x="5897" y="1"/>
                </a:moveTo>
                <a:lnTo>
                  <a:pt x="3642" y="2031"/>
                </a:lnTo>
                <a:lnTo>
                  <a:pt x="1201" y="74"/>
                </a:lnTo>
                <a:lnTo>
                  <a:pt x="2655" y="2606"/>
                </a:lnTo>
                <a:lnTo>
                  <a:pt x="1" y="3367"/>
                </a:lnTo>
                <a:lnTo>
                  <a:pt x="2774" y="3547"/>
                </a:lnTo>
                <a:lnTo>
                  <a:pt x="1585" y="6006"/>
                </a:lnTo>
                <a:lnTo>
                  <a:pt x="1585" y="6006"/>
                </a:lnTo>
                <a:lnTo>
                  <a:pt x="3501" y="4348"/>
                </a:lnTo>
                <a:lnTo>
                  <a:pt x="5164" y="6400"/>
                </a:lnTo>
                <a:lnTo>
                  <a:pt x="4263" y="3823"/>
                </a:lnTo>
                <a:lnTo>
                  <a:pt x="7024" y="4450"/>
                </a:lnTo>
                <a:lnTo>
                  <a:pt x="4612" y="2871"/>
                </a:lnTo>
                <a:lnTo>
                  <a:pt x="58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1"/>
          <p:cNvSpPr/>
          <p:nvPr/>
        </p:nvSpPr>
        <p:spPr>
          <a:xfrm>
            <a:off x="3175675" y="4543458"/>
            <a:ext cx="2578525" cy="287775"/>
          </a:xfrm>
          <a:custGeom>
            <a:avLst/>
            <a:gdLst/>
            <a:ahLst/>
            <a:cxnLst/>
            <a:rect l="l" t="t" r="r" b="b"/>
            <a:pathLst>
              <a:path w="103141" h="11511" extrusionOk="0">
                <a:moveTo>
                  <a:pt x="0" y="8802"/>
                </a:moveTo>
                <a:cubicBezTo>
                  <a:pt x="11593" y="8802"/>
                  <a:pt x="23220" y="8455"/>
                  <a:pt x="34742" y="7174"/>
                </a:cubicBezTo>
                <a:cubicBezTo>
                  <a:pt x="38154" y="6795"/>
                  <a:pt x="41357" y="5269"/>
                  <a:pt x="44513" y="3917"/>
                </a:cubicBezTo>
                <a:cubicBezTo>
                  <a:pt x="46281" y="3159"/>
                  <a:pt x="50722" y="-350"/>
                  <a:pt x="48856" y="117"/>
                </a:cubicBezTo>
                <a:cubicBezTo>
                  <a:pt x="44130" y="1299"/>
                  <a:pt x="39809" y="3736"/>
                  <a:pt x="35285" y="5545"/>
                </a:cubicBezTo>
                <a:cubicBezTo>
                  <a:pt x="34754" y="5758"/>
                  <a:pt x="33180" y="5771"/>
                  <a:pt x="33656" y="6088"/>
                </a:cubicBezTo>
                <a:cubicBezTo>
                  <a:pt x="36972" y="8299"/>
                  <a:pt x="41614" y="6631"/>
                  <a:pt x="45599" y="6631"/>
                </a:cubicBezTo>
                <a:cubicBezTo>
                  <a:pt x="52294" y="6631"/>
                  <a:pt x="58990" y="6631"/>
                  <a:pt x="65685" y="6631"/>
                </a:cubicBezTo>
                <a:cubicBezTo>
                  <a:pt x="67144" y="6631"/>
                  <a:pt x="62736" y="6745"/>
                  <a:pt x="61342" y="7174"/>
                </a:cubicBezTo>
                <a:cubicBezTo>
                  <a:pt x="58990" y="7898"/>
                  <a:pt x="56688" y="8811"/>
                  <a:pt x="54285" y="9345"/>
                </a:cubicBezTo>
                <a:cubicBezTo>
                  <a:pt x="53447" y="9531"/>
                  <a:pt x="51818" y="10074"/>
                  <a:pt x="52656" y="9888"/>
                </a:cubicBezTo>
                <a:cubicBezTo>
                  <a:pt x="62168" y="7773"/>
                  <a:pt x="71495" y="4897"/>
                  <a:pt x="80884" y="2288"/>
                </a:cubicBezTo>
                <a:cubicBezTo>
                  <a:pt x="82662" y="1794"/>
                  <a:pt x="85289" y="-334"/>
                  <a:pt x="86313" y="1202"/>
                </a:cubicBezTo>
                <a:cubicBezTo>
                  <a:pt x="88602" y="4635"/>
                  <a:pt x="80233" y="6957"/>
                  <a:pt x="76542" y="8802"/>
                </a:cubicBezTo>
                <a:cubicBezTo>
                  <a:pt x="75598" y="9274"/>
                  <a:pt x="72826" y="10097"/>
                  <a:pt x="73827" y="10431"/>
                </a:cubicBezTo>
                <a:cubicBezTo>
                  <a:pt x="83137" y="13534"/>
                  <a:pt x="93426" y="9103"/>
                  <a:pt x="103141" y="7717"/>
                </a:cubicBezTo>
              </a:path>
            </a:pathLst>
          </a:custGeom>
          <a:noFill/>
          <a:ln w="19050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/>
          <p:nvPr/>
        </p:nvSpPr>
        <p:spPr>
          <a:xfrm>
            <a:off x="-1085728" y="1265649"/>
            <a:ext cx="2958531" cy="2814868"/>
          </a:xfrm>
          <a:custGeom>
            <a:avLst/>
            <a:gdLst/>
            <a:ahLst/>
            <a:cxnLst/>
            <a:rect l="l" t="t" r="r" b="b"/>
            <a:pathLst>
              <a:path w="7206" h="6856" extrusionOk="0">
                <a:moveTo>
                  <a:pt x="2491" y="1"/>
                </a:moveTo>
                <a:lnTo>
                  <a:pt x="2491" y="1895"/>
                </a:lnTo>
                <a:lnTo>
                  <a:pt x="687" y="1308"/>
                </a:lnTo>
                <a:lnTo>
                  <a:pt x="1798" y="2842"/>
                </a:lnTo>
                <a:lnTo>
                  <a:pt x="0" y="3428"/>
                </a:lnTo>
                <a:lnTo>
                  <a:pt x="1798" y="4014"/>
                </a:lnTo>
                <a:lnTo>
                  <a:pt x="687" y="5548"/>
                </a:lnTo>
                <a:lnTo>
                  <a:pt x="2491" y="4961"/>
                </a:lnTo>
                <a:lnTo>
                  <a:pt x="2491" y="6855"/>
                </a:lnTo>
                <a:lnTo>
                  <a:pt x="3602" y="5322"/>
                </a:lnTo>
                <a:lnTo>
                  <a:pt x="4713" y="6855"/>
                </a:lnTo>
                <a:lnTo>
                  <a:pt x="4713" y="4961"/>
                </a:lnTo>
                <a:lnTo>
                  <a:pt x="6516" y="5548"/>
                </a:lnTo>
                <a:lnTo>
                  <a:pt x="5407" y="4014"/>
                </a:lnTo>
                <a:lnTo>
                  <a:pt x="7205" y="3428"/>
                </a:lnTo>
                <a:lnTo>
                  <a:pt x="5407" y="2842"/>
                </a:lnTo>
                <a:lnTo>
                  <a:pt x="6516" y="1315"/>
                </a:lnTo>
                <a:lnTo>
                  <a:pt x="6516" y="1315"/>
                </a:lnTo>
                <a:lnTo>
                  <a:pt x="4713" y="1895"/>
                </a:lnTo>
                <a:lnTo>
                  <a:pt x="4713" y="1"/>
                </a:lnTo>
                <a:lnTo>
                  <a:pt x="3602" y="1534"/>
                </a:lnTo>
                <a:lnTo>
                  <a:pt x="249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42"/>
          <p:cNvSpPr/>
          <p:nvPr/>
        </p:nvSpPr>
        <p:spPr>
          <a:xfrm rot="-7200027">
            <a:off x="973174" y="434406"/>
            <a:ext cx="511308" cy="465818"/>
          </a:xfrm>
          <a:custGeom>
            <a:avLst/>
            <a:gdLst/>
            <a:ahLst/>
            <a:cxnLst/>
            <a:rect l="l" t="t" r="r" b="b"/>
            <a:pathLst>
              <a:path w="7025" h="6400" extrusionOk="0">
                <a:moveTo>
                  <a:pt x="5897" y="1"/>
                </a:moveTo>
                <a:lnTo>
                  <a:pt x="3642" y="2031"/>
                </a:lnTo>
                <a:lnTo>
                  <a:pt x="1201" y="74"/>
                </a:lnTo>
                <a:lnTo>
                  <a:pt x="2655" y="2606"/>
                </a:lnTo>
                <a:lnTo>
                  <a:pt x="1" y="3367"/>
                </a:lnTo>
                <a:lnTo>
                  <a:pt x="2774" y="3547"/>
                </a:lnTo>
                <a:lnTo>
                  <a:pt x="1585" y="6006"/>
                </a:lnTo>
                <a:lnTo>
                  <a:pt x="1585" y="6006"/>
                </a:lnTo>
                <a:lnTo>
                  <a:pt x="3501" y="4348"/>
                </a:lnTo>
                <a:lnTo>
                  <a:pt x="5164" y="6400"/>
                </a:lnTo>
                <a:lnTo>
                  <a:pt x="4263" y="3823"/>
                </a:lnTo>
                <a:lnTo>
                  <a:pt x="7024" y="4450"/>
                </a:lnTo>
                <a:lnTo>
                  <a:pt x="4612" y="2871"/>
                </a:lnTo>
                <a:lnTo>
                  <a:pt x="58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42"/>
          <p:cNvSpPr/>
          <p:nvPr/>
        </p:nvSpPr>
        <p:spPr>
          <a:xfrm rot="-5400000" flipH="1">
            <a:off x="5827925" y="1886885"/>
            <a:ext cx="5460787" cy="1369740"/>
          </a:xfrm>
          <a:custGeom>
            <a:avLst/>
            <a:gdLst/>
            <a:ahLst/>
            <a:cxnLst/>
            <a:rect l="l" t="t" r="r" b="b"/>
            <a:pathLst>
              <a:path w="38975" h="9776" extrusionOk="0">
                <a:moveTo>
                  <a:pt x="6990" y="0"/>
                </a:moveTo>
                <a:cubicBezTo>
                  <a:pt x="6276" y="0"/>
                  <a:pt x="5635" y="612"/>
                  <a:pt x="5215" y="1285"/>
                </a:cubicBezTo>
                <a:cubicBezTo>
                  <a:pt x="4432" y="2558"/>
                  <a:pt x="4133" y="4194"/>
                  <a:pt x="4403" y="5709"/>
                </a:cubicBezTo>
                <a:cubicBezTo>
                  <a:pt x="3992" y="4847"/>
                  <a:pt x="3479" y="4046"/>
                  <a:pt x="2893" y="3330"/>
                </a:cubicBezTo>
                <a:cubicBezTo>
                  <a:pt x="2599" y="2976"/>
                  <a:pt x="2256" y="2620"/>
                  <a:pt x="1832" y="2529"/>
                </a:cubicBezTo>
                <a:cubicBezTo>
                  <a:pt x="1764" y="2515"/>
                  <a:pt x="1695" y="2508"/>
                  <a:pt x="1627" y="2508"/>
                </a:cubicBezTo>
                <a:cubicBezTo>
                  <a:pt x="1094" y="2508"/>
                  <a:pt x="581" y="2932"/>
                  <a:pt x="322" y="3477"/>
                </a:cubicBezTo>
                <a:cubicBezTo>
                  <a:pt x="29" y="4092"/>
                  <a:pt x="0" y="4819"/>
                  <a:pt x="34" y="5513"/>
                </a:cubicBezTo>
                <a:cubicBezTo>
                  <a:pt x="114" y="6995"/>
                  <a:pt x="463" y="8456"/>
                  <a:pt x="1066" y="9775"/>
                </a:cubicBezTo>
                <a:lnTo>
                  <a:pt x="38128" y="9775"/>
                </a:lnTo>
                <a:cubicBezTo>
                  <a:pt x="38456" y="8912"/>
                  <a:pt x="38716" y="8032"/>
                  <a:pt x="38817" y="7108"/>
                </a:cubicBezTo>
                <a:cubicBezTo>
                  <a:pt x="38974" y="5641"/>
                  <a:pt x="38659" y="4035"/>
                  <a:pt x="37678" y="3060"/>
                </a:cubicBezTo>
                <a:cubicBezTo>
                  <a:pt x="37034" y="2421"/>
                  <a:pt x="36163" y="2114"/>
                  <a:pt x="35305" y="2114"/>
                </a:cubicBezTo>
                <a:cubicBezTo>
                  <a:pt x="35247" y="2114"/>
                  <a:pt x="35188" y="2115"/>
                  <a:pt x="35130" y="2118"/>
                </a:cubicBezTo>
                <a:cubicBezTo>
                  <a:pt x="34211" y="2164"/>
                  <a:pt x="33325" y="2529"/>
                  <a:pt x="32531" y="3044"/>
                </a:cubicBezTo>
                <a:cubicBezTo>
                  <a:pt x="31662" y="3596"/>
                  <a:pt x="30850" y="4384"/>
                  <a:pt x="30535" y="5451"/>
                </a:cubicBezTo>
                <a:cubicBezTo>
                  <a:pt x="30478" y="4114"/>
                  <a:pt x="30281" y="2671"/>
                  <a:pt x="29424" y="1751"/>
                </a:cubicBezTo>
                <a:cubicBezTo>
                  <a:pt x="28867" y="1149"/>
                  <a:pt x="28089" y="861"/>
                  <a:pt x="27316" y="799"/>
                </a:cubicBezTo>
                <a:cubicBezTo>
                  <a:pt x="27210" y="791"/>
                  <a:pt x="27103" y="787"/>
                  <a:pt x="26997" y="787"/>
                </a:cubicBezTo>
                <a:cubicBezTo>
                  <a:pt x="25779" y="787"/>
                  <a:pt x="24575" y="1311"/>
                  <a:pt x="23601" y="2146"/>
                </a:cubicBezTo>
                <a:cubicBezTo>
                  <a:pt x="22541" y="3054"/>
                  <a:pt x="21740" y="4306"/>
                  <a:pt x="21165" y="5664"/>
                </a:cubicBezTo>
                <a:cubicBezTo>
                  <a:pt x="21108" y="4616"/>
                  <a:pt x="20263" y="3697"/>
                  <a:pt x="19333" y="3674"/>
                </a:cubicBezTo>
                <a:cubicBezTo>
                  <a:pt x="19318" y="3674"/>
                  <a:pt x="19303" y="3673"/>
                  <a:pt x="19288" y="3673"/>
                </a:cubicBezTo>
                <a:cubicBezTo>
                  <a:pt x="18515" y="3673"/>
                  <a:pt x="17811" y="4217"/>
                  <a:pt x="17280" y="4853"/>
                </a:cubicBezTo>
                <a:cubicBezTo>
                  <a:pt x="16463" y="5839"/>
                  <a:pt x="16080" y="7204"/>
                  <a:pt x="15904" y="8540"/>
                </a:cubicBezTo>
                <a:cubicBezTo>
                  <a:pt x="15696" y="7858"/>
                  <a:pt x="15488" y="7170"/>
                  <a:pt x="15279" y="6487"/>
                </a:cubicBezTo>
                <a:cubicBezTo>
                  <a:pt x="14991" y="5552"/>
                  <a:pt x="14613" y="4504"/>
                  <a:pt x="13796" y="4160"/>
                </a:cubicBezTo>
                <a:cubicBezTo>
                  <a:pt x="13612" y="4081"/>
                  <a:pt x="13423" y="4047"/>
                  <a:pt x="13234" y="4047"/>
                </a:cubicBezTo>
                <a:cubicBezTo>
                  <a:pt x="12591" y="4047"/>
                  <a:pt x="11940" y="4451"/>
                  <a:pt x="11417" y="4926"/>
                </a:cubicBezTo>
                <a:cubicBezTo>
                  <a:pt x="10741" y="5547"/>
                  <a:pt x="10132" y="6352"/>
                  <a:pt x="9979" y="7327"/>
                </a:cubicBezTo>
                <a:cubicBezTo>
                  <a:pt x="9799" y="5625"/>
                  <a:pt x="9456" y="3939"/>
                  <a:pt x="8959" y="2321"/>
                </a:cubicBezTo>
                <a:cubicBezTo>
                  <a:pt x="8807" y="1814"/>
                  <a:pt x="8631" y="1301"/>
                  <a:pt x="8350" y="872"/>
                </a:cubicBezTo>
                <a:cubicBezTo>
                  <a:pt x="8063" y="439"/>
                  <a:pt x="7651" y="88"/>
                  <a:pt x="7184" y="15"/>
                </a:cubicBezTo>
                <a:cubicBezTo>
                  <a:pt x="7119" y="5"/>
                  <a:pt x="7054" y="0"/>
                  <a:pt x="69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2"/>
          <p:cNvSpPr/>
          <p:nvPr/>
        </p:nvSpPr>
        <p:spPr>
          <a:xfrm rot="-7200047">
            <a:off x="365641" y="4388060"/>
            <a:ext cx="439438" cy="400342"/>
          </a:xfrm>
          <a:custGeom>
            <a:avLst/>
            <a:gdLst/>
            <a:ahLst/>
            <a:cxnLst/>
            <a:rect l="l" t="t" r="r" b="b"/>
            <a:pathLst>
              <a:path w="7025" h="6400" extrusionOk="0">
                <a:moveTo>
                  <a:pt x="5897" y="1"/>
                </a:moveTo>
                <a:lnTo>
                  <a:pt x="3642" y="2031"/>
                </a:lnTo>
                <a:lnTo>
                  <a:pt x="1201" y="74"/>
                </a:lnTo>
                <a:lnTo>
                  <a:pt x="2655" y="2606"/>
                </a:lnTo>
                <a:lnTo>
                  <a:pt x="1" y="3367"/>
                </a:lnTo>
                <a:lnTo>
                  <a:pt x="2774" y="3547"/>
                </a:lnTo>
                <a:lnTo>
                  <a:pt x="1585" y="6006"/>
                </a:lnTo>
                <a:lnTo>
                  <a:pt x="1585" y="6006"/>
                </a:lnTo>
                <a:lnTo>
                  <a:pt x="3501" y="4348"/>
                </a:lnTo>
                <a:lnTo>
                  <a:pt x="5164" y="6400"/>
                </a:lnTo>
                <a:lnTo>
                  <a:pt x="4263" y="3823"/>
                </a:lnTo>
                <a:lnTo>
                  <a:pt x="7024" y="4450"/>
                </a:lnTo>
                <a:lnTo>
                  <a:pt x="4612" y="2871"/>
                </a:lnTo>
                <a:lnTo>
                  <a:pt x="58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2"/>
          <p:cNvSpPr/>
          <p:nvPr/>
        </p:nvSpPr>
        <p:spPr>
          <a:xfrm>
            <a:off x="5727075" y="180527"/>
            <a:ext cx="2266400" cy="354475"/>
          </a:xfrm>
          <a:custGeom>
            <a:avLst/>
            <a:gdLst/>
            <a:ahLst/>
            <a:cxnLst/>
            <a:rect l="l" t="t" r="r" b="b"/>
            <a:pathLst>
              <a:path w="90656" h="14179" extrusionOk="0">
                <a:moveTo>
                  <a:pt x="0" y="13001"/>
                </a:moveTo>
                <a:cubicBezTo>
                  <a:pt x="5872" y="11934"/>
                  <a:pt x="11613" y="10228"/>
                  <a:pt x="17371" y="8658"/>
                </a:cubicBezTo>
                <a:cubicBezTo>
                  <a:pt x="19558" y="8062"/>
                  <a:pt x="21739" y="3798"/>
                  <a:pt x="23342" y="5401"/>
                </a:cubicBezTo>
                <a:cubicBezTo>
                  <a:pt x="25261" y="7320"/>
                  <a:pt x="20785" y="10520"/>
                  <a:pt x="18457" y="11916"/>
                </a:cubicBezTo>
                <a:cubicBezTo>
                  <a:pt x="17898" y="12252"/>
                  <a:pt x="16367" y="13462"/>
                  <a:pt x="16828" y="13001"/>
                </a:cubicBezTo>
                <a:cubicBezTo>
                  <a:pt x="21941" y="7888"/>
                  <a:pt x="28466" y="4008"/>
                  <a:pt x="35285" y="1601"/>
                </a:cubicBezTo>
                <a:cubicBezTo>
                  <a:pt x="36692" y="1104"/>
                  <a:pt x="39266" y="-932"/>
                  <a:pt x="39628" y="516"/>
                </a:cubicBezTo>
                <a:cubicBezTo>
                  <a:pt x="42400" y="11597"/>
                  <a:pt x="35052" y="589"/>
                  <a:pt x="38542" y="7573"/>
                </a:cubicBezTo>
                <a:cubicBezTo>
                  <a:pt x="40739" y="11970"/>
                  <a:pt x="52007" y="1175"/>
                  <a:pt x="53199" y="5944"/>
                </a:cubicBezTo>
                <a:cubicBezTo>
                  <a:pt x="53990" y="9109"/>
                  <a:pt x="51012" y="13727"/>
                  <a:pt x="47770" y="14087"/>
                </a:cubicBezTo>
                <a:cubicBezTo>
                  <a:pt x="46112" y="14271"/>
                  <a:pt x="41497" y="13926"/>
                  <a:pt x="42885" y="13001"/>
                </a:cubicBezTo>
                <a:cubicBezTo>
                  <a:pt x="50450" y="7957"/>
                  <a:pt x="60935" y="10287"/>
                  <a:pt x="70027" y="10287"/>
                </a:cubicBezTo>
                <a:cubicBezTo>
                  <a:pt x="72950" y="10287"/>
                  <a:pt x="75359" y="7833"/>
                  <a:pt x="78170" y="7030"/>
                </a:cubicBezTo>
                <a:cubicBezTo>
                  <a:pt x="82172" y="5886"/>
                  <a:pt x="86494" y="7030"/>
                  <a:pt x="90656" y="7030"/>
                </a:cubicBezTo>
              </a:path>
            </a:pathLst>
          </a:custGeom>
          <a:noFill/>
          <a:ln w="19050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Google Shape;330;p42"/>
          <p:cNvSpPr/>
          <p:nvPr/>
        </p:nvSpPr>
        <p:spPr>
          <a:xfrm rot="1800027">
            <a:off x="7473796" y="4329357"/>
            <a:ext cx="511308" cy="465818"/>
          </a:xfrm>
          <a:custGeom>
            <a:avLst/>
            <a:gdLst/>
            <a:ahLst/>
            <a:cxnLst/>
            <a:rect l="l" t="t" r="r" b="b"/>
            <a:pathLst>
              <a:path w="7025" h="6400" extrusionOk="0">
                <a:moveTo>
                  <a:pt x="5897" y="1"/>
                </a:moveTo>
                <a:lnTo>
                  <a:pt x="3642" y="2031"/>
                </a:lnTo>
                <a:lnTo>
                  <a:pt x="1201" y="74"/>
                </a:lnTo>
                <a:lnTo>
                  <a:pt x="2655" y="2606"/>
                </a:lnTo>
                <a:lnTo>
                  <a:pt x="1" y="3367"/>
                </a:lnTo>
                <a:lnTo>
                  <a:pt x="2774" y="3547"/>
                </a:lnTo>
                <a:lnTo>
                  <a:pt x="1585" y="6006"/>
                </a:lnTo>
                <a:lnTo>
                  <a:pt x="1585" y="6006"/>
                </a:lnTo>
                <a:lnTo>
                  <a:pt x="3501" y="4348"/>
                </a:lnTo>
                <a:lnTo>
                  <a:pt x="5164" y="6400"/>
                </a:lnTo>
                <a:lnTo>
                  <a:pt x="4263" y="3823"/>
                </a:lnTo>
                <a:lnTo>
                  <a:pt x="7024" y="4450"/>
                </a:lnTo>
                <a:lnTo>
                  <a:pt x="4612" y="2871"/>
                </a:lnTo>
                <a:lnTo>
                  <a:pt x="58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Epilogue Medium"/>
              <a:buChar char="●"/>
              <a:defRPr>
                <a:solidFill>
                  <a:schemeClr val="accent4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Epilogue Medium"/>
              <a:buChar char="○"/>
              <a:defRPr>
                <a:solidFill>
                  <a:schemeClr val="accent4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Epilogue Medium"/>
              <a:buChar char="■"/>
              <a:defRPr>
                <a:solidFill>
                  <a:schemeClr val="accent4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Epilogue Medium"/>
              <a:buChar char="●"/>
              <a:defRPr>
                <a:solidFill>
                  <a:schemeClr val="accent4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Epilogue Medium"/>
              <a:buChar char="○"/>
              <a:defRPr>
                <a:solidFill>
                  <a:schemeClr val="accent4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Epilogue Medium"/>
              <a:buChar char="■"/>
              <a:defRPr>
                <a:solidFill>
                  <a:schemeClr val="accent4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Epilogue Medium"/>
              <a:buChar char="●"/>
              <a:defRPr>
                <a:solidFill>
                  <a:schemeClr val="accent4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Epilogue Medium"/>
              <a:buChar char="○"/>
              <a:defRPr>
                <a:solidFill>
                  <a:schemeClr val="accent4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Epilogue Medium"/>
              <a:buChar char="■"/>
              <a:defRPr>
                <a:solidFill>
                  <a:schemeClr val="accent4"/>
                </a:solidFill>
                <a:latin typeface="Epilogue Medium"/>
                <a:ea typeface="Epilogue Medium"/>
                <a:cs typeface="Epilogue Medium"/>
                <a:sym typeface="Epilogu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2" r:id="rId4"/>
    <p:sldLayoutId id="2147483679" r:id="rId5"/>
    <p:sldLayoutId id="2147483687" r:id="rId6"/>
    <p:sldLayoutId id="214748368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6"/>
          <p:cNvSpPr txBox="1">
            <a:spLocks noGrp="1"/>
          </p:cNvSpPr>
          <p:nvPr>
            <p:ph type="subTitle" idx="1"/>
          </p:nvPr>
        </p:nvSpPr>
        <p:spPr>
          <a:xfrm>
            <a:off x="522253" y="3213933"/>
            <a:ext cx="3519836" cy="15654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Muhammad Shoaib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b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Zalaid</a:t>
            </a:r>
            <a:r>
              <a:rPr lang="en-US" sz="18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Butt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Um e Abeeha</a:t>
            </a:r>
            <a:endParaRPr sz="1800" b="1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cxnSp>
        <p:nvCxnSpPr>
          <p:cNvPr id="343" name="Google Shape;343;p46"/>
          <p:cNvCxnSpPr/>
          <p:nvPr/>
        </p:nvCxnSpPr>
        <p:spPr>
          <a:xfrm>
            <a:off x="3394558" y="3662766"/>
            <a:ext cx="0" cy="690000"/>
          </a:xfrm>
          <a:prstGeom prst="straightConnector1">
            <a:avLst/>
          </a:prstGeom>
          <a:noFill/>
          <a:ln w="19050" cap="rnd" cmpd="sng">
            <a:solidFill>
              <a:srgbClr val="072E2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A42330D2-E0BC-446E-B204-512560908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705" y="681593"/>
            <a:ext cx="5167688" cy="2532340"/>
          </a:xfrm>
        </p:spPr>
        <p:txBody>
          <a:bodyPr/>
          <a:lstStyle/>
          <a:p>
            <a:r>
              <a:rPr lang="en-US" sz="5400" dirty="0" err="1">
                <a:latin typeface="Algerian" panose="04020705040A02060702" pitchFamily="82" charset="0"/>
              </a:rPr>
              <a:t>BULLyING</a:t>
            </a:r>
            <a:r>
              <a:rPr lang="en-US" sz="5400" dirty="0">
                <a:latin typeface="Algerian" panose="04020705040A02060702" pitchFamily="82" charset="0"/>
              </a:rPr>
              <a:t> </a:t>
            </a:r>
            <a:br>
              <a:rPr lang="en-US" sz="5400" dirty="0">
                <a:latin typeface="Algerian" panose="04020705040A02060702" pitchFamily="82" charset="0"/>
              </a:rPr>
            </a:br>
            <a:r>
              <a:rPr lang="en-US" sz="5400" dirty="0">
                <a:latin typeface="Algerian" panose="04020705040A02060702" pitchFamily="82" charset="0"/>
              </a:rPr>
              <a:t>and its </a:t>
            </a:r>
            <a:br>
              <a:rPr lang="en-US" sz="5400" dirty="0">
                <a:latin typeface="Algerian" panose="04020705040A02060702" pitchFamily="82" charset="0"/>
              </a:rPr>
            </a:br>
            <a:r>
              <a:rPr lang="en-US" sz="5400" dirty="0">
                <a:latin typeface="Algerian" panose="04020705040A02060702" pitchFamily="82" charset="0"/>
              </a:rPr>
              <a:t>impacts</a:t>
            </a:r>
          </a:p>
        </p:txBody>
      </p:sp>
      <p:pic>
        <p:nvPicPr>
          <p:cNvPr id="2052" name="Picture 4" descr="https://o.remove.bg/downloads/596df7ae-dc2d-4675-8545-ab58c579b20c/image-removebg-preview.png">
            <a:extLst>
              <a:ext uri="{FF2B5EF4-FFF2-40B4-BE49-F238E27FC236}">
                <a16:creationId xmlns:a16="http://schemas.microsoft.com/office/drawing/2014/main" id="{B5706446-CA15-49EE-94D0-13917BCDB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540" y="1356445"/>
            <a:ext cx="4438460" cy="37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858;p61">
            <a:extLst>
              <a:ext uri="{FF2B5EF4-FFF2-40B4-BE49-F238E27FC236}">
                <a16:creationId xmlns:a16="http://schemas.microsoft.com/office/drawing/2014/main" id="{9226BDC3-6FD1-4E1A-B65F-37C9826B6120}"/>
              </a:ext>
            </a:extLst>
          </p:cNvPr>
          <p:cNvSpPr txBox="1">
            <a:spLocks/>
          </p:cNvSpPr>
          <p:nvPr/>
        </p:nvSpPr>
        <p:spPr>
          <a:xfrm>
            <a:off x="486638" y="4021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3200" dirty="0"/>
              <a:t>Assessment of Questions</a:t>
            </a:r>
          </a:p>
        </p:txBody>
      </p:sp>
      <p:sp>
        <p:nvSpPr>
          <p:cNvPr id="41" name="Title 6">
            <a:extLst>
              <a:ext uri="{FF2B5EF4-FFF2-40B4-BE49-F238E27FC236}">
                <a16:creationId xmlns:a16="http://schemas.microsoft.com/office/drawing/2014/main" id="{D3FE15FD-ED25-4B01-A719-A9CF04B3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5247" y="1556739"/>
            <a:ext cx="2973867" cy="389051"/>
          </a:xfrm>
        </p:spPr>
        <p:txBody>
          <a:bodyPr/>
          <a:lstStyle/>
          <a:p>
            <a:pPr algn="ctr"/>
            <a:r>
              <a:rPr lang="en-US" sz="2400" dirty="0"/>
              <a:t>H</a:t>
            </a:r>
            <a:r>
              <a:rPr lang="en-US" sz="1400" dirty="0"/>
              <a:t>0 </a:t>
            </a:r>
            <a:r>
              <a:rPr lang="en-US" sz="2200" dirty="0"/>
              <a:t>: </a:t>
            </a:r>
            <a:r>
              <a:rPr lang="en-US" sz="2400" b="1" dirty="0">
                <a:latin typeface="Antonio" panose="020B0604020202020204" charset="0"/>
              </a:rPr>
              <a:t>P</a:t>
            </a:r>
            <a:r>
              <a:rPr lang="en-US" sz="1800" b="1" dirty="0">
                <a:latin typeface="Antonio" panose="020B0604020202020204" charset="0"/>
              </a:rPr>
              <a:t>0</a:t>
            </a:r>
            <a:r>
              <a:rPr lang="en-US" sz="1800" b="1" dirty="0">
                <a:solidFill>
                  <a:srgbClr val="FF0000"/>
                </a:solidFill>
                <a:latin typeface="Antonio" panose="020B0604020202020204" charset="0"/>
              </a:rPr>
              <a:t> =</a:t>
            </a:r>
            <a:r>
              <a:rPr lang="en-US" sz="2200" dirty="0"/>
              <a:t> 0.60 </a:t>
            </a:r>
            <a:endParaRPr lang="en-PK" sz="2200" dirty="0"/>
          </a:p>
        </p:txBody>
      </p:sp>
      <p:sp>
        <p:nvSpPr>
          <p:cNvPr id="42" name="Title 6">
            <a:extLst>
              <a:ext uri="{FF2B5EF4-FFF2-40B4-BE49-F238E27FC236}">
                <a16:creationId xmlns:a16="http://schemas.microsoft.com/office/drawing/2014/main" id="{064A12F0-FD68-4842-B61B-46D6A25A5DB8}"/>
              </a:ext>
            </a:extLst>
          </p:cNvPr>
          <p:cNvSpPr txBox="1">
            <a:spLocks/>
          </p:cNvSpPr>
          <p:nvPr/>
        </p:nvSpPr>
        <p:spPr>
          <a:xfrm>
            <a:off x="-247142" y="1870153"/>
            <a:ext cx="3271972" cy="57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2400" dirty="0"/>
              <a:t>H</a:t>
            </a:r>
            <a:r>
              <a:rPr lang="en-US" sz="1400" dirty="0"/>
              <a:t>1</a:t>
            </a:r>
            <a:r>
              <a:rPr lang="en-US" sz="2200" dirty="0"/>
              <a:t> :  </a:t>
            </a:r>
            <a:r>
              <a:rPr lang="en-US" sz="2400" b="1" dirty="0">
                <a:latin typeface="Antonio" panose="020B0604020202020204" charset="0"/>
              </a:rPr>
              <a:t>P</a:t>
            </a:r>
            <a:r>
              <a:rPr lang="en-US" sz="1800" b="1" dirty="0">
                <a:latin typeface="Antonio" panose="020B0604020202020204" charset="0"/>
              </a:rPr>
              <a:t>0</a:t>
            </a:r>
            <a:r>
              <a:rPr lang="en-US" sz="1800" b="1" dirty="0">
                <a:solidFill>
                  <a:srgbClr val="FF0000"/>
                </a:solidFill>
                <a:latin typeface="Antonio" panose="020B0604020202020204" charset="0"/>
              </a:rPr>
              <a:t> ≠</a:t>
            </a:r>
            <a:r>
              <a:rPr lang="en-US" sz="2200" dirty="0"/>
              <a:t> 0.60 </a:t>
            </a:r>
            <a:r>
              <a:rPr lang="en-US" sz="1800" dirty="0">
                <a:solidFill>
                  <a:srgbClr val="7030A0"/>
                </a:solidFill>
              </a:rPr>
              <a:t>(two tail test)</a:t>
            </a:r>
            <a:r>
              <a:rPr lang="en-US" sz="2200" dirty="0"/>
              <a:t> </a:t>
            </a:r>
            <a:endParaRPr lang="en-PK" sz="2200" dirty="0"/>
          </a:p>
        </p:txBody>
      </p:sp>
      <p:sp>
        <p:nvSpPr>
          <p:cNvPr id="43" name="Title 6">
            <a:extLst>
              <a:ext uri="{FF2B5EF4-FFF2-40B4-BE49-F238E27FC236}">
                <a16:creationId xmlns:a16="http://schemas.microsoft.com/office/drawing/2014/main" id="{04620A55-D1E8-4075-98CF-2923048A723A}"/>
              </a:ext>
            </a:extLst>
          </p:cNvPr>
          <p:cNvSpPr txBox="1">
            <a:spLocks/>
          </p:cNvSpPr>
          <p:nvPr/>
        </p:nvSpPr>
        <p:spPr>
          <a:xfrm>
            <a:off x="1778845" y="410679"/>
            <a:ext cx="5191126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2000">
                <a:solidFill>
                  <a:schemeClr val="accent4"/>
                </a:solidFill>
              </a:rPr>
              <a:t>Q</a:t>
            </a:r>
            <a:r>
              <a:rPr lang="en-US" sz="2000" dirty="0">
                <a:solidFill>
                  <a:schemeClr val="accent4"/>
                </a:solidFill>
              </a:rPr>
              <a:t>7</a:t>
            </a:r>
            <a:r>
              <a:rPr lang="en-US" sz="2000">
                <a:solidFill>
                  <a:schemeClr val="accent4"/>
                </a:solidFill>
              </a:rPr>
              <a:t>: </a:t>
            </a:r>
            <a:r>
              <a:rPr lang="en-US" sz="2000" dirty="0">
                <a:solidFill>
                  <a:schemeClr val="accent4"/>
                </a:solidFill>
              </a:rPr>
              <a:t>Factors Influencing Non-Reporting Bullying</a:t>
            </a:r>
            <a:endParaRPr lang="en-PK" sz="4400" dirty="0">
              <a:solidFill>
                <a:schemeClr val="accent4"/>
              </a:solidFill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0FB7786E-12C5-47CC-A882-FD1588EC9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859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PK" altLang="en-PK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PK" altLang="en-P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Title 6">
            <a:extLst>
              <a:ext uri="{FF2B5EF4-FFF2-40B4-BE49-F238E27FC236}">
                <a16:creationId xmlns:a16="http://schemas.microsoft.com/office/drawing/2014/main" id="{B8E674B1-9B64-41DC-A7AF-1B8EFD53F694}"/>
              </a:ext>
            </a:extLst>
          </p:cNvPr>
          <p:cNvSpPr txBox="1">
            <a:spLocks/>
          </p:cNvSpPr>
          <p:nvPr/>
        </p:nvSpPr>
        <p:spPr>
          <a:xfrm>
            <a:off x="-90538" y="2662763"/>
            <a:ext cx="3782836" cy="449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rgbClr val="7030A0"/>
                </a:solidFill>
              </a:rPr>
              <a:t>Confidence level = 95%, n=152, P-hat=0.58</a:t>
            </a:r>
            <a:endParaRPr lang="en-PK" sz="1600" dirty="0">
              <a:solidFill>
                <a:srgbClr val="7030A0"/>
              </a:solidFill>
            </a:endParaRPr>
          </a:p>
        </p:txBody>
      </p:sp>
      <p:sp>
        <p:nvSpPr>
          <p:cNvPr id="51" name="Title 6">
            <a:extLst>
              <a:ext uri="{FF2B5EF4-FFF2-40B4-BE49-F238E27FC236}">
                <a16:creationId xmlns:a16="http://schemas.microsoft.com/office/drawing/2014/main" id="{DAD116EF-7DEC-40A3-94BA-257C6227AA2F}"/>
              </a:ext>
            </a:extLst>
          </p:cNvPr>
          <p:cNvSpPr txBox="1">
            <a:spLocks/>
          </p:cNvSpPr>
          <p:nvPr/>
        </p:nvSpPr>
        <p:spPr>
          <a:xfrm>
            <a:off x="475864" y="2999887"/>
            <a:ext cx="2315972" cy="343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rgbClr val="7030A0"/>
                </a:solidFill>
              </a:rPr>
              <a:t>    Z(</a:t>
            </a:r>
            <a:r>
              <a:rPr lang="en-US" sz="1600" dirty="0" err="1">
                <a:solidFill>
                  <a:srgbClr val="7030A0"/>
                </a:solidFill>
              </a:rPr>
              <a:t>cal</a:t>
            </a:r>
            <a:r>
              <a:rPr lang="en-US" sz="1600" dirty="0">
                <a:solidFill>
                  <a:srgbClr val="7030A0"/>
                </a:solidFill>
              </a:rPr>
              <a:t>) = 0.0 , Z(tab) = 1.96 </a:t>
            </a:r>
          </a:p>
        </p:txBody>
      </p:sp>
      <p:sp>
        <p:nvSpPr>
          <p:cNvPr id="53" name="Title 6">
            <a:extLst>
              <a:ext uri="{FF2B5EF4-FFF2-40B4-BE49-F238E27FC236}">
                <a16:creationId xmlns:a16="http://schemas.microsoft.com/office/drawing/2014/main" id="{0BFE569B-242F-4ADA-B4F2-8A76A2F831B8}"/>
              </a:ext>
            </a:extLst>
          </p:cNvPr>
          <p:cNvSpPr txBox="1">
            <a:spLocks/>
          </p:cNvSpPr>
          <p:nvPr/>
        </p:nvSpPr>
        <p:spPr>
          <a:xfrm>
            <a:off x="2087502" y="3981070"/>
            <a:ext cx="4839326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/>
              <a:t>Failed to reject H</a:t>
            </a:r>
            <a:r>
              <a:rPr lang="en-US" sz="1100" dirty="0"/>
              <a:t>0, </a:t>
            </a:r>
            <a:r>
              <a:rPr lang="en-US" sz="1600" dirty="0"/>
              <a:t>because as shown in our analysis that the Percentage Of Lack of Trust In Authorities is equal to 0.60</a:t>
            </a:r>
            <a:endParaRPr lang="en-PK" sz="1600" dirty="0"/>
          </a:p>
        </p:txBody>
      </p:sp>
      <p:sp>
        <p:nvSpPr>
          <p:cNvPr id="54" name="Title 6">
            <a:extLst>
              <a:ext uri="{FF2B5EF4-FFF2-40B4-BE49-F238E27FC236}">
                <a16:creationId xmlns:a16="http://schemas.microsoft.com/office/drawing/2014/main" id="{F09B3577-9069-4CDE-82CE-02435EF66255}"/>
              </a:ext>
            </a:extLst>
          </p:cNvPr>
          <p:cNvSpPr txBox="1">
            <a:spLocks/>
          </p:cNvSpPr>
          <p:nvPr/>
        </p:nvSpPr>
        <p:spPr>
          <a:xfrm>
            <a:off x="-59365" y="2377592"/>
            <a:ext cx="854511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chemeClr val="accent4"/>
                </a:solidFill>
              </a:rPr>
              <a:t>Result:</a:t>
            </a:r>
            <a:endParaRPr lang="en-PK" sz="1600" dirty="0">
              <a:solidFill>
                <a:schemeClr val="accent4"/>
              </a:solidFill>
            </a:endParaRPr>
          </a:p>
        </p:txBody>
      </p:sp>
      <p:sp>
        <p:nvSpPr>
          <p:cNvPr id="55" name="Title 6">
            <a:extLst>
              <a:ext uri="{FF2B5EF4-FFF2-40B4-BE49-F238E27FC236}">
                <a16:creationId xmlns:a16="http://schemas.microsoft.com/office/drawing/2014/main" id="{3B7463F3-818D-4509-BE79-DD174B6ABB15}"/>
              </a:ext>
            </a:extLst>
          </p:cNvPr>
          <p:cNvSpPr txBox="1">
            <a:spLocks/>
          </p:cNvSpPr>
          <p:nvPr/>
        </p:nvSpPr>
        <p:spPr>
          <a:xfrm>
            <a:off x="1904697" y="3637389"/>
            <a:ext cx="1178639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chemeClr val="accent4"/>
                </a:solidFill>
              </a:rPr>
              <a:t>Conclusion:</a:t>
            </a:r>
            <a:endParaRPr lang="en-PK" sz="1600" dirty="0">
              <a:solidFill>
                <a:schemeClr val="accent4"/>
              </a:solidFill>
            </a:endParaRP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9075F93E-B60C-4F4C-87E4-6FE81C63BA98}"/>
              </a:ext>
            </a:extLst>
          </p:cNvPr>
          <p:cNvSpPr txBox="1">
            <a:spLocks/>
          </p:cNvSpPr>
          <p:nvPr/>
        </p:nvSpPr>
        <p:spPr>
          <a:xfrm>
            <a:off x="-142969" y="820511"/>
            <a:ext cx="3271972" cy="47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u="sng" dirty="0">
                <a:solidFill>
                  <a:srgbClr val="FF0000"/>
                </a:solidFill>
              </a:rPr>
              <a:t>Method </a:t>
            </a:r>
            <a:r>
              <a:rPr lang="en-US" sz="1600" u="sng" dirty="0">
                <a:solidFill>
                  <a:schemeClr val="accent4"/>
                </a:solidFill>
              </a:rPr>
              <a:t>: Hypothesis Test-Proportion </a:t>
            </a:r>
            <a:endParaRPr lang="en-PK" sz="1600" u="sng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64099C-3528-4DE3-A893-48BB0B4E2BA2}"/>
              </a:ext>
            </a:extLst>
          </p:cNvPr>
          <p:cNvSpPr txBox="1"/>
          <p:nvPr/>
        </p:nvSpPr>
        <p:spPr>
          <a:xfrm>
            <a:off x="-8240" y="1186551"/>
            <a:ext cx="519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  <a:latin typeface="Antonio" panose="020B0604020202020204" charset="0"/>
              </a:rPr>
              <a:t>P</a:t>
            </a:r>
            <a:r>
              <a:rPr lang="en-US" sz="1300" b="1" dirty="0">
                <a:solidFill>
                  <a:srgbClr val="7030A0"/>
                </a:solidFill>
                <a:latin typeface="Antonio" panose="020B0604020202020204" charset="0"/>
              </a:rPr>
              <a:t>0</a:t>
            </a:r>
            <a:r>
              <a:rPr lang="en-US" sz="1800" b="1" dirty="0">
                <a:solidFill>
                  <a:srgbClr val="7030A0"/>
                </a:solidFill>
                <a:latin typeface="Antonio" panose="020B0604020202020204" charset="0"/>
              </a:rPr>
              <a:t> = Percentage of Lack of trust in authorities</a:t>
            </a: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E78002ED-F598-81F3-464A-79DBFE03334F}"/>
              </a:ext>
            </a:extLst>
          </p:cNvPr>
          <p:cNvSpPr txBox="1">
            <a:spLocks/>
          </p:cNvSpPr>
          <p:nvPr/>
        </p:nvSpPr>
        <p:spPr>
          <a:xfrm>
            <a:off x="-320452" y="3304146"/>
            <a:ext cx="4039237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pl-PL" sz="1600" dirty="0"/>
              <a:t>Z(cal) &lt; -Z(tab) or Z(cal) &gt;Z(tab)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3213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2A22384-333D-43DA-812E-988AD610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29674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858;p61">
            <a:extLst>
              <a:ext uri="{FF2B5EF4-FFF2-40B4-BE49-F238E27FC236}">
                <a16:creationId xmlns:a16="http://schemas.microsoft.com/office/drawing/2014/main" id="{9226BDC3-6FD1-4E1A-B65F-37C9826B6120}"/>
              </a:ext>
            </a:extLst>
          </p:cNvPr>
          <p:cNvSpPr txBox="1">
            <a:spLocks/>
          </p:cNvSpPr>
          <p:nvPr/>
        </p:nvSpPr>
        <p:spPr>
          <a:xfrm>
            <a:off x="486638" y="4021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3200" dirty="0"/>
              <a:t>Assessment of Questions</a:t>
            </a:r>
          </a:p>
        </p:txBody>
      </p:sp>
      <p:sp>
        <p:nvSpPr>
          <p:cNvPr id="41" name="Title 6">
            <a:extLst>
              <a:ext uri="{FF2B5EF4-FFF2-40B4-BE49-F238E27FC236}">
                <a16:creationId xmlns:a16="http://schemas.microsoft.com/office/drawing/2014/main" id="{D3FE15FD-ED25-4B01-A719-A9CF04B3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2647" y="1743358"/>
            <a:ext cx="2973867" cy="389051"/>
          </a:xfrm>
        </p:spPr>
        <p:txBody>
          <a:bodyPr/>
          <a:lstStyle/>
          <a:p>
            <a:pPr algn="ctr"/>
            <a:r>
              <a:rPr lang="en-US" sz="2400" dirty="0"/>
              <a:t>H</a:t>
            </a:r>
            <a:r>
              <a:rPr lang="en-US" sz="1400" dirty="0"/>
              <a:t>0 </a:t>
            </a:r>
            <a:r>
              <a:rPr lang="en-US" sz="2200" dirty="0"/>
              <a:t>:  P1 - P2 = 0.30 </a:t>
            </a:r>
            <a:endParaRPr lang="en-PK" sz="2200" dirty="0"/>
          </a:p>
        </p:txBody>
      </p:sp>
      <p:sp>
        <p:nvSpPr>
          <p:cNvPr id="42" name="Title 6">
            <a:extLst>
              <a:ext uri="{FF2B5EF4-FFF2-40B4-BE49-F238E27FC236}">
                <a16:creationId xmlns:a16="http://schemas.microsoft.com/office/drawing/2014/main" id="{064A12F0-FD68-4842-B61B-46D6A25A5DB8}"/>
              </a:ext>
            </a:extLst>
          </p:cNvPr>
          <p:cNvSpPr txBox="1">
            <a:spLocks/>
          </p:cNvSpPr>
          <p:nvPr/>
        </p:nvSpPr>
        <p:spPr>
          <a:xfrm>
            <a:off x="-32541" y="2000784"/>
            <a:ext cx="3271972" cy="57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2400" dirty="0"/>
              <a:t>H</a:t>
            </a:r>
            <a:r>
              <a:rPr lang="en-US" sz="1400" dirty="0"/>
              <a:t>1</a:t>
            </a:r>
            <a:r>
              <a:rPr lang="en-US" sz="2200" dirty="0"/>
              <a:t> :  P1 - P2 &lt; 0.30 </a:t>
            </a:r>
            <a:r>
              <a:rPr lang="en-US" sz="1800" dirty="0">
                <a:solidFill>
                  <a:srgbClr val="7030A0"/>
                </a:solidFill>
              </a:rPr>
              <a:t>(one tail test)</a:t>
            </a:r>
            <a:r>
              <a:rPr lang="en-US" sz="2200" dirty="0"/>
              <a:t> </a:t>
            </a:r>
            <a:endParaRPr lang="en-PK" sz="2200" dirty="0"/>
          </a:p>
        </p:txBody>
      </p:sp>
      <p:sp>
        <p:nvSpPr>
          <p:cNvPr id="43" name="Title 6">
            <a:extLst>
              <a:ext uri="{FF2B5EF4-FFF2-40B4-BE49-F238E27FC236}">
                <a16:creationId xmlns:a16="http://schemas.microsoft.com/office/drawing/2014/main" id="{04620A55-D1E8-4075-98CF-2923048A723A}"/>
              </a:ext>
            </a:extLst>
          </p:cNvPr>
          <p:cNvSpPr txBox="1">
            <a:spLocks/>
          </p:cNvSpPr>
          <p:nvPr/>
        </p:nvSpPr>
        <p:spPr>
          <a:xfrm>
            <a:off x="1666875" y="410679"/>
            <a:ext cx="5191126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2000" dirty="0">
                <a:solidFill>
                  <a:schemeClr val="accent4"/>
                </a:solidFill>
              </a:rPr>
              <a:t>Q5: Exploring Bullying Different Encounters</a:t>
            </a:r>
            <a:endParaRPr lang="en-PK" sz="4400" dirty="0">
              <a:solidFill>
                <a:schemeClr val="accent4"/>
              </a:solidFill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0FB7786E-12C5-47CC-A882-FD1588EC9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859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PK" altLang="en-PK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PK" altLang="en-P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Title 6">
            <a:extLst>
              <a:ext uri="{FF2B5EF4-FFF2-40B4-BE49-F238E27FC236}">
                <a16:creationId xmlns:a16="http://schemas.microsoft.com/office/drawing/2014/main" id="{B8E674B1-9B64-41DC-A7AF-1B8EFD53F694}"/>
              </a:ext>
            </a:extLst>
          </p:cNvPr>
          <p:cNvSpPr txBox="1">
            <a:spLocks/>
          </p:cNvSpPr>
          <p:nvPr/>
        </p:nvSpPr>
        <p:spPr>
          <a:xfrm>
            <a:off x="21431" y="2728080"/>
            <a:ext cx="3782836" cy="449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rgbClr val="7030A0"/>
                </a:solidFill>
              </a:rPr>
              <a:t>Confidence level = 95%, n1 = 120, n2 = 105</a:t>
            </a:r>
            <a:endParaRPr lang="en-PK" sz="1600" dirty="0">
              <a:solidFill>
                <a:srgbClr val="7030A0"/>
              </a:solidFill>
            </a:endParaRPr>
          </a:p>
        </p:txBody>
      </p:sp>
      <p:sp>
        <p:nvSpPr>
          <p:cNvPr id="51" name="Title 6">
            <a:extLst>
              <a:ext uri="{FF2B5EF4-FFF2-40B4-BE49-F238E27FC236}">
                <a16:creationId xmlns:a16="http://schemas.microsoft.com/office/drawing/2014/main" id="{DAD116EF-7DEC-40A3-94BA-257C6227AA2F}"/>
              </a:ext>
            </a:extLst>
          </p:cNvPr>
          <p:cNvSpPr txBox="1">
            <a:spLocks/>
          </p:cNvSpPr>
          <p:nvPr/>
        </p:nvSpPr>
        <p:spPr>
          <a:xfrm>
            <a:off x="-333001" y="3146278"/>
            <a:ext cx="4039237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rgbClr val="7030A0"/>
                </a:solidFill>
              </a:rPr>
              <a:t>    Z(tab) = 1.96 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     Confidence Interval = 0.193 ± 0.08 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endParaRPr lang="en-PK" sz="1600" dirty="0">
              <a:solidFill>
                <a:srgbClr val="7030A0"/>
              </a:solidFill>
            </a:endParaRPr>
          </a:p>
        </p:txBody>
      </p:sp>
      <p:sp>
        <p:nvSpPr>
          <p:cNvPr id="53" name="Title 6">
            <a:extLst>
              <a:ext uri="{FF2B5EF4-FFF2-40B4-BE49-F238E27FC236}">
                <a16:creationId xmlns:a16="http://schemas.microsoft.com/office/drawing/2014/main" id="{0BFE569B-242F-4ADA-B4F2-8A76A2F831B8}"/>
              </a:ext>
            </a:extLst>
          </p:cNvPr>
          <p:cNvSpPr txBox="1">
            <a:spLocks/>
          </p:cNvSpPr>
          <p:nvPr/>
        </p:nvSpPr>
        <p:spPr>
          <a:xfrm>
            <a:off x="2059509" y="3943746"/>
            <a:ext cx="4839326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/>
              <a:t>Failed to accept H</a:t>
            </a:r>
            <a:r>
              <a:rPr lang="en-US" sz="1100" dirty="0"/>
              <a:t>0, </a:t>
            </a:r>
            <a:r>
              <a:rPr lang="en-US" sz="1600" dirty="0"/>
              <a:t>because as shown in our analysis that the Confidence Interval of Social and Cyberbullied people is less than 0.3</a:t>
            </a:r>
            <a:endParaRPr lang="en-PK" sz="1600" dirty="0"/>
          </a:p>
        </p:txBody>
      </p:sp>
      <p:sp>
        <p:nvSpPr>
          <p:cNvPr id="54" name="Title 6">
            <a:extLst>
              <a:ext uri="{FF2B5EF4-FFF2-40B4-BE49-F238E27FC236}">
                <a16:creationId xmlns:a16="http://schemas.microsoft.com/office/drawing/2014/main" id="{F09B3577-9069-4CDE-82CE-02435EF66255}"/>
              </a:ext>
            </a:extLst>
          </p:cNvPr>
          <p:cNvSpPr txBox="1">
            <a:spLocks/>
          </p:cNvSpPr>
          <p:nvPr/>
        </p:nvSpPr>
        <p:spPr>
          <a:xfrm>
            <a:off x="-40703" y="2508225"/>
            <a:ext cx="854511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chemeClr val="accent4"/>
                </a:solidFill>
              </a:rPr>
              <a:t>Result:</a:t>
            </a:r>
            <a:endParaRPr lang="en-PK" sz="1600" dirty="0">
              <a:solidFill>
                <a:schemeClr val="accent4"/>
              </a:solidFill>
            </a:endParaRPr>
          </a:p>
        </p:txBody>
      </p:sp>
      <p:sp>
        <p:nvSpPr>
          <p:cNvPr id="55" name="Title 6">
            <a:extLst>
              <a:ext uri="{FF2B5EF4-FFF2-40B4-BE49-F238E27FC236}">
                <a16:creationId xmlns:a16="http://schemas.microsoft.com/office/drawing/2014/main" id="{3B7463F3-818D-4509-BE79-DD174B6ABB15}"/>
              </a:ext>
            </a:extLst>
          </p:cNvPr>
          <p:cNvSpPr txBox="1">
            <a:spLocks/>
          </p:cNvSpPr>
          <p:nvPr/>
        </p:nvSpPr>
        <p:spPr>
          <a:xfrm>
            <a:off x="1904697" y="3637389"/>
            <a:ext cx="1178639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chemeClr val="accent4"/>
                </a:solidFill>
              </a:rPr>
              <a:t>Conclusion:</a:t>
            </a:r>
            <a:endParaRPr lang="en-PK" sz="1600" dirty="0">
              <a:solidFill>
                <a:schemeClr val="accent4"/>
              </a:solidFill>
            </a:endParaRP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9075F93E-B60C-4F4C-87E4-6FE81C63BA98}"/>
              </a:ext>
            </a:extLst>
          </p:cNvPr>
          <p:cNvSpPr txBox="1">
            <a:spLocks/>
          </p:cNvSpPr>
          <p:nvPr/>
        </p:nvSpPr>
        <p:spPr>
          <a:xfrm>
            <a:off x="-142969" y="820511"/>
            <a:ext cx="3271972" cy="47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u="sng" dirty="0">
                <a:solidFill>
                  <a:srgbClr val="FF0000"/>
                </a:solidFill>
              </a:rPr>
              <a:t>Method </a:t>
            </a:r>
            <a:r>
              <a:rPr lang="en-US" sz="1600" u="sng" dirty="0">
                <a:solidFill>
                  <a:schemeClr val="accent4"/>
                </a:solidFill>
              </a:rPr>
              <a:t>: Hypothesis Test-Proportion </a:t>
            </a:r>
            <a:endParaRPr lang="en-PK" sz="1600" u="sng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64099C-3528-4DE3-A893-48BB0B4E2BA2}"/>
              </a:ext>
            </a:extLst>
          </p:cNvPr>
          <p:cNvSpPr txBox="1"/>
          <p:nvPr/>
        </p:nvSpPr>
        <p:spPr>
          <a:xfrm>
            <a:off x="21431" y="1121180"/>
            <a:ext cx="5191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  <a:latin typeface="Antonio" panose="020B0604020202020204" charset="0"/>
              </a:rPr>
              <a:t>P1 = Percentage of People experiencing Social bullying</a:t>
            </a:r>
          </a:p>
          <a:p>
            <a:r>
              <a:rPr lang="en-US" sz="1800" b="1" dirty="0">
                <a:solidFill>
                  <a:srgbClr val="7030A0"/>
                </a:solidFill>
                <a:latin typeface="Antonio" panose="020B0604020202020204" charset="0"/>
              </a:rPr>
              <a:t>P2 = Percentage of People experiencing Cyberbullying</a:t>
            </a:r>
          </a:p>
        </p:txBody>
      </p:sp>
    </p:spTree>
    <p:extLst>
      <p:ext uri="{BB962C8B-B14F-4D97-AF65-F5344CB8AC3E}">
        <p14:creationId xmlns:p14="http://schemas.microsoft.com/office/powerpoint/2010/main" val="198877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858;p61">
            <a:extLst>
              <a:ext uri="{FF2B5EF4-FFF2-40B4-BE49-F238E27FC236}">
                <a16:creationId xmlns:a16="http://schemas.microsoft.com/office/drawing/2014/main" id="{1972BA3D-2D37-4854-8947-51900963FF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207606"/>
            <a:ext cx="7702550" cy="573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Survey Questionnaire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06BA941C-1365-40BC-B4AE-DA91BBADD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977042"/>
              </p:ext>
            </p:extLst>
          </p:nvPr>
        </p:nvGraphicFramePr>
        <p:xfrm>
          <a:off x="3049213" y="2147143"/>
          <a:ext cx="2570780" cy="122387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70780">
                  <a:extLst>
                    <a:ext uri="{9D8B030D-6E8A-4147-A177-3AD203B41FA5}">
                      <a16:colId xmlns:a16="http://schemas.microsoft.com/office/drawing/2014/main" val="3169736360"/>
                    </a:ext>
                  </a:extLst>
                </a:gridCol>
              </a:tblGrid>
              <a:tr h="4610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Personal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727073"/>
                  </a:ext>
                </a:extLst>
              </a:tr>
              <a:tr h="37881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Age?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263473"/>
                  </a:ext>
                </a:extLst>
              </a:tr>
              <a:tr h="38401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Gender?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14313"/>
                  </a:ext>
                </a:extLst>
              </a:tr>
            </a:tbl>
          </a:graphicData>
        </a:graphic>
      </p:graphicFrame>
      <p:graphicFrame>
        <p:nvGraphicFramePr>
          <p:cNvPr id="2" name="Table 18">
            <a:extLst>
              <a:ext uri="{FF2B5EF4-FFF2-40B4-BE49-F238E27FC236}">
                <a16:creationId xmlns:a16="http://schemas.microsoft.com/office/drawing/2014/main" id="{9468034E-6167-D99C-AD0A-85B8F1607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305619"/>
              </p:ext>
            </p:extLst>
          </p:nvPr>
        </p:nvGraphicFramePr>
        <p:xfrm>
          <a:off x="277196" y="2914650"/>
          <a:ext cx="2570779" cy="16010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70779">
                  <a:extLst>
                    <a:ext uri="{9D8B030D-6E8A-4147-A177-3AD203B41FA5}">
                      <a16:colId xmlns:a16="http://schemas.microsoft.com/office/drawing/2014/main" val="3169736360"/>
                    </a:ext>
                  </a:extLst>
                </a:gridCol>
              </a:tblGrid>
              <a:tr h="45173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Bullying Experiences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727073"/>
                  </a:ext>
                </a:extLst>
              </a:tr>
              <a:tr h="37963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Personal Experience?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263473"/>
                  </a:ext>
                </a:extLst>
              </a:tr>
              <a:tr h="38483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Type of Bullying?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14313"/>
                  </a:ext>
                </a:extLst>
              </a:tr>
              <a:tr h="38483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Affects On Mental Health?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643867"/>
                  </a:ext>
                </a:extLst>
              </a:tr>
            </a:tbl>
          </a:graphicData>
        </a:graphic>
      </p:graphicFrame>
      <p:graphicFrame>
        <p:nvGraphicFramePr>
          <p:cNvPr id="3" name="Table 18">
            <a:extLst>
              <a:ext uri="{FF2B5EF4-FFF2-40B4-BE49-F238E27FC236}">
                <a16:creationId xmlns:a16="http://schemas.microsoft.com/office/drawing/2014/main" id="{11E5932F-4F00-BDE8-E447-8CA891243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24291"/>
              </p:ext>
            </p:extLst>
          </p:nvPr>
        </p:nvGraphicFramePr>
        <p:xfrm>
          <a:off x="305285" y="952145"/>
          <a:ext cx="2570780" cy="156880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70780">
                  <a:extLst>
                    <a:ext uri="{9D8B030D-6E8A-4147-A177-3AD203B41FA5}">
                      <a16:colId xmlns:a16="http://schemas.microsoft.com/office/drawing/2014/main" val="3169736360"/>
                    </a:ext>
                  </a:extLst>
                </a:gridCol>
              </a:tblGrid>
              <a:tr h="41950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Impacts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727073"/>
                  </a:ext>
                </a:extLst>
              </a:tr>
              <a:tr h="37963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Changes In Behavior?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263473"/>
                  </a:ext>
                </a:extLst>
              </a:tr>
              <a:tr h="38483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Affect On Academic?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14313"/>
                  </a:ext>
                </a:extLst>
              </a:tr>
              <a:tr h="38483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Physical Impact?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643867"/>
                  </a:ext>
                </a:extLst>
              </a:tr>
            </a:tbl>
          </a:graphicData>
        </a:graphic>
      </p:graphicFrame>
      <p:graphicFrame>
        <p:nvGraphicFramePr>
          <p:cNvPr id="4" name="Table 18">
            <a:extLst>
              <a:ext uri="{FF2B5EF4-FFF2-40B4-BE49-F238E27FC236}">
                <a16:creationId xmlns:a16="http://schemas.microsoft.com/office/drawing/2014/main" id="{6C75C5D9-9B1D-F73E-1B5D-2499E0C7A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709597"/>
              </p:ext>
            </p:extLst>
          </p:nvPr>
        </p:nvGraphicFramePr>
        <p:xfrm>
          <a:off x="5802666" y="2914650"/>
          <a:ext cx="2769834" cy="16010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69834">
                  <a:extLst>
                    <a:ext uri="{9D8B030D-6E8A-4147-A177-3AD203B41FA5}">
                      <a16:colId xmlns:a16="http://schemas.microsoft.com/office/drawing/2014/main" val="3169736360"/>
                    </a:ext>
                  </a:extLst>
                </a:gridCol>
              </a:tblGrid>
              <a:tr h="4281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Prevention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727073"/>
                  </a:ext>
                </a:extLst>
              </a:tr>
              <a:tr h="38743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Additional Measures?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263473"/>
                  </a:ext>
                </a:extLst>
              </a:tr>
              <a:tr h="39274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Seeking Support?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14313"/>
                  </a:ext>
                </a:extLst>
              </a:tr>
              <a:tr h="39274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Effectiveness Of Institutions?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643867"/>
                  </a:ext>
                </a:extLst>
              </a:tr>
            </a:tbl>
          </a:graphicData>
        </a:graphic>
      </p:graphicFrame>
      <p:graphicFrame>
        <p:nvGraphicFramePr>
          <p:cNvPr id="5" name="Table 18">
            <a:extLst>
              <a:ext uri="{FF2B5EF4-FFF2-40B4-BE49-F238E27FC236}">
                <a16:creationId xmlns:a16="http://schemas.microsoft.com/office/drawing/2014/main" id="{2F9724A8-8EEB-673F-7983-1324157B0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678467"/>
              </p:ext>
            </p:extLst>
          </p:nvPr>
        </p:nvGraphicFramePr>
        <p:xfrm>
          <a:off x="5802666" y="952144"/>
          <a:ext cx="2769833" cy="161960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69833">
                  <a:extLst>
                    <a:ext uri="{9D8B030D-6E8A-4147-A177-3AD203B41FA5}">
                      <a16:colId xmlns:a16="http://schemas.microsoft.com/office/drawing/2014/main" val="3169736360"/>
                    </a:ext>
                  </a:extLst>
                </a:gridCol>
              </a:tblGrid>
              <a:tr h="402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Awareness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727073"/>
                  </a:ext>
                </a:extLst>
              </a:tr>
              <a:tr h="40208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Reasons of not reporting?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263473"/>
                  </a:ext>
                </a:extLst>
              </a:tr>
              <a:tr h="4076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Witness?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14313"/>
                  </a:ext>
                </a:extLst>
              </a:tr>
              <a:tr h="4076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Comfort Level?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643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94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8"/>
          <p:cNvSpPr/>
          <p:nvPr/>
        </p:nvSpPr>
        <p:spPr>
          <a:xfrm>
            <a:off x="5212925" y="427200"/>
            <a:ext cx="2019589" cy="528600"/>
          </a:xfrm>
          <a:custGeom>
            <a:avLst/>
            <a:gdLst/>
            <a:ahLst/>
            <a:cxnLst/>
            <a:rect l="l" t="t" r="r" b="b"/>
            <a:pathLst>
              <a:path w="65635" h="21144" extrusionOk="0">
                <a:moveTo>
                  <a:pt x="0" y="14720"/>
                </a:moveTo>
                <a:cubicBezTo>
                  <a:pt x="7593" y="11465"/>
                  <a:pt x="22705" y="9103"/>
                  <a:pt x="20700" y="1088"/>
                </a:cubicBezTo>
                <a:cubicBezTo>
                  <a:pt x="19631" y="-3185"/>
                  <a:pt x="9168" y="7017"/>
                  <a:pt x="11612" y="10681"/>
                </a:cubicBezTo>
                <a:cubicBezTo>
                  <a:pt x="14822" y="15492"/>
                  <a:pt x="23088" y="9191"/>
                  <a:pt x="28778" y="8156"/>
                </a:cubicBezTo>
                <a:cubicBezTo>
                  <a:pt x="30328" y="7874"/>
                  <a:pt x="32141" y="6634"/>
                  <a:pt x="32312" y="7146"/>
                </a:cubicBezTo>
                <a:cubicBezTo>
                  <a:pt x="33836" y="11718"/>
                  <a:pt x="21943" y="18119"/>
                  <a:pt x="26254" y="20273"/>
                </a:cubicBezTo>
                <a:cubicBezTo>
                  <a:pt x="32968" y="23628"/>
                  <a:pt x="40658" y="15875"/>
                  <a:pt x="47459" y="12700"/>
                </a:cubicBezTo>
                <a:cubicBezTo>
                  <a:pt x="50789" y="11145"/>
                  <a:pt x="54457" y="8950"/>
                  <a:pt x="58061" y="9671"/>
                </a:cubicBezTo>
                <a:cubicBezTo>
                  <a:pt x="59555" y="9970"/>
                  <a:pt x="56367" y="13263"/>
                  <a:pt x="57557" y="14215"/>
                </a:cubicBezTo>
                <a:cubicBezTo>
                  <a:pt x="59660" y="15897"/>
                  <a:pt x="62942" y="14215"/>
                  <a:pt x="65635" y="14215"/>
                </a:cubicBezTo>
              </a:path>
            </a:pathLst>
          </a:custGeom>
          <a:noFill/>
          <a:ln w="19050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9F967-406D-43AD-927D-A57B93CCC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2226" y="1228725"/>
            <a:ext cx="4728464" cy="3836194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5314B65-00F8-4C47-8B0D-736FE064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Demogaraphics</a:t>
            </a:r>
            <a:endParaRPr lang="en-PK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88C8F25-A39B-4CFE-AF14-9F6E9A3EB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231" y="1337043"/>
            <a:ext cx="4785938" cy="313215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4C5FCCD-5BC2-445C-968C-40738CDBD17D}"/>
              </a:ext>
            </a:extLst>
          </p:cNvPr>
          <p:cNvSpPr txBox="1"/>
          <p:nvPr/>
        </p:nvSpPr>
        <p:spPr>
          <a:xfrm>
            <a:off x="5346184" y="1985950"/>
            <a:ext cx="778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9.8%</a:t>
            </a:r>
            <a:endParaRPr lang="en-PK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9CE842-990A-44B2-9D65-A6206601258B}"/>
              </a:ext>
            </a:extLst>
          </p:cNvPr>
          <p:cNvSpPr txBox="1"/>
          <p:nvPr/>
        </p:nvSpPr>
        <p:spPr>
          <a:xfrm>
            <a:off x="6779512" y="1981322"/>
            <a:ext cx="778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7.3%</a:t>
            </a:r>
            <a:endParaRPr lang="en-PK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40BB15-F4E6-4B3D-A125-F8E65E43AC3D}"/>
              </a:ext>
            </a:extLst>
          </p:cNvPr>
          <p:cNvSpPr txBox="1"/>
          <p:nvPr/>
        </p:nvSpPr>
        <p:spPr>
          <a:xfrm>
            <a:off x="5888833" y="1610677"/>
            <a:ext cx="990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Under 18</a:t>
            </a:r>
            <a:endParaRPr lang="en-PK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1570E7-AC7C-46AE-9369-926270C8A121}"/>
              </a:ext>
            </a:extLst>
          </p:cNvPr>
          <p:cNvSpPr txBox="1"/>
          <p:nvPr/>
        </p:nvSpPr>
        <p:spPr>
          <a:xfrm>
            <a:off x="6088854" y="2393529"/>
            <a:ext cx="990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18-22</a:t>
            </a:r>
            <a:endParaRPr lang="en-PK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6617FC-94D3-4E23-B592-286CE7D0DFA8}"/>
              </a:ext>
            </a:extLst>
          </p:cNvPr>
          <p:cNvSpPr txBox="1"/>
          <p:nvPr/>
        </p:nvSpPr>
        <p:spPr>
          <a:xfrm>
            <a:off x="6019794" y="3146011"/>
            <a:ext cx="990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22 Above</a:t>
            </a:r>
            <a:endParaRPr lang="en-PK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B28641-F2E7-4103-83FA-03DBCAA51EED}"/>
              </a:ext>
            </a:extLst>
          </p:cNvPr>
          <p:cNvSpPr txBox="1"/>
          <p:nvPr/>
        </p:nvSpPr>
        <p:spPr>
          <a:xfrm>
            <a:off x="4652679" y="2377692"/>
            <a:ext cx="778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34.5%</a:t>
            </a:r>
            <a:endParaRPr lang="en-PK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4C1E8D-A38D-4308-B463-E81CDB411BC6}"/>
              </a:ext>
            </a:extLst>
          </p:cNvPr>
          <p:cNvSpPr txBox="1"/>
          <p:nvPr/>
        </p:nvSpPr>
        <p:spPr>
          <a:xfrm>
            <a:off x="7679343" y="2374724"/>
            <a:ext cx="778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38.4%</a:t>
            </a:r>
            <a:endParaRPr lang="en-PK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530DC8-6C93-470C-B780-F11DBBC52827}"/>
              </a:ext>
            </a:extLst>
          </p:cNvPr>
          <p:cNvSpPr txBox="1"/>
          <p:nvPr/>
        </p:nvSpPr>
        <p:spPr>
          <a:xfrm>
            <a:off x="5543456" y="3506083"/>
            <a:ext cx="778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4.2%</a:t>
            </a:r>
            <a:endParaRPr lang="en-PK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F84398-1D7C-4F24-948A-401593202D73}"/>
              </a:ext>
            </a:extLst>
          </p:cNvPr>
          <p:cNvSpPr txBox="1"/>
          <p:nvPr/>
        </p:nvSpPr>
        <p:spPr>
          <a:xfrm>
            <a:off x="6690116" y="3517870"/>
            <a:ext cx="778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5.8%</a:t>
            </a:r>
            <a:endParaRPr lang="en-PK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66F133-120E-436E-83C4-14CF82F2218C}"/>
              </a:ext>
            </a:extLst>
          </p:cNvPr>
          <p:cNvSpPr txBox="1"/>
          <p:nvPr/>
        </p:nvSpPr>
        <p:spPr>
          <a:xfrm>
            <a:off x="1561797" y="3565936"/>
            <a:ext cx="98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48.5%</a:t>
            </a:r>
            <a:endParaRPr lang="en-PK" sz="2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AF66F2-F476-44DC-86FD-A6B898D59CF4}"/>
              </a:ext>
            </a:extLst>
          </p:cNvPr>
          <p:cNvSpPr txBox="1"/>
          <p:nvPr/>
        </p:nvSpPr>
        <p:spPr>
          <a:xfrm>
            <a:off x="1561796" y="1581212"/>
            <a:ext cx="988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51.5%</a:t>
            </a:r>
            <a:endParaRPr lang="en-PK"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858;p61">
            <a:extLst>
              <a:ext uri="{FF2B5EF4-FFF2-40B4-BE49-F238E27FC236}">
                <a16:creationId xmlns:a16="http://schemas.microsoft.com/office/drawing/2014/main" id="{9226BDC3-6FD1-4E1A-B65F-37C9826B6120}"/>
              </a:ext>
            </a:extLst>
          </p:cNvPr>
          <p:cNvSpPr txBox="1">
            <a:spLocks/>
          </p:cNvSpPr>
          <p:nvPr/>
        </p:nvSpPr>
        <p:spPr>
          <a:xfrm>
            <a:off x="486638" y="4021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3200" dirty="0"/>
              <a:t>Assessment of Questions</a:t>
            </a:r>
          </a:p>
        </p:txBody>
      </p:sp>
      <p:sp>
        <p:nvSpPr>
          <p:cNvPr id="41" name="Title 6">
            <a:extLst>
              <a:ext uri="{FF2B5EF4-FFF2-40B4-BE49-F238E27FC236}">
                <a16:creationId xmlns:a16="http://schemas.microsoft.com/office/drawing/2014/main" id="{D3FE15FD-ED25-4B01-A719-A9CF04B3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5451" y="1743358"/>
            <a:ext cx="1405172" cy="389051"/>
          </a:xfrm>
        </p:spPr>
        <p:txBody>
          <a:bodyPr/>
          <a:lstStyle/>
          <a:p>
            <a:pPr algn="ctr"/>
            <a:r>
              <a:rPr lang="en-US" sz="2400" dirty="0"/>
              <a:t>H</a:t>
            </a:r>
            <a:r>
              <a:rPr lang="en-US" sz="1400" dirty="0"/>
              <a:t>0 </a:t>
            </a:r>
            <a:r>
              <a:rPr lang="en-US" sz="2200" dirty="0"/>
              <a:t>:  P1 = P2 </a:t>
            </a:r>
            <a:endParaRPr lang="en-PK" sz="2200" dirty="0"/>
          </a:p>
        </p:txBody>
      </p:sp>
      <p:sp>
        <p:nvSpPr>
          <p:cNvPr id="42" name="Title 6">
            <a:extLst>
              <a:ext uri="{FF2B5EF4-FFF2-40B4-BE49-F238E27FC236}">
                <a16:creationId xmlns:a16="http://schemas.microsoft.com/office/drawing/2014/main" id="{064A12F0-FD68-4842-B61B-46D6A25A5DB8}"/>
              </a:ext>
            </a:extLst>
          </p:cNvPr>
          <p:cNvSpPr txBox="1">
            <a:spLocks/>
          </p:cNvSpPr>
          <p:nvPr/>
        </p:nvSpPr>
        <p:spPr>
          <a:xfrm>
            <a:off x="-353556" y="2000784"/>
            <a:ext cx="3271972" cy="57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2400" dirty="0"/>
              <a:t>H</a:t>
            </a:r>
            <a:r>
              <a:rPr lang="en-US" sz="1400" dirty="0"/>
              <a:t>1</a:t>
            </a:r>
            <a:r>
              <a:rPr lang="en-US" sz="2200" dirty="0"/>
              <a:t> :  P1 &lt; P2 </a:t>
            </a:r>
            <a:r>
              <a:rPr lang="en-US" sz="1800" dirty="0">
                <a:solidFill>
                  <a:srgbClr val="7030A0"/>
                </a:solidFill>
              </a:rPr>
              <a:t>(one tail test)</a:t>
            </a:r>
            <a:r>
              <a:rPr lang="en-US" sz="2200" dirty="0"/>
              <a:t> </a:t>
            </a:r>
            <a:endParaRPr lang="en-PK" sz="2200" dirty="0"/>
          </a:p>
        </p:txBody>
      </p:sp>
      <p:sp>
        <p:nvSpPr>
          <p:cNvPr id="43" name="Title 6">
            <a:extLst>
              <a:ext uri="{FF2B5EF4-FFF2-40B4-BE49-F238E27FC236}">
                <a16:creationId xmlns:a16="http://schemas.microsoft.com/office/drawing/2014/main" id="{04620A55-D1E8-4075-98CF-2923048A723A}"/>
              </a:ext>
            </a:extLst>
          </p:cNvPr>
          <p:cNvSpPr txBox="1">
            <a:spLocks/>
          </p:cNvSpPr>
          <p:nvPr/>
        </p:nvSpPr>
        <p:spPr>
          <a:xfrm>
            <a:off x="1666875" y="410679"/>
            <a:ext cx="5191126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2000" dirty="0">
                <a:solidFill>
                  <a:schemeClr val="accent4"/>
                </a:solidFill>
              </a:rPr>
              <a:t>Q1: Perception In Bullying Experiences</a:t>
            </a:r>
            <a:endParaRPr lang="en-PK" sz="4400" dirty="0">
              <a:solidFill>
                <a:schemeClr val="accent4"/>
              </a:solidFill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0FB7786E-12C5-47CC-A882-FD1588EC9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859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PK" altLang="en-PK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PK" altLang="en-P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Title 6">
            <a:extLst>
              <a:ext uri="{FF2B5EF4-FFF2-40B4-BE49-F238E27FC236}">
                <a16:creationId xmlns:a16="http://schemas.microsoft.com/office/drawing/2014/main" id="{B8E674B1-9B64-41DC-A7AF-1B8EFD53F694}"/>
              </a:ext>
            </a:extLst>
          </p:cNvPr>
          <p:cNvSpPr txBox="1">
            <a:spLocks/>
          </p:cNvSpPr>
          <p:nvPr/>
        </p:nvSpPr>
        <p:spPr>
          <a:xfrm>
            <a:off x="0" y="2786701"/>
            <a:ext cx="3782836" cy="449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rgbClr val="7030A0"/>
                </a:solidFill>
              </a:rPr>
              <a:t>Confidence level = 95%, n1 = 64, n2 = 76</a:t>
            </a:r>
            <a:endParaRPr lang="en-PK" sz="1600" dirty="0">
              <a:solidFill>
                <a:srgbClr val="7030A0"/>
              </a:solidFill>
            </a:endParaRPr>
          </a:p>
        </p:txBody>
      </p:sp>
      <p:sp>
        <p:nvSpPr>
          <p:cNvPr id="51" name="Title 6">
            <a:extLst>
              <a:ext uri="{FF2B5EF4-FFF2-40B4-BE49-F238E27FC236}">
                <a16:creationId xmlns:a16="http://schemas.microsoft.com/office/drawing/2014/main" id="{DAD116EF-7DEC-40A3-94BA-257C6227AA2F}"/>
              </a:ext>
            </a:extLst>
          </p:cNvPr>
          <p:cNvSpPr txBox="1">
            <a:spLocks/>
          </p:cNvSpPr>
          <p:nvPr/>
        </p:nvSpPr>
        <p:spPr>
          <a:xfrm>
            <a:off x="-158546" y="3152520"/>
            <a:ext cx="3941382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rgbClr val="7030A0"/>
                </a:solidFill>
              </a:rPr>
              <a:t>    Z (</a:t>
            </a:r>
            <a:r>
              <a:rPr lang="en-US" sz="1600" dirty="0" err="1">
                <a:solidFill>
                  <a:srgbClr val="7030A0"/>
                </a:solidFill>
              </a:rPr>
              <a:t>cal</a:t>
            </a:r>
            <a:r>
              <a:rPr lang="en-US" sz="1600" dirty="0">
                <a:solidFill>
                  <a:srgbClr val="7030A0"/>
                </a:solidFill>
              </a:rPr>
              <a:t>) =0.48284, Z(tab) = -1.959</a:t>
            </a:r>
            <a:endParaRPr lang="en-PK" sz="1600" dirty="0">
              <a:solidFill>
                <a:srgbClr val="7030A0"/>
              </a:solidFill>
            </a:endParaRPr>
          </a:p>
        </p:txBody>
      </p:sp>
      <p:sp>
        <p:nvSpPr>
          <p:cNvPr id="53" name="Title 6">
            <a:extLst>
              <a:ext uri="{FF2B5EF4-FFF2-40B4-BE49-F238E27FC236}">
                <a16:creationId xmlns:a16="http://schemas.microsoft.com/office/drawing/2014/main" id="{0BFE569B-242F-4ADA-B4F2-8A76A2F831B8}"/>
              </a:ext>
            </a:extLst>
          </p:cNvPr>
          <p:cNvSpPr txBox="1">
            <a:spLocks/>
          </p:cNvSpPr>
          <p:nvPr/>
        </p:nvSpPr>
        <p:spPr>
          <a:xfrm>
            <a:off x="1893870" y="3986365"/>
            <a:ext cx="4839326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/>
              <a:t>Failed to accept H</a:t>
            </a:r>
            <a:r>
              <a:rPr lang="en-US" sz="1100" dirty="0"/>
              <a:t>0, </a:t>
            </a:r>
            <a:r>
              <a:rPr lang="en-US" sz="1600" dirty="0"/>
              <a:t>because as shown in our analysis females are being bullied more than males </a:t>
            </a:r>
            <a:endParaRPr lang="en-PK" sz="1600" dirty="0"/>
          </a:p>
        </p:txBody>
      </p:sp>
      <p:sp>
        <p:nvSpPr>
          <p:cNvPr id="54" name="Title 6">
            <a:extLst>
              <a:ext uri="{FF2B5EF4-FFF2-40B4-BE49-F238E27FC236}">
                <a16:creationId xmlns:a16="http://schemas.microsoft.com/office/drawing/2014/main" id="{F09B3577-9069-4CDE-82CE-02435EF66255}"/>
              </a:ext>
            </a:extLst>
          </p:cNvPr>
          <p:cNvSpPr txBox="1">
            <a:spLocks/>
          </p:cNvSpPr>
          <p:nvPr/>
        </p:nvSpPr>
        <p:spPr>
          <a:xfrm>
            <a:off x="-40703" y="2508225"/>
            <a:ext cx="854511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chemeClr val="accent4"/>
                </a:solidFill>
              </a:rPr>
              <a:t>Result:</a:t>
            </a:r>
            <a:endParaRPr lang="en-PK" sz="1600" dirty="0">
              <a:solidFill>
                <a:schemeClr val="accent4"/>
              </a:solidFill>
            </a:endParaRPr>
          </a:p>
        </p:txBody>
      </p:sp>
      <p:sp>
        <p:nvSpPr>
          <p:cNvPr id="55" name="Title 6">
            <a:extLst>
              <a:ext uri="{FF2B5EF4-FFF2-40B4-BE49-F238E27FC236}">
                <a16:creationId xmlns:a16="http://schemas.microsoft.com/office/drawing/2014/main" id="{3B7463F3-818D-4509-BE79-DD174B6ABB15}"/>
              </a:ext>
            </a:extLst>
          </p:cNvPr>
          <p:cNvSpPr txBox="1">
            <a:spLocks/>
          </p:cNvSpPr>
          <p:nvPr/>
        </p:nvSpPr>
        <p:spPr>
          <a:xfrm>
            <a:off x="1904697" y="3695757"/>
            <a:ext cx="1178639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chemeClr val="accent4"/>
                </a:solidFill>
              </a:rPr>
              <a:t>Conclusion:</a:t>
            </a:r>
            <a:endParaRPr lang="en-PK" sz="1600" dirty="0">
              <a:solidFill>
                <a:schemeClr val="accent4"/>
              </a:solidFill>
            </a:endParaRP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9075F93E-B60C-4F4C-87E4-6FE81C63BA98}"/>
              </a:ext>
            </a:extLst>
          </p:cNvPr>
          <p:cNvSpPr txBox="1">
            <a:spLocks/>
          </p:cNvSpPr>
          <p:nvPr/>
        </p:nvSpPr>
        <p:spPr>
          <a:xfrm>
            <a:off x="-142969" y="820511"/>
            <a:ext cx="3271972" cy="47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u="sng" dirty="0">
                <a:solidFill>
                  <a:srgbClr val="FF0000"/>
                </a:solidFill>
              </a:rPr>
              <a:t>Method </a:t>
            </a:r>
            <a:r>
              <a:rPr lang="en-US" sz="1600" u="sng" dirty="0">
                <a:solidFill>
                  <a:schemeClr val="accent4"/>
                </a:solidFill>
              </a:rPr>
              <a:t>: Hypothesis Test-Proportion </a:t>
            </a:r>
            <a:endParaRPr lang="en-PK" sz="1600" u="sng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64099C-3528-4DE3-A893-48BB0B4E2BA2}"/>
              </a:ext>
            </a:extLst>
          </p:cNvPr>
          <p:cNvSpPr txBox="1"/>
          <p:nvPr/>
        </p:nvSpPr>
        <p:spPr>
          <a:xfrm>
            <a:off x="21431" y="1121180"/>
            <a:ext cx="5191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  <a:latin typeface="Antonio" panose="020B0604020202020204" charset="0"/>
              </a:rPr>
              <a:t>P1 = Percentage of males experiencing bullying</a:t>
            </a:r>
          </a:p>
          <a:p>
            <a:r>
              <a:rPr lang="en-US" sz="1800" b="1" dirty="0">
                <a:solidFill>
                  <a:srgbClr val="7030A0"/>
                </a:solidFill>
                <a:latin typeface="Antonio" panose="020B0604020202020204" charset="0"/>
              </a:rPr>
              <a:t>P2 = Percentage of females experiencing bullying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858;p61">
            <a:extLst>
              <a:ext uri="{FF2B5EF4-FFF2-40B4-BE49-F238E27FC236}">
                <a16:creationId xmlns:a16="http://schemas.microsoft.com/office/drawing/2014/main" id="{9226BDC3-6FD1-4E1A-B65F-37C9826B6120}"/>
              </a:ext>
            </a:extLst>
          </p:cNvPr>
          <p:cNvSpPr txBox="1">
            <a:spLocks/>
          </p:cNvSpPr>
          <p:nvPr/>
        </p:nvSpPr>
        <p:spPr>
          <a:xfrm>
            <a:off x="486638" y="4021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3200" dirty="0"/>
              <a:t>Assessment of Questions</a:t>
            </a:r>
          </a:p>
        </p:txBody>
      </p:sp>
      <p:sp>
        <p:nvSpPr>
          <p:cNvPr id="43" name="Title 6">
            <a:extLst>
              <a:ext uri="{FF2B5EF4-FFF2-40B4-BE49-F238E27FC236}">
                <a16:creationId xmlns:a16="http://schemas.microsoft.com/office/drawing/2014/main" id="{04620A55-D1E8-4075-98CF-2923048A723A}"/>
              </a:ext>
            </a:extLst>
          </p:cNvPr>
          <p:cNvSpPr txBox="1">
            <a:spLocks/>
          </p:cNvSpPr>
          <p:nvPr/>
        </p:nvSpPr>
        <p:spPr>
          <a:xfrm>
            <a:off x="1666875" y="410679"/>
            <a:ext cx="5191126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2000" dirty="0">
                <a:solidFill>
                  <a:schemeClr val="accent4"/>
                </a:solidFill>
              </a:rPr>
              <a:t>Q2: Bullying talk comfort: Neutral (mean: 3) </a:t>
            </a:r>
            <a:endParaRPr lang="en-PK" sz="4400" dirty="0">
              <a:solidFill>
                <a:schemeClr val="accent4"/>
              </a:solidFill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0FB7786E-12C5-47CC-A882-FD1588EC9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859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PK" altLang="en-PK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PK" altLang="en-P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itle 6">
            <a:extLst>
              <a:ext uri="{FF2B5EF4-FFF2-40B4-BE49-F238E27FC236}">
                <a16:creationId xmlns:a16="http://schemas.microsoft.com/office/drawing/2014/main" id="{A262A260-E4A2-4429-8391-516BE2A8EE07}"/>
              </a:ext>
            </a:extLst>
          </p:cNvPr>
          <p:cNvSpPr txBox="1">
            <a:spLocks/>
          </p:cNvSpPr>
          <p:nvPr/>
        </p:nvSpPr>
        <p:spPr>
          <a:xfrm>
            <a:off x="-226221" y="861258"/>
            <a:ext cx="3709991" cy="47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u="sng" dirty="0">
                <a:solidFill>
                  <a:srgbClr val="FF0000"/>
                </a:solidFill>
              </a:rPr>
              <a:t>Method : </a:t>
            </a:r>
            <a:r>
              <a:rPr lang="en-US" sz="1600" u="sng" dirty="0">
                <a:solidFill>
                  <a:schemeClr val="accent4"/>
                </a:solidFill>
              </a:rPr>
              <a:t>Hypothesis Test-t-distribution </a:t>
            </a:r>
            <a:endParaRPr lang="en-PK" sz="1600" u="sng" dirty="0">
              <a:solidFill>
                <a:schemeClr val="accent4"/>
              </a:solidFill>
            </a:endParaRPr>
          </a:p>
        </p:txBody>
      </p:sp>
      <p:sp>
        <p:nvSpPr>
          <p:cNvPr id="49" name="Title 6">
            <a:extLst>
              <a:ext uri="{FF2B5EF4-FFF2-40B4-BE49-F238E27FC236}">
                <a16:creationId xmlns:a16="http://schemas.microsoft.com/office/drawing/2014/main" id="{B8E674B1-9B64-41DC-A7AF-1B8EFD53F694}"/>
              </a:ext>
            </a:extLst>
          </p:cNvPr>
          <p:cNvSpPr txBox="1">
            <a:spLocks/>
          </p:cNvSpPr>
          <p:nvPr/>
        </p:nvSpPr>
        <p:spPr>
          <a:xfrm>
            <a:off x="-19456" y="2690637"/>
            <a:ext cx="3443288" cy="449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rgbClr val="7030A0"/>
                </a:solidFill>
              </a:rPr>
              <a:t>Confidence level = 95%, n = 152, </a:t>
            </a:r>
          </a:p>
          <a:p>
            <a:pPr algn="ctr"/>
            <a:r>
              <a:rPr lang="en-US" sz="1600" dirty="0">
                <a:solidFill>
                  <a:srgbClr val="7030A0"/>
                </a:solidFill>
              </a:rPr>
              <a:t>(t-score): 1.9761</a:t>
            </a:r>
            <a:endParaRPr lang="en-PK" sz="1600" dirty="0">
              <a:solidFill>
                <a:srgbClr val="7030A0"/>
              </a:solidFill>
            </a:endParaRPr>
          </a:p>
        </p:txBody>
      </p:sp>
      <p:sp>
        <p:nvSpPr>
          <p:cNvPr id="51" name="Title 6">
            <a:extLst>
              <a:ext uri="{FF2B5EF4-FFF2-40B4-BE49-F238E27FC236}">
                <a16:creationId xmlns:a16="http://schemas.microsoft.com/office/drawing/2014/main" id="{DAD116EF-7DEC-40A3-94BA-257C6227AA2F}"/>
              </a:ext>
            </a:extLst>
          </p:cNvPr>
          <p:cNvSpPr txBox="1">
            <a:spLocks/>
          </p:cNvSpPr>
          <p:nvPr/>
        </p:nvSpPr>
        <p:spPr>
          <a:xfrm>
            <a:off x="-200821" y="3235795"/>
            <a:ext cx="3941382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/>
              <a:t>    95% Confidence Interval: (2.5521,2.9843)</a:t>
            </a:r>
            <a:endParaRPr lang="en-PK" sz="1600" dirty="0"/>
          </a:p>
        </p:txBody>
      </p:sp>
      <p:sp>
        <p:nvSpPr>
          <p:cNvPr id="53" name="Title 6">
            <a:extLst>
              <a:ext uri="{FF2B5EF4-FFF2-40B4-BE49-F238E27FC236}">
                <a16:creationId xmlns:a16="http://schemas.microsoft.com/office/drawing/2014/main" id="{0BFE569B-242F-4ADA-B4F2-8A76A2F831B8}"/>
              </a:ext>
            </a:extLst>
          </p:cNvPr>
          <p:cNvSpPr txBox="1">
            <a:spLocks/>
          </p:cNvSpPr>
          <p:nvPr/>
        </p:nvSpPr>
        <p:spPr>
          <a:xfrm>
            <a:off x="2096125" y="3929215"/>
            <a:ext cx="4839326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/>
              <a:t>Failed to accept H</a:t>
            </a:r>
            <a:r>
              <a:rPr lang="en-US" sz="1100" dirty="0"/>
              <a:t>0, </a:t>
            </a:r>
            <a:r>
              <a:rPr lang="en-US" sz="1600" dirty="0"/>
              <a:t>because as shown in our analysis that comfort level is less than 4</a:t>
            </a:r>
            <a:endParaRPr lang="en-PK" sz="1600" dirty="0"/>
          </a:p>
        </p:txBody>
      </p:sp>
      <p:sp>
        <p:nvSpPr>
          <p:cNvPr id="54" name="Title 6">
            <a:extLst>
              <a:ext uri="{FF2B5EF4-FFF2-40B4-BE49-F238E27FC236}">
                <a16:creationId xmlns:a16="http://schemas.microsoft.com/office/drawing/2014/main" id="{F09B3577-9069-4CDE-82CE-02435EF66255}"/>
              </a:ext>
            </a:extLst>
          </p:cNvPr>
          <p:cNvSpPr txBox="1">
            <a:spLocks/>
          </p:cNvSpPr>
          <p:nvPr/>
        </p:nvSpPr>
        <p:spPr>
          <a:xfrm>
            <a:off x="-69887" y="2301052"/>
            <a:ext cx="854511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chemeClr val="accent4"/>
                </a:solidFill>
              </a:rPr>
              <a:t>Result:</a:t>
            </a:r>
            <a:endParaRPr lang="en-PK" sz="1600" dirty="0">
              <a:solidFill>
                <a:schemeClr val="accent4"/>
              </a:solidFill>
            </a:endParaRPr>
          </a:p>
        </p:txBody>
      </p:sp>
      <p:sp>
        <p:nvSpPr>
          <p:cNvPr id="55" name="Title 6">
            <a:extLst>
              <a:ext uri="{FF2B5EF4-FFF2-40B4-BE49-F238E27FC236}">
                <a16:creationId xmlns:a16="http://schemas.microsoft.com/office/drawing/2014/main" id="{3B7463F3-818D-4509-BE79-DD174B6ABB15}"/>
              </a:ext>
            </a:extLst>
          </p:cNvPr>
          <p:cNvSpPr txBox="1">
            <a:spLocks/>
          </p:cNvSpPr>
          <p:nvPr/>
        </p:nvSpPr>
        <p:spPr>
          <a:xfrm>
            <a:off x="2006224" y="3637592"/>
            <a:ext cx="1178639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chemeClr val="accent4"/>
                </a:solidFill>
              </a:rPr>
              <a:t>Conclusion:</a:t>
            </a:r>
            <a:endParaRPr lang="en-PK" sz="1600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8FF212-691D-4B72-B5AC-1F8BF3F535BA}"/>
              </a:ext>
            </a:extLst>
          </p:cNvPr>
          <p:cNvSpPr txBox="1"/>
          <p:nvPr/>
        </p:nvSpPr>
        <p:spPr>
          <a:xfrm>
            <a:off x="0" y="1183639"/>
            <a:ext cx="4236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>
                <a:solidFill>
                  <a:srgbClr val="7030A0"/>
                </a:solidFill>
                <a:latin typeface="Antonio" panose="020B0604020202020204" charset="0"/>
              </a:rPr>
              <a:t>μ</a:t>
            </a:r>
            <a:r>
              <a:rPr lang="en-US" sz="1800" b="1" dirty="0">
                <a:solidFill>
                  <a:srgbClr val="7030A0"/>
                </a:solidFill>
                <a:latin typeface="Antonio" panose="020B0604020202020204" charset="0"/>
              </a:rPr>
              <a:t>=  Comfort discussing bullying averages at 4.</a:t>
            </a:r>
            <a:endParaRPr lang="en-PK" sz="1800" b="1" dirty="0">
              <a:latin typeface="Antonio" panose="020B0604020202020204" charset="0"/>
            </a:endParaRPr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5354C5D7-1579-45FF-B03F-EAC42AA2E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5113" y="1514340"/>
            <a:ext cx="4556014" cy="389051"/>
          </a:xfrm>
        </p:spPr>
        <p:txBody>
          <a:bodyPr/>
          <a:lstStyle/>
          <a:p>
            <a:pPr algn="ctr"/>
            <a:r>
              <a:rPr lang="en-US" sz="2400" dirty="0"/>
              <a:t>H</a:t>
            </a:r>
            <a:r>
              <a:rPr lang="en-US" sz="1400" dirty="0"/>
              <a:t>0</a:t>
            </a:r>
            <a:r>
              <a:rPr lang="en-US" sz="2400" dirty="0"/>
              <a:t>:  </a:t>
            </a:r>
            <a:r>
              <a:rPr lang="en-US" sz="2000" dirty="0"/>
              <a:t>Average of comfort is μ = 4</a:t>
            </a:r>
            <a:r>
              <a:rPr lang="en-US" sz="1400" dirty="0"/>
              <a:t> </a:t>
            </a:r>
            <a:endParaRPr lang="en-PK" sz="2400" dirty="0"/>
          </a:p>
        </p:txBody>
      </p:sp>
      <p:sp>
        <p:nvSpPr>
          <p:cNvPr id="23" name="Title 6">
            <a:extLst>
              <a:ext uri="{FF2B5EF4-FFF2-40B4-BE49-F238E27FC236}">
                <a16:creationId xmlns:a16="http://schemas.microsoft.com/office/drawing/2014/main" id="{1CDC1755-B0E9-4358-A563-28AF33122300}"/>
              </a:ext>
            </a:extLst>
          </p:cNvPr>
          <p:cNvSpPr txBox="1">
            <a:spLocks/>
          </p:cNvSpPr>
          <p:nvPr/>
        </p:nvSpPr>
        <p:spPr>
          <a:xfrm>
            <a:off x="-628223" y="1765451"/>
            <a:ext cx="4407694" cy="57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2400" dirty="0"/>
              <a:t>H</a:t>
            </a:r>
            <a:r>
              <a:rPr lang="en-US" sz="1400" dirty="0"/>
              <a:t>1</a:t>
            </a:r>
            <a:r>
              <a:rPr lang="en-US" sz="2400" dirty="0"/>
              <a:t>:  </a:t>
            </a:r>
            <a:r>
              <a:rPr lang="en-US" sz="2000" dirty="0"/>
              <a:t>Average of comfort is μ &lt; 4</a:t>
            </a:r>
            <a:r>
              <a:rPr lang="en-US" sz="2400" dirty="0"/>
              <a:t> 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167506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858;p61">
            <a:extLst>
              <a:ext uri="{FF2B5EF4-FFF2-40B4-BE49-F238E27FC236}">
                <a16:creationId xmlns:a16="http://schemas.microsoft.com/office/drawing/2014/main" id="{9226BDC3-6FD1-4E1A-B65F-37C9826B6120}"/>
              </a:ext>
            </a:extLst>
          </p:cNvPr>
          <p:cNvSpPr txBox="1">
            <a:spLocks/>
          </p:cNvSpPr>
          <p:nvPr/>
        </p:nvSpPr>
        <p:spPr>
          <a:xfrm>
            <a:off x="486638" y="4021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3200" dirty="0"/>
              <a:t>Assessment of Questions</a:t>
            </a:r>
          </a:p>
        </p:txBody>
      </p:sp>
      <p:sp>
        <p:nvSpPr>
          <p:cNvPr id="43" name="Title 6">
            <a:extLst>
              <a:ext uri="{FF2B5EF4-FFF2-40B4-BE49-F238E27FC236}">
                <a16:creationId xmlns:a16="http://schemas.microsoft.com/office/drawing/2014/main" id="{04620A55-D1E8-4075-98CF-2923048A723A}"/>
              </a:ext>
            </a:extLst>
          </p:cNvPr>
          <p:cNvSpPr txBox="1">
            <a:spLocks/>
          </p:cNvSpPr>
          <p:nvPr/>
        </p:nvSpPr>
        <p:spPr>
          <a:xfrm>
            <a:off x="1666875" y="410679"/>
            <a:ext cx="5191126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2000" dirty="0">
                <a:solidFill>
                  <a:schemeClr val="accent4"/>
                </a:solidFill>
              </a:rPr>
              <a:t>Q3: Effects on mental health mean &gt; 3</a:t>
            </a:r>
            <a:endParaRPr lang="en-PK" sz="4400" dirty="0">
              <a:solidFill>
                <a:schemeClr val="accent4"/>
              </a:solidFill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0FB7786E-12C5-47CC-A882-FD1588EC9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859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PK" altLang="en-PK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PK" altLang="en-P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itle 6">
            <a:extLst>
              <a:ext uri="{FF2B5EF4-FFF2-40B4-BE49-F238E27FC236}">
                <a16:creationId xmlns:a16="http://schemas.microsoft.com/office/drawing/2014/main" id="{A262A260-E4A2-4429-8391-516BE2A8EE07}"/>
              </a:ext>
            </a:extLst>
          </p:cNvPr>
          <p:cNvSpPr txBox="1">
            <a:spLocks/>
          </p:cNvSpPr>
          <p:nvPr/>
        </p:nvSpPr>
        <p:spPr>
          <a:xfrm>
            <a:off x="-130417" y="832570"/>
            <a:ext cx="3515640" cy="47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u="sng" dirty="0">
                <a:solidFill>
                  <a:srgbClr val="FF0000"/>
                </a:solidFill>
              </a:rPr>
              <a:t>Method:</a:t>
            </a:r>
            <a:r>
              <a:rPr lang="en-US" sz="1600" u="sng" dirty="0">
                <a:solidFill>
                  <a:schemeClr val="accent4"/>
                </a:solidFill>
              </a:rPr>
              <a:t> Hypothesis Test-t-distribution </a:t>
            </a:r>
            <a:endParaRPr lang="en-PK" sz="1600" u="sng" dirty="0">
              <a:solidFill>
                <a:schemeClr val="accent4"/>
              </a:solidFill>
            </a:endParaRPr>
          </a:p>
        </p:txBody>
      </p:sp>
      <p:sp>
        <p:nvSpPr>
          <p:cNvPr id="49" name="Title 6">
            <a:extLst>
              <a:ext uri="{FF2B5EF4-FFF2-40B4-BE49-F238E27FC236}">
                <a16:creationId xmlns:a16="http://schemas.microsoft.com/office/drawing/2014/main" id="{B8E674B1-9B64-41DC-A7AF-1B8EFD53F694}"/>
              </a:ext>
            </a:extLst>
          </p:cNvPr>
          <p:cNvSpPr txBox="1">
            <a:spLocks/>
          </p:cNvSpPr>
          <p:nvPr/>
        </p:nvSpPr>
        <p:spPr>
          <a:xfrm>
            <a:off x="-276335" y="2571750"/>
            <a:ext cx="4245214" cy="606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rgbClr val="7030A0"/>
                </a:solidFill>
              </a:rPr>
              <a:t>Confidence level = 90%, n = 152 </a:t>
            </a:r>
          </a:p>
          <a:p>
            <a:pPr algn="ctr"/>
            <a:r>
              <a:rPr lang="en-US" sz="1600" dirty="0">
                <a:solidFill>
                  <a:srgbClr val="7030A0"/>
                </a:solidFill>
              </a:rPr>
              <a:t>(t-score): 1.6551</a:t>
            </a:r>
            <a:endParaRPr lang="en-PK" sz="1600" dirty="0">
              <a:solidFill>
                <a:srgbClr val="7030A0"/>
              </a:solidFill>
            </a:endParaRPr>
          </a:p>
        </p:txBody>
      </p:sp>
      <p:sp>
        <p:nvSpPr>
          <p:cNvPr id="51" name="Title 6">
            <a:extLst>
              <a:ext uri="{FF2B5EF4-FFF2-40B4-BE49-F238E27FC236}">
                <a16:creationId xmlns:a16="http://schemas.microsoft.com/office/drawing/2014/main" id="{DAD116EF-7DEC-40A3-94BA-257C6227AA2F}"/>
              </a:ext>
            </a:extLst>
          </p:cNvPr>
          <p:cNvSpPr txBox="1">
            <a:spLocks/>
          </p:cNvSpPr>
          <p:nvPr/>
        </p:nvSpPr>
        <p:spPr>
          <a:xfrm>
            <a:off x="-431983" y="3084056"/>
            <a:ext cx="4608515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/>
              <a:t>    95% Confidence Interval: 3.708 </a:t>
            </a:r>
            <a:r>
              <a:rPr lang="en-US" sz="2000" dirty="0"/>
              <a:t>±</a:t>
            </a:r>
            <a:r>
              <a:rPr lang="en-US" sz="1600" dirty="0"/>
              <a:t> 0.1893</a:t>
            </a:r>
            <a:endParaRPr lang="en-PK" sz="1600" dirty="0"/>
          </a:p>
        </p:txBody>
      </p:sp>
      <p:sp>
        <p:nvSpPr>
          <p:cNvPr id="53" name="Title 6">
            <a:extLst>
              <a:ext uri="{FF2B5EF4-FFF2-40B4-BE49-F238E27FC236}">
                <a16:creationId xmlns:a16="http://schemas.microsoft.com/office/drawing/2014/main" id="{0BFE569B-242F-4ADA-B4F2-8A76A2F831B8}"/>
              </a:ext>
            </a:extLst>
          </p:cNvPr>
          <p:cNvSpPr txBox="1">
            <a:spLocks/>
          </p:cNvSpPr>
          <p:nvPr/>
        </p:nvSpPr>
        <p:spPr>
          <a:xfrm>
            <a:off x="2154494" y="3938943"/>
            <a:ext cx="4839326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/>
              <a:t>Failed to accept H</a:t>
            </a:r>
            <a:r>
              <a:rPr lang="en-US" sz="1100" dirty="0"/>
              <a:t>0, </a:t>
            </a:r>
            <a:r>
              <a:rPr lang="en-US" sz="1600" dirty="0"/>
              <a:t>because as shown in our analysis that  effect of mental health is greater than 3</a:t>
            </a:r>
            <a:endParaRPr lang="en-PK" sz="1600" dirty="0"/>
          </a:p>
        </p:txBody>
      </p:sp>
      <p:sp>
        <p:nvSpPr>
          <p:cNvPr id="54" name="Title 6">
            <a:extLst>
              <a:ext uri="{FF2B5EF4-FFF2-40B4-BE49-F238E27FC236}">
                <a16:creationId xmlns:a16="http://schemas.microsoft.com/office/drawing/2014/main" id="{F09B3577-9069-4CDE-82CE-02435EF66255}"/>
              </a:ext>
            </a:extLst>
          </p:cNvPr>
          <p:cNvSpPr txBox="1">
            <a:spLocks/>
          </p:cNvSpPr>
          <p:nvPr/>
        </p:nvSpPr>
        <p:spPr>
          <a:xfrm>
            <a:off x="-79615" y="2291324"/>
            <a:ext cx="854511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chemeClr val="accent4"/>
                </a:solidFill>
              </a:rPr>
              <a:t>Result:</a:t>
            </a:r>
            <a:endParaRPr lang="en-PK" sz="1600" dirty="0">
              <a:solidFill>
                <a:schemeClr val="accent4"/>
              </a:solidFill>
            </a:endParaRPr>
          </a:p>
        </p:txBody>
      </p:sp>
      <p:sp>
        <p:nvSpPr>
          <p:cNvPr id="55" name="Title 6">
            <a:extLst>
              <a:ext uri="{FF2B5EF4-FFF2-40B4-BE49-F238E27FC236}">
                <a16:creationId xmlns:a16="http://schemas.microsoft.com/office/drawing/2014/main" id="{3B7463F3-818D-4509-BE79-DD174B6ABB15}"/>
              </a:ext>
            </a:extLst>
          </p:cNvPr>
          <p:cNvSpPr txBox="1">
            <a:spLocks/>
          </p:cNvSpPr>
          <p:nvPr/>
        </p:nvSpPr>
        <p:spPr>
          <a:xfrm>
            <a:off x="2006224" y="3657048"/>
            <a:ext cx="1178639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chemeClr val="accent4"/>
                </a:solidFill>
              </a:rPr>
              <a:t>Conclusion</a:t>
            </a:r>
            <a:endParaRPr lang="en-PK" sz="1600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8FF212-691D-4B72-B5AC-1F8BF3F535BA}"/>
              </a:ext>
            </a:extLst>
          </p:cNvPr>
          <p:cNvSpPr txBox="1"/>
          <p:nvPr/>
        </p:nvSpPr>
        <p:spPr>
          <a:xfrm>
            <a:off x="0" y="1183639"/>
            <a:ext cx="514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>
                <a:solidFill>
                  <a:srgbClr val="7030A0"/>
                </a:solidFill>
                <a:latin typeface="Antonio" panose="020B0604020202020204" charset="0"/>
              </a:rPr>
              <a:t>μ</a:t>
            </a:r>
            <a:r>
              <a:rPr lang="en-US" sz="2000" b="1" dirty="0">
                <a:solidFill>
                  <a:srgbClr val="7030A0"/>
                </a:solidFill>
                <a:latin typeface="Antonio" panose="020B0604020202020204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Antonio" panose="020B0604020202020204" charset="0"/>
              </a:rPr>
              <a:t>=  Average of bullying impact on mental health is at 3</a:t>
            </a:r>
            <a:endParaRPr lang="en-PK" sz="1800" b="1" dirty="0">
              <a:latin typeface="Antonio" panose="020B0604020202020204" charset="0"/>
            </a:endParaRPr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5354C5D7-1579-45FF-B03F-EAC42AA2E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8031" y="1514340"/>
            <a:ext cx="4556014" cy="389051"/>
          </a:xfrm>
        </p:spPr>
        <p:txBody>
          <a:bodyPr/>
          <a:lstStyle/>
          <a:p>
            <a:pPr algn="ctr"/>
            <a:r>
              <a:rPr lang="en-US" sz="2400" dirty="0"/>
              <a:t>H</a:t>
            </a:r>
            <a:r>
              <a:rPr lang="en-US" sz="1400" dirty="0"/>
              <a:t>0 </a:t>
            </a:r>
            <a:r>
              <a:rPr lang="en-US" sz="2400" dirty="0"/>
              <a:t>: </a:t>
            </a:r>
            <a:r>
              <a:rPr lang="en-US" sz="2000" dirty="0"/>
              <a:t>Impact on mental health = 3</a:t>
            </a:r>
            <a:r>
              <a:rPr lang="en-US" sz="1400" dirty="0"/>
              <a:t> </a:t>
            </a:r>
            <a:endParaRPr lang="en-PK" sz="2400" dirty="0"/>
          </a:p>
        </p:txBody>
      </p:sp>
      <p:sp>
        <p:nvSpPr>
          <p:cNvPr id="23" name="Title 6">
            <a:extLst>
              <a:ext uri="{FF2B5EF4-FFF2-40B4-BE49-F238E27FC236}">
                <a16:creationId xmlns:a16="http://schemas.microsoft.com/office/drawing/2014/main" id="{1CDC1755-B0E9-4358-A563-28AF33122300}"/>
              </a:ext>
            </a:extLst>
          </p:cNvPr>
          <p:cNvSpPr txBox="1">
            <a:spLocks/>
          </p:cNvSpPr>
          <p:nvPr/>
        </p:nvSpPr>
        <p:spPr>
          <a:xfrm>
            <a:off x="-550401" y="1784907"/>
            <a:ext cx="4407694" cy="57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2400" dirty="0"/>
              <a:t>H</a:t>
            </a:r>
            <a:r>
              <a:rPr lang="en-US" sz="1400" dirty="0"/>
              <a:t>1 </a:t>
            </a:r>
            <a:r>
              <a:rPr lang="en-US" sz="2400" dirty="0"/>
              <a:t>: </a:t>
            </a:r>
            <a:r>
              <a:rPr lang="en-US" sz="2000" dirty="0"/>
              <a:t>Impact on mental health &gt; 3</a:t>
            </a:r>
            <a:r>
              <a:rPr lang="en-US" sz="2400" dirty="0"/>
              <a:t> 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4056834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858;p61">
            <a:extLst>
              <a:ext uri="{FF2B5EF4-FFF2-40B4-BE49-F238E27FC236}">
                <a16:creationId xmlns:a16="http://schemas.microsoft.com/office/drawing/2014/main" id="{9226BDC3-6FD1-4E1A-B65F-37C9826B6120}"/>
              </a:ext>
            </a:extLst>
          </p:cNvPr>
          <p:cNvSpPr txBox="1">
            <a:spLocks/>
          </p:cNvSpPr>
          <p:nvPr/>
        </p:nvSpPr>
        <p:spPr>
          <a:xfrm>
            <a:off x="486638" y="4021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3200" dirty="0"/>
              <a:t>Assessment of Questions</a:t>
            </a:r>
          </a:p>
        </p:txBody>
      </p:sp>
      <p:sp>
        <p:nvSpPr>
          <p:cNvPr id="43" name="Title 6">
            <a:extLst>
              <a:ext uri="{FF2B5EF4-FFF2-40B4-BE49-F238E27FC236}">
                <a16:creationId xmlns:a16="http://schemas.microsoft.com/office/drawing/2014/main" id="{04620A55-D1E8-4075-98CF-2923048A723A}"/>
              </a:ext>
            </a:extLst>
          </p:cNvPr>
          <p:cNvSpPr txBox="1">
            <a:spLocks/>
          </p:cNvSpPr>
          <p:nvPr/>
        </p:nvSpPr>
        <p:spPr>
          <a:xfrm>
            <a:off x="1666875" y="410679"/>
            <a:ext cx="5191126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2000" dirty="0">
                <a:solidFill>
                  <a:schemeClr val="accent4"/>
                </a:solidFill>
              </a:rPr>
              <a:t>Q4: Institutional effectiveness against bullying </a:t>
            </a:r>
            <a:endParaRPr lang="en-PK" sz="4400" dirty="0">
              <a:solidFill>
                <a:schemeClr val="accent4"/>
              </a:solidFill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0FB7786E-12C5-47CC-A882-FD1588EC9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859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PK" altLang="en-PK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PK" altLang="en-P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itle 6">
            <a:extLst>
              <a:ext uri="{FF2B5EF4-FFF2-40B4-BE49-F238E27FC236}">
                <a16:creationId xmlns:a16="http://schemas.microsoft.com/office/drawing/2014/main" id="{A262A260-E4A2-4429-8391-516BE2A8EE07}"/>
              </a:ext>
            </a:extLst>
          </p:cNvPr>
          <p:cNvSpPr txBox="1">
            <a:spLocks/>
          </p:cNvSpPr>
          <p:nvPr/>
        </p:nvSpPr>
        <p:spPr>
          <a:xfrm>
            <a:off x="-120690" y="832570"/>
            <a:ext cx="3476427" cy="47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u="sng" dirty="0">
                <a:solidFill>
                  <a:srgbClr val="FF0000"/>
                </a:solidFill>
              </a:rPr>
              <a:t>Method :</a:t>
            </a:r>
            <a:r>
              <a:rPr lang="en-US" sz="1600" u="sng" dirty="0">
                <a:solidFill>
                  <a:schemeClr val="accent4"/>
                </a:solidFill>
              </a:rPr>
              <a:t> Hypothesis Test-t-distribution </a:t>
            </a:r>
            <a:endParaRPr lang="en-PK" sz="1600" u="sng" dirty="0">
              <a:solidFill>
                <a:schemeClr val="accent4"/>
              </a:solidFill>
            </a:endParaRPr>
          </a:p>
        </p:txBody>
      </p:sp>
      <p:sp>
        <p:nvSpPr>
          <p:cNvPr id="49" name="Title 6">
            <a:extLst>
              <a:ext uri="{FF2B5EF4-FFF2-40B4-BE49-F238E27FC236}">
                <a16:creationId xmlns:a16="http://schemas.microsoft.com/office/drawing/2014/main" id="{B8E674B1-9B64-41DC-A7AF-1B8EFD53F694}"/>
              </a:ext>
            </a:extLst>
          </p:cNvPr>
          <p:cNvSpPr txBox="1">
            <a:spLocks/>
          </p:cNvSpPr>
          <p:nvPr/>
        </p:nvSpPr>
        <p:spPr>
          <a:xfrm>
            <a:off x="-97277" y="2593361"/>
            <a:ext cx="3443288" cy="449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rgbClr val="7030A0"/>
                </a:solidFill>
              </a:rPr>
              <a:t>Confidence level = 95%, n = 152, </a:t>
            </a:r>
          </a:p>
          <a:p>
            <a:pPr algn="ctr"/>
            <a:r>
              <a:rPr lang="en-US" sz="1600" dirty="0">
                <a:solidFill>
                  <a:srgbClr val="7030A0"/>
                </a:solidFill>
              </a:rPr>
              <a:t>(t-score): 1.9761</a:t>
            </a:r>
            <a:endParaRPr lang="en-PK" sz="1600" dirty="0">
              <a:solidFill>
                <a:srgbClr val="7030A0"/>
              </a:solidFill>
            </a:endParaRPr>
          </a:p>
        </p:txBody>
      </p:sp>
      <p:sp>
        <p:nvSpPr>
          <p:cNvPr id="51" name="Title 6">
            <a:extLst>
              <a:ext uri="{FF2B5EF4-FFF2-40B4-BE49-F238E27FC236}">
                <a16:creationId xmlns:a16="http://schemas.microsoft.com/office/drawing/2014/main" id="{DAD116EF-7DEC-40A3-94BA-257C6227AA2F}"/>
              </a:ext>
            </a:extLst>
          </p:cNvPr>
          <p:cNvSpPr txBox="1">
            <a:spLocks/>
          </p:cNvSpPr>
          <p:nvPr/>
        </p:nvSpPr>
        <p:spPr>
          <a:xfrm>
            <a:off x="-563334" y="3098932"/>
            <a:ext cx="4608515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/>
              <a:t>    95% Confidence Interval: 2.4132 </a:t>
            </a:r>
            <a:r>
              <a:rPr lang="en-US" sz="2000" dirty="0"/>
              <a:t>±</a:t>
            </a:r>
            <a:r>
              <a:rPr lang="en-US" sz="1600" dirty="0"/>
              <a:t> 0.2244</a:t>
            </a:r>
            <a:endParaRPr lang="en-PK" sz="1600" dirty="0"/>
          </a:p>
        </p:txBody>
      </p:sp>
      <p:sp>
        <p:nvSpPr>
          <p:cNvPr id="53" name="Title 6">
            <a:extLst>
              <a:ext uri="{FF2B5EF4-FFF2-40B4-BE49-F238E27FC236}">
                <a16:creationId xmlns:a16="http://schemas.microsoft.com/office/drawing/2014/main" id="{0BFE569B-242F-4ADA-B4F2-8A76A2F831B8}"/>
              </a:ext>
            </a:extLst>
          </p:cNvPr>
          <p:cNvSpPr txBox="1">
            <a:spLocks/>
          </p:cNvSpPr>
          <p:nvPr/>
        </p:nvSpPr>
        <p:spPr>
          <a:xfrm>
            <a:off x="2115584" y="3946087"/>
            <a:ext cx="4839326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/>
              <a:t>Failed to accept H</a:t>
            </a:r>
            <a:r>
              <a:rPr lang="en-US" sz="1100" dirty="0"/>
              <a:t>0, </a:t>
            </a:r>
            <a:r>
              <a:rPr lang="en-US" sz="1600" dirty="0"/>
              <a:t>because as shown in our analysis that Institutional effectiveness against bullying &lt; 3  </a:t>
            </a:r>
            <a:endParaRPr lang="en-PK" sz="1600" dirty="0"/>
          </a:p>
        </p:txBody>
      </p:sp>
      <p:sp>
        <p:nvSpPr>
          <p:cNvPr id="54" name="Title 6">
            <a:extLst>
              <a:ext uri="{FF2B5EF4-FFF2-40B4-BE49-F238E27FC236}">
                <a16:creationId xmlns:a16="http://schemas.microsoft.com/office/drawing/2014/main" id="{F09B3577-9069-4CDE-82CE-02435EF66255}"/>
              </a:ext>
            </a:extLst>
          </p:cNvPr>
          <p:cNvSpPr txBox="1">
            <a:spLocks/>
          </p:cNvSpPr>
          <p:nvPr/>
        </p:nvSpPr>
        <p:spPr>
          <a:xfrm>
            <a:off x="-99071" y="2213500"/>
            <a:ext cx="854511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chemeClr val="accent4"/>
                </a:solidFill>
              </a:rPr>
              <a:t>Result:</a:t>
            </a:r>
            <a:endParaRPr lang="en-PK" sz="1600" dirty="0">
              <a:solidFill>
                <a:schemeClr val="accent4"/>
              </a:solidFill>
            </a:endParaRPr>
          </a:p>
        </p:txBody>
      </p:sp>
      <p:sp>
        <p:nvSpPr>
          <p:cNvPr id="55" name="Title 6">
            <a:extLst>
              <a:ext uri="{FF2B5EF4-FFF2-40B4-BE49-F238E27FC236}">
                <a16:creationId xmlns:a16="http://schemas.microsoft.com/office/drawing/2014/main" id="{3B7463F3-818D-4509-BE79-DD174B6ABB15}"/>
              </a:ext>
            </a:extLst>
          </p:cNvPr>
          <p:cNvSpPr txBox="1">
            <a:spLocks/>
          </p:cNvSpPr>
          <p:nvPr/>
        </p:nvSpPr>
        <p:spPr>
          <a:xfrm>
            <a:off x="2015954" y="3686232"/>
            <a:ext cx="1178639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chemeClr val="accent4"/>
                </a:solidFill>
              </a:rPr>
              <a:t>Conclusion:</a:t>
            </a:r>
            <a:endParaRPr lang="en-PK" sz="1600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8FF212-691D-4B72-B5AC-1F8BF3F535BA}"/>
              </a:ext>
            </a:extLst>
          </p:cNvPr>
          <p:cNvSpPr txBox="1"/>
          <p:nvPr/>
        </p:nvSpPr>
        <p:spPr>
          <a:xfrm>
            <a:off x="-29792" y="1183639"/>
            <a:ext cx="5147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>
                <a:solidFill>
                  <a:srgbClr val="7030A0"/>
                </a:solidFill>
                <a:latin typeface="Antonio" panose="020B0604020202020204" charset="0"/>
              </a:rPr>
              <a:t>μ</a:t>
            </a:r>
            <a:r>
              <a:rPr lang="en-US" sz="2000" b="1" dirty="0">
                <a:solidFill>
                  <a:srgbClr val="7030A0"/>
                </a:solidFill>
                <a:latin typeface="Antonio" panose="020B0604020202020204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Antonio" panose="020B0604020202020204" charset="0"/>
              </a:rPr>
              <a:t>=  Institution’s bullying prevention is at 2  </a:t>
            </a:r>
            <a:endParaRPr lang="en-PK" sz="1800" b="1" dirty="0">
              <a:latin typeface="Antonio" panose="020B0604020202020204" charset="0"/>
            </a:endParaRPr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5354C5D7-1579-45FF-B03F-EAC42AA2E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2538" y="1495679"/>
            <a:ext cx="5739196" cy="389051"/>
          </a:xfrm>
        </p:spPr>
        <p:txBody>
          <a:bodyPr/>
          <a:lstStyle/>
          <a:p>
            <a:pPr algn="ctr"/>
            <a:r>
              <a:rPr lang="en-US" sz="2400" dirty="0"/>
              <a:t>H</a:t>
            </a:r>
            <a:r>
              <a:rPr lang="en-US" sz="1600" dirty="0">
                <a:solidFill>
                  <a:srgbClr val="FF0000"/>
                </a:solidFill>
              </a:rPr>
              <a:t>0 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1800" dirty="0"/>
              <a:t>Institutional effectiveness against bullying = 3 </a:t>
            </a:r>
            <a:endParaRPr lang="en-PK" sz="2000" dirty="0"/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4DB85C11-1843-452F-B6B8-CEBF90E224B7}"/>
              </a:ext>
            </a:extLst>
          </p:cNvPr>
          <p:cNvSpPr txBox="1">
            <a:spLocks/>
          </p:cNvSpPr>
          <p:nvPr/>
        </p:nvSpPr>
        <p:spPr>
          <a:xfrm>
            <a:off x="-562535" y="1822465"/>
            <a:ext cx="5739196" cy="38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2400" dirty="0"/>
              <a:t>H</a:t>
            </a:r>
            <a:r>
              <a:rPr lang="en-US" sz="1600" dirty="0">
                <a:solidFill>
                  <a:srgbClr val="FF0000"/>
                </a:solidFill>
              </a:rPr>
              <a:t>1  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1800" dirty="0"/>
              <a:t>Institutional effectiveness against bullying &lt; 3 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306468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858;p61">
            <a:extLst>
              <a:ext uri="{FF2B5EF4-FFF2-40B4-BE49-F238E27FC236}">
                <a16:creationId xmlns:a16="http://schemas.microsoft.com/office/drawing/2014/main" id="{9226BDC3-6FD1-4E1A-B65F-37C9826B6120}"/>
              </a:ext>
            </a:extLst>
          </p:cNvPr>
          <p:cNvSpPr txBox="1">
            <a:spLocks/>
          </p:cNvSpPr>
          <p:nvPr/>
        </p:nvSpPr>
        <p:spPr>
          <a:xfrm>
            <a:off x="486638" y="4021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3200" dirty="0"/>
              <a:t>Assessment of Questions</a:t>
            </a:r>
          </a:p>
        </p:txBody>
      </p:sp>
      <p:sp>
        <p:nvSpPr>
          <p:cNvPr id="41" name="Title 6">
            <a:extLst>
              <a:ext uri="{FF2B5EF4-FFF2-40B4-BE49-F238E27FC236}">
                <a16:creationId xmlns:a16="http://schemas.microsoft.com/office/drawing/2014/main" id="{D3FE15FD-ED25-4B01-A719-A9CF04B3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2647" y="1743358"/>
            <a:ext cx="2973867" cy="389051"/>
          </a:xfrm>
        </p:spPr>
        <p:txBody>
          <a:bodyPr/>
          <a:lstStyle/>
          <a:p>
            <a:pPr algn="ctr"/>
            <a:r>
              <a:rPr lang="en-US" sz="2400" dirty="0"/>
              <a:t>H</a:t>
            </a:r>
            <a:r>
              <a:rPr lang="en-US" sz="1400" dirty="0"/>
              <a:t>0 </a:t>
            </a:r>
            <a:r>
              <a:rPr lang="en-US" sz="2200" dirty="0"/>
              <a:t>:  P1 - P2 = 0.50 </a:t>
            </a:r>
            <a:endParaRPr lang="en-PK" sz="2200" dirty="0"/>
          </a:p>
        </p:txBody>
      </p:sp>
      <p:sp>
        <p:nvSpPr>
          <p:cNvPr id="42" name="Title 6">
            <a:extLst>
              <a:ext uri="{FF2B5EF4-FFF2-40B4-BE49-F238E27FC236}">
                <a16:creationId xmlns:a16="http://schemas.microsoft.com/office/drawing/2014/main" id="{064A12F0-FD68-4842-B61B-46D6A25A5DB8}"/>
              </a:ext>
            </a:extLst>
          </p:cNvPr>
          <p:cNvSpPr txBox="1">
            <a:spLocks/>
          </p:cNvSpPr>
          <p:nvPr/>
        </p:nvSpPr>
        <p:spPr>
          <a:xfrm>
            <a:off x="-32541" y="2000784"/>
            <a:ext cx="3271972" cy="57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2400" dirty="0"/>
              <a:t>H</a:t>
            </a:r>
            <a:r>
              <a:rPr lang="en-US" sz="1400" dirty="0"/>
              <a:t>1</a:t>
            </a:r>
            <a:r>
              <a:rPr lang="en-US" sz="2200" dirty="0"/>
              <a:t> :  P1 - P2 &lt; 0.50 </a:t>
            </a:r>
            <a:r>
              <a:rPr lang="en-US" sz="1800" dirty="0">
                <a:solidFill>
                  <a:srgbClr val="7030A0"/>
                </a:solidFill>
              </a:rPr>
              <a:t>(one tail test)</a:t>
            </a:r>
            <a:r>
              <a:rPr lang="en-US" sz="2200" dirty="0"/>
              <a:t> </a:t>
            </a:r>
            <a:endParaRPr lang="en-PK" sz="2200" dirty="0"/>
          </a:p>
        </p:txBody>
      </p:sp>
      <p:sp>
        <p:nvSpPr>
          <p:cNvPr id="43" name="Title 6">
            <a:extLst>
              <a:ext uri="{FF2B5EF4-FFF2-40B4-BE49-F238E27FC236}">
                <a16:creationId xmlns:a16="http://schemas.microsoft.com/office/drawing/2014/main" id="{04620A55-D1E8-4075-98CF-2923048A723A}"/>
              </a:ext>
            </a:extLst>
          </p:cNvPr>
          <p:cNvSpPr txBox="1">
            <a:spLocks/>
          </p:cNvSpPr>
          <p:nvPr/>
        </p:nvSpPr>
        <p:spPr>
          <a:xfrm>
            <a:off x="1666875" y="410679"/>
            <a:ext cx="5191126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2000" dirty="0">
                <a:solidFill>
                  <a:schemeClr val="accent4"/>
                </a:solidFill>
              </a:rPr>
              <a:t>Q5: Exploring Bullying Different Encounters</a:t>
            </a:r>
            <a:endParaRPr lang="en-PK" sz="4400" dirty="0">
              <a:solidFill>
                <a:schemeClr val="accent4"/>
              </a:solidFill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0FB7786E-12C5-47CC-A882-FD1588EC9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859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PK" altLang="en-PK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PK" altLang="en-P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Title 6">
            <a:extLst>
              <a:ext uri="{FF2B5EF4-FFF2-40B4-BE49-F238E27FC236}">
                <a16:creationId xmlns:a16="http://schemas.microsoft.com/office/drawing/2014/main" id="{B8E674B1-9B64-41DC-A7AF-1B8EFD53F694}"/>
              </a:ext>
            </a:extLst>
          </p:cNvPr>
          <p:cNvSpPr txBox="1">
            <a:spLocks/>
          </p:cNvSpPr>
          <p:nvPr/>
        </p:nvSpPr>
        <p:spPr>
          <a:xfrm>
            <a:off x="21431" y="2728080"/>
            <a:ext cx="3782836" cy="449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rgbClr val="7030A0"/>
                </a:solidFill>
              </a:rPr>
              <a:t>Confidence level = 90%, n1 = 110, n2 = 90</a:t>
            </a:r>
            <a:endParaRPr lang="en-PK" sz="1600" dirty="0">
              <a:solidFill>
                <a:srgbClr val="7030A0"/>
              </a:solidFill>
            </a:endParaRPr>
          </a:p>
        </p:txBody>
      </p:sp>
      <p:sp>
        <p:nvSpPr>
          <p:cNvPr id="51" name="Title 6">
            <a:extLst>
              <a:ext uri="{FF2B5EF4-FFF2-40B4-BE49-F238E27FC236}">
                <a16:creationId xmlns:a16="http://schemas.microsoft.com/office/drawing/2014/main" id="{DAD116EF-7DEC-40A3-94BA-257C6227AA2F}"/>
              </a:ext>
            </a:extLst>
          </p:cNvPr>
          <p:cNvSpPr txBox="1">
            <a:spLocks/>
          </p:cNvSpPr>
          <p:nvPr/>
        </p:nvSpPr>
        <p:spPr>
          <a:xfrm>
            <a:off x="-333001" y="3146278"/>
            <a:ext cx="4039237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rgbClr val="7030A0"/>
                </a:solidFill>
              </a:rPr>
              <a:t>    Z(tab) = 1.64 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     Confidence Interval = 0.2756 ± 0.21 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endParaRPr lang="en-PK" sz="1600" dirty="0">
              <a:solidFill>
                <a:srgbClr val="7030A0"/>
              </a:solidFill>
            </a:endParaRPr>
          </a:p>
        </p:txBody>
      </p:sp>
      <p:sp>
        <p:nvSpPr>
          <p:cNvPr id="53" name="Title 6">
            <a:extLst>
              <a:ext uri="{FF2B5EF4-FFF2-40B4-BE49-F238E27FC236}">
                <a16:creationId xmlns:a16="http://schemas.microsoft.com/office/drawing/2014/main" id="{0BFE569B-242F-4ADA-B4F2-8A76A2F831B8}"/>
              </a:ext>
            </a:extLst>
          </p:cNvPr>
          <p:cNvSpPr txBox="1">
            <a:spLocks/>
          </p:cNvSpPr>
          <p:nvPr/>
        </p:nvSpPr>
        <p:spPr>
          <a:xfrm>
            <a:off x="2059509" y="3943746"/>
            <a:ext cx="4839326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/>
              <a:t>Failed to accept H</a:t>
            </a:r>
            <a:r>
              <a:rPr lang="en-US" sz="1100" dirty="0"/>
              <a:t>0, </a:t>
            </a:r>
            <a:r>
              <a:rPr lang="en-US" sz="1600" dirty="0"/>
              <a:t>because as shown in our analysis that the Confidence Interval of verbal and physical bullied people is less than 0.5</a:t>
            </a:r>
            <a:endParaRPr lang="en-PK" sz="1600" dirty="0"/>
          </a:p>
        </p:txBody>
      </p:sp>
      <p:sp>
        <p:nvSpPr>
          <p:cNvPr id="54" name="Title 6">
            <a:extLst>
              <a:ext uri="{FF2B5EF4-FFF2-40B4-BE49-F238E27FC236}">
                <a16:creationId xmlns:a16="http://schemas.microsoft.com/office/drawing/2014/main" id="{F09B3577-9069-4CDE-82CE-02435EF66255}"/>
              </a:ext>
            </a:extLst>
          </p:cNvPr>
          <p:cNvSpPr txBox="1">
            <a:spLocks/>
          </p:cNvSpPr>
          <p:nvPr/>
        </p:nvSpPr>
        <p:spPr>
          <a:xfrm>
            <a:off x="-40703" y="2508225"/>
            <a:ext cx="854511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chemeClr val="accent4"/>
                </a:solidFill>
              </a:rPr>
              <a:t>Result:</a:t>
            </a:r>
            <a:endParaRPr lang="en-PK" sz="1600" dirty="0">
              <a:solidFill>
                <a:schemeClr val="accent4"/>
              </a:solidFill>
            </a:endParaRPr>
          </a:p>
        </p:txBody>
      </p:sp>
      <p:sp>
        <p:nvSpPr>
          <p:cNvPr id="55" name="Title 6">
            <a:extLst>
              <a:ext uri="{FF2B5EF4-FFF2-40B4-BE49-F238E27FC236}">
                <a16:creationId xmlns:a16="http://schemas.microsoft.com/office/drawing/2014/main" id="{3B7463F3-818D-4509-BE79-DD174B6ABB15}"/>
              </a:ext>
            </a:extLst>
          </p:cNvPr>
          <p:cNvSpPr txBox="1">
            <a:spLocks/>
          </p:cNvSpPr>
          <p:nvPr/>
        </p:nvSpPr>
        <p:spPr>
          <a:xfrm>
            <a:off x="1904697" y="3637389"/>
            <a:ext cx="1178639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chemeClr val="accent4"/>
                </a:solidFill>
              </a:rPr>
              <a:t>Conclusion:</a:t>
            </a:r>
            <a:endParaRPr lang="en-PK" sz="1600" dirty="0">
              <a:solidFill>
                <a:schemeClr val="accent4"/>
              </a:solidFill>
            </a:endParaRP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9075F93E-B60C-4F4C-87E4-6FE81C63BA98}"/>
              </a:ext>
            </a:extLst>
          </p:cNvPr>
          <p:cNvSpPr txBox="1">
            <a:spLocks/>
          </p:cNvSpPr>
          <p:nvPr/>
        </p:nvSpPr>
        <p:spPr>
          <a:xfrm>
            <a:off x="-142969" y="820511"/>
            <a:ext cx="3271972" cy="47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u="sng" dirty="0">
                <a:solidFill>
                  <a:srgbClr val="FF0000"/>
                </a:solidFill>
              </a:rPr>
              <a:t>Method </a:t>
            </a:r>
            <a:r>
              <a:rPr lang="en-US" sz="1600" u="sng" dirty="0">
                <a:solidFill>
                  <a:schemeClr val="accent4"/>
                </a:solidFill>
              </a:rPr>
              <a:t>: Hypothesis Test-Proportion </a:t>
            </a:r>
            <a:endParaRPr lang="en-PK" sz="1600" u="sng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64099C-3528-4DE3-A893-48BB0B4E2BA2}"/>
              </a:ext>
            </a:extLst>
          </p:cNvPr>
          <p:cNvSpPr txBox="1"/>
          <p:nvPr/>
        </p:nvSpPr>
        <p:spPr>
          <a:xfrm>
            <a:off x="21431" y="1121180"/>
            <a:ext cx="5191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  <a:latin typeface="Antonio" panose="020B0604020202020204" charset="0"/>
              </a:rPr>
              <a:t>P1 = Percentage of People experiencing Verbal bullying</a:t>
            </a:r>
          </a:p>
          <a:p>
            <a:r>
              <a:rPr lang="en-US" sz="1800" b="1" dirty="0">
                <a:solidFill>
                  <a:srgbClr val="7030A0"/>
                </a:solidFill>
                <a:latin typeface="Antonio" panose="020B0604020202020204" charset="0"/>
              </a:rPr>
              <a:t>P2 = Percentage of People experiencing Physical bullying</a:t>
            </a:r>
          </a:p>
        </p:txBody>
      </p:sp>
    </p:spTree>
    <p:extLst>
      <p:ext uri="{BB962C8B-B14F-4D97-AF65-F5344CB8AC3E}">
        <p14:creationId xmlns:p14="http://schemas.microsoft.com/office/powerpoint/2010/main" val="2619748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858;p61">
            <a:extLst>
              <a:ext uri="{FF2B5EF4-FFF2-40B4-BE49-F238E27FC236}">
                <a16:creationId xmlns:a16="http://schemas.microsoft.com/office/drawing/2014/main" id="{9226BDC3-6FD1-4E1A-B65F-37C9826B6120}"/>
              </a:ext>
            </a:extLst>
          </p:cNvPr>
          <p:cNvSpPr txBox="1">
            <a:spLocks/>
          </p:cNvSpPr>
          <p:nvPr/>
        </p:nvSpPr>
        <p:spPr>
          <a:xfrm>
            <a:off x="486638" y="4021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3200" dirty="0"/>
              <a:t>Assessment of Questions</a:t>
            </a:r>
          </a:p>
        </p:txBody>
      </p:sp>
      <p:sp>
        <p:nvSpPr>
          <p:cNvPr id="41" name="Title 6">
            <a:extLst>
              <a:ext uri="{FF2B5EF4-FFF2-40B4-BE49-F238E27FC236}">
                <a16:creationId xmlns:a16="http://schemas.microsoft.com/office/drawing/2014/main" id="{D3FE15FD-ED25-4B01-A719-A9CF04B3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5247" y="1556739"/>
            <a:ext cx="2973867" cy="389051"/>
          </a:xfrm>
        </p:spPr>
        <p:txBody>
          <a:bodyPr/>
          <a:lstStyle/>
          <a:p>
            <a:pPr algn="ctr"/>
            <a:r>
              <a:rPr lang="en-US" sz="2400" dirty="0"/>
              <a:t>H</a:t>
            </a:r>
            <a:r>
              <a:rPr lang="en-US" sz="1400" dirty="0"/>
              <a:t>0 </a:t>
            </a:r>
            <a:r>
              <a:rPr lang="en-US" sz="2200" dirty="0"/>
              <a:t>: </a:t>
            </a:r>
            <a:r>
              <a:rPr lang="en-US" sz="2400" b="1" dirty="0">
                <a:latin typeface="Antonio" panose="020B0604020202020204" charset="0"/>
              </a:rPr>
              <a:t>P</a:t>
            </a:r>
            <a:r>
              <a:rPr lang="en-US" sz="1800" b="1" dirty="0">
                <a:latin typeface="Antonio" panose="020B0604020202020204" charset="0"/>
              </a:rPr>
              <a:t>0</a:t>
            </a:r>
            <a:r>
              <a:rPr lang="en-US" sz="1800" b="1" dirty="0">
                <a:solidFill>
                  <a:srgbClr val="FF0000"/>
                </a:solidFill>
                <a:latin typeface="Antonio" panose="020B0604020202020204" charset="0"/>
              </a:rPr>
              <a:t> =</a:t>
            </a:r>
            <a:r>
              <a:rPr lang="en-US" sz="2200" dirty="0"/>
              <a:t> 0.60 </a:t>
            </a:r>
            <a:endParaRPr lang="en-PK" sz="2200" dirty="0"/>
          </a:p>
        </p:txBody>
      </p:sp>
      <p:sp>
        <p:nvSpPr>
          <p:cNvPr id="42" name="Title 6">
            <a:extLst>
              <a:ext uri="{FF2B5EF4-FFF2-40B4-BE49-F238E27FC236}">
                <a16:creationId xmlns:a16="http://schemas.microsoft.com/office/drawing/2014/main" id="{064A12F0-FD68-4842-B61B-46D6A25A5DB8}"/>
              </a:ext>
            </a:extLst>
          </p:cNvPr>
          <p:cNvSpPr txBox="1">
            <a:spLocks/>
          </p:cNvSpPr>
          <p:nvPr/>
        </p:nvSpPr>
        <p:spPr>
          <a:xfrm>
            <a:off x="-247142" y="1870153"/>
            <a:ext cx="3271972" cy="57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2400" dirty="0"/>
              <a:t>H</a:t>
            </a:r>
            <a:r>
              <a:rPr lang="en-US" sz="1400" dirty="0"/>
              <a:t>1</a:t>
            </a:r>
            <a:r>
              <a:rPr lang="en-US" sz="2200" dirty="0"/>
              <a:t> :  </a:t>
            </a:r>
            <a:r>
              <a:rPr lang="en-US" sz="2400" b="1" dirty="0">
                <a:latin typeface="Antonio" panose="020B0604020202020204" charset="0"/>
              </a:rPr>
              <a:t>P</a:t>
            </a:r>
            <a:r>
              <a:rPr lang="en-US" sz="1800" b="1" dirty="0">
                <a:latin typeface="Antonio" panose="020B0604020202020204" charset="0"/>
              </a:rPr>
              <a:t>0</a:t>
            </a:r>
            <a:r>
              <a:rPr lang="en-US" sz="1800" b="1" dirty="0">
                <a:solidFill>
                  <a:srgbClr val="FF0000"/>
                </a:solidFill>
                <a:latin typeface="Antonio" panose="020B0604020202020204" charset="0"/>
              </a:rPr>
              <a:t> ≠</a:t>
            </a:r>
            <a:r>
              <a:rPr lang="en-US" sz="2200" dirty="0"/>
              <a:t> 0.60 </a:t>
            </a:r>
            <a:r>
              <a:rPr lang="en-US" sz="1800" dirty="0">
                <a:solidFill>
                  <a:srgbClr val="7030A0"/>
                </a:solidFill>
              </a:rPr>
              <a:t>(two tail test)</a:t>
            </a:r>
            <a:r>
              <a:rPr lang="en-US" sz="2200" dirty="0"/>
              <a:t> </a:t>
            </a:r>
            <a:endParaRPr lang="en-PK" sz="2200" dirty="0"/>
          </a:p>
        </p:txBody>
      </p:sp>
      <p:sp>
        <p:nvSpPr>
          <p:cNvPr id="43" name="Title 6">
            <a:extLst>
              <a:ext uri="{FF2B5EF4-FFF2-40B4-BE49-F238E27FC236}">
                <a16:creationId xmlns:a16="http://schemas.microsoft.com/office/drawing/2014/main" id="{04620A55-D1E8-4075-98CF-2923048A723A}"/>
              </a:ext>
            </a:extLst>
          </p:cNvPr>
          <p:cNvSpPr txBox="1">
            <a:spLocks/>
          </p:cNvSpPr>
          <p:nvPr/>
        </p:nvSpPr>
        <p:spPr>
          <a:xfrm>
            <a:off x="1778845" y="410679"/>
            <a:ext cx="5191126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2000" dirty="0">
                <a:solidFill>
                  <a:schemeClr val="accent4"/>
                </a:solidFill>
              </a:rPr>
              <a:t>Q6: Factors Influencing Non-Reporting Bullying</a:t>
            </a:r>
            <a:endParaRPr lang="en-PK" sz="4400" dirty="0">
              <a:solidFill>
                <a:schemeClr val="accent4"/>
              </a:solidFill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0FB7786E-12C5-47CC-A882-FD1588EC9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8590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PK" altLang="en-PK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PK" altLang="en-P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Title 6">
            <a:extLst>
              <a:ext uri="{FF2B5EF4-FFF2-40B4-BE49-F238E27FC236}">
                <a16:creationId xmlns:a16="http://schemas.microsoft.com/office/drawing/2014/main" id="{B8E674B1-9B64-41DC-A7AF-1B8EFD53F694}"/>
              </a:ext>
            </a:extLst>
          </p:cNvPr>
          <p:cNvSpPr txBox="1">
            <a:spLocks/>
          </p:cNvSpPr>
          <p:nvPr/>
        </p:nvSpPr>
        <p:spPr>
          <a:xfrm>
            <a:off x="-90538" y="2662763"/>
            <a:ext cx="3782836" cy="449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rgbClr val="7030A0"/>
                </a:solidFill>
              </a:rPr>
              <a:t>Confidence level = 95%, n=152, P-hat=0.58</a:t>
            </a:r>
            <a:endParaRPr lang="en-PK" sz="1600" dirty="0">
              <a:solidFill>
                <a:srgbClr val="7030A0"/>
              </a:solidFill>
            </a:endParaRPr>
          </a:p>
        </p:txBody>
      </p:sp>
      <p:sp>
        <p:nvSpPr>
          <p:cNvPr id="51" name="Title 6">
            <a:extLst>
              <a:ext uri="{FF2B5EF4-FFF2-40B4-BE49-F238E27FC236}">
                <a16:creationId xmlns:a16="http://schemas.microsoft.com/office/drawing/2014/main" id="{DAD116EF-7DEC-40A3-94BA-257C6227AA2F}"/>
              </a:ext>
            </a:extLst>
          </p:cNvPr>
          <p:cNvSpPr txBox="1">
            <a:spLocks/>
          </p:cNvSpPr>
          <p:nvPr/>
        </p:nvSpPr>
        <p:spPr>
          <a:xfrm>
            <a:off x="475864" y="2999887"/>
            <a:ext cx="2315972" cy="343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rgbClr val="7030A0"/>
                </a:solidFill>
              </a:rPr>
              <a:t>    Z(</a:t>
            </a:r>
            <a:r>
              <a:rPr lang="en-US" sz="1600" dirty="0" err="1">
                <a:solidFill>
                  <a:srgbClr val="7030A0"/>
                </a:solidFill>
              </a:rPr>
              <a:t>cal</a:t>
            </a:r>
            <a:r>
              <a:rPr lang="en-US" sz="1600" dirty="0">
                <a:solidFill>
                  <a:srgbClr val="7030A0"/>
                </a:solidFill>
              </a:rPr>
              <a:t>) = 0.0 , Z(tab) = 1.96 </a:t>
            </a:r>
          </a:p>
        </p:txBody>
      </p:sp>
      <p:sp>
        <p:nvSpPr>
          <p:cNvPr id="53" name="Title 6">
            <a:extLst>
              <a:ext uri="{FF2B5EF4-FFF2-40B4-BE49-F238E27FC236}">
                <a16:creationId xmlns:a16="http://schemas.microsoft.com/office/drawing/2014/main" id="{0BFE569B-242F-4ADA-B4F2-8A76A2F831B8}"/>
              </a:ext>
            </a:extLst>
          </p:cNvPr>
          <p:cNvSpPr txBox="1">
            <a:spLocks/>
          </p:cNvSpPr>
          <p:nvPr/>
        </p:nvSpPr>
        <p:spPr>
          <a:xfrm>
            <a:off x="2087502" y="3981070"/>
            <a:ext cx="4839326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/>
              <a:t>Failed to reject H</a:t>
            </a:r>
            <a:r>
              <a:rPr lang="en-US" sz="1100" dirty="0"/>
              <a:t>0, </a:t>
            </a:r>
            <a:r>
              <a:rPr lang="en-US" sz="1600" dirty="0"/>
              <a:t>because as shown in our analysis that the Percentage Of Lack of Trust In Authorities is equal to 0.60</a:t>
            </a:r>
            <a:endParaRPr lang="en-PK" sz="1600" dirty="0"/>
          </a:p>
        </p:txBody>
      </p:sp>
      <p:sp>
        <p:nvSpPr>
          <p:cNvPr id="54" name="Title 6">
            <a:extLst>
              <a:ext uri="{FF2B5EF4-FFF2-40B4-BE49-F238E27FC236}">
                <a16:creationId xmlns:a16="http://schemas.microsoft.com/office/drawing/2014/main" id="{F09B3577-9069-4CDE-82CE-02435EF66255}"/>
              </a:ext>
            </a:extLst>
          </p:cNvPr>
          <p:cNvSpPr txBox="1">
            <a:spLocks/>
          </p:cNvSpPr>
          <p:nvPr/>
        </p:nvSpPr>
        <p:spPr>
          <a:xfrm>
            <a:off x="-59365" y="2377592"/>
            <a:ext cx="854511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chemeClr val="accent4"/>
                </a:solidFill>
              </a:rPr>
              <a:t>Result:</a:t>
            </a:r>
            <a:endParaRPr lang="en-PK" sz="1600" dirty="0">
              <a:solidFill>
                <a:schemeClr val="accent4"/>
              </a:solidFill>
            </a:endParaRPr>
          </a:p>
        </p:txBody>
      </p:sp>
      <p:sp>
        <p:nvSpPr>
          <p:cNvPr id="55" name="Title 6">
            <a:extLst>
              <a:ext uri="{FF2B5EF4-FFF2-40B4-BE49-F238E27FC236}">
                <a16:creationId xmlns:a16="http://schemas.microsoft.com/office/drawing/2014/main" id="{3B7463F3-818D-4509-BE79-DD174B6ABB15}"/>
              </a:ext>
            </a:extLst>
          </p:cNvPr>
          <p:cNvSpPr txBox="1">
            <a:spLocks/>
          </p:cNvSpPr>
          <p:nvPr/>
        </p:nvSpPr>
        <p:spPr>
          <a:xfrm>
            <a:off x="1904697" y="3637389"/>
            <a:ext cx="1178639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dirty="0">
                <a:solidFill>
                  <a:schemeClr val="accent4"/>
                </a:solidFill>
              </a:rPr>
              <a:t>Conclusion:</a:t>
            </a:r>
            <a:endParaRPr lang="en-PK" sz="1600" dirty="0">
              <a:solidFill>
                <a:schemeClr val="accent4"/>
              </a:solidFill>
            </a:endParaRP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9075F93E-B60C-4F4C-87E4-6FE81C63BA98}"/>
              </a:ext>
            </a:extLst>
          </p:cNvPr>
          <p:cNvSpPr txBox="1">
            <a:spLocks/>
          </p:cNvSpPr>
          <p:nvPr/>
        </p:nvSpPr>
        <p:spPr>
          <a:xfrm>
            <a:off x="-142969" y="820511"/>
            <a:ext cx="3271972" cy="47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en-US" sz="1600" u="sng" dirty="0">
                <a:solidFill>
                  <a:srgbClr val="FF0000"/>
                </a:solidFill>
              </a:rPr>
              <a:t>Method </a:t>
            </a:r>
            <a:r>
              <a:rPr lang="en-US" sz="1600" u="sng" dirty="0">
                <a:solidFill>
                  <a:schemeClr val="accent4"/>
                </a:solidFill>
              </a:rPr>
              <a:t>: Hypothesis Test-Proportion </a:t>
            </a:r>
            <a:endParaRPr lang="en-PK" sz="1600" u="sng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64099C-3528-4DE3-A893-48BB0B4E2BA2}"/>
              </a:ext>
            </a:extLst>
          </p:cNvPr>
          <p:cNvSpPr txBox="1"/>
          <p:nvPr/>
        </p:nvSpPr>
        <p:spPr>
          <a:xfrm>
            <a:off x="-8240" y="1186551"/>
            <a:ext cx="519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  <a:latin typeface="Antonio" panose="020B0604020202020204" charset="0"/>
              </a:rPr>
              <a:t>P</a:t>
            </a:r>
            <a:r>
              <a:rPr lang="en-US" sz="1300" b="1" dirty="0">
                <a:solidFill>
                  <a:srgbClr val="7030A0"/>
                </a:solidFill>
                <a:latin typeface="Antonio" panose="020B0604020202020204" charset="0"/>
              </a:rPr>
              <a:t>0</a:t>
            </a:r>
            <a:r>
              <a:rPr lang="en-US" sz="1800" b="1" dirty="0">
                <a:solidFill>
                  <a:srgbClr val="7030A0"/>
                </a:solidFill>
                <a:latin typeface="Antonio" panose="020B0604020202020204" charset="0"/>
              </a:rPr>
              <a:t> = Percentage of Lack of trust in authorities</a:t>
            </a: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E78002ED-F598-81F3-464A-79DBFE03334F}"/>
              </a:ext>
            </a:extLst>
          </p:cNvPr>
          <p:cNvSpPr txBox="1">
            <a:spLocks/>
          </p:cNvSpPr>
          <p:nvPr/>
        </p:nvSpPr>
        <p:spPr>
          <a:xfrm>
            <a:off x="-320452" y="3304146"/>
            <a:ext cx="4039237" cy="374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ntonio"/>
              <a:buNone/>
              <a:defRPr sz="3500" b="1" i="0" u="none" strike="noStrike" cap="none">
                <a:solidFill>
                  <a:schemeClr val="accen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pPr algn="ctr"/>
            <a:r>
              <a:rPr lang="pl-PL" sz="1600" dirty="0"/>
              <a:t>Z(cal) &lt; -Z(tab) or Z(cal) &gt;Z(tab)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6444304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Day of Bullying Prevention Activities by Slidesgo">
  <a:themeElements>
    <a:clrScheme name="Simple Light">
      <a:dk1>
        <a:srgbClr val="F0F0F0"/>
      </a:dk1>
      <a:lt1>
        <a:srgbClr val="E6E0DC"/>
      </a:lt1>
      <a:dk2>
        <a:srgbClr val="C6B6AC"/>
      </a:dk2>
      <a:lt2>
        <a:srgbClr val="8E7945"/>
      </a:lt2>
      <a:accent1>
        <a:srgbClr val="F54731"/>
      </a:accent1>
      <a:accent2>
        <a:srgbClr val="E8B4FA"/>
      </a:accent2>
      <a:accent3>
        <a:srgbClr val="6FA7FF"/>
      </a:accent3>
      <a:accent4>
        <a:srgbClr val="072E2D"/>
      </a:accent4>
      <a:accent5>
        <a:srgbClr val="FFFFFF"/>
      </a:accent5>
      <a:accent6>
        <a:srgbClr val="FFFFFF"/>
      </a:accent6>
      <a:hlink>
        <a:srgbClr val="072E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4009</TotalTime>
  <Words>875</Words>
  <Application>Microsoft Office PowerPoint</Application>
  <PresentationFormat>On-screen Show (16:9)</PresentationFormat>
  <Paragraphs>142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Söhne</vt:lpstr>
      <vt:lpstr>Antonio Medium</vt:lpstr>
      <vt:lpstr>Ebrima</vt:lpstr>
      <vt:lpstr>Epilogue Medium</vt:lpstr>
      <vt:lpstr>Arial</vt:lpstr>
      <vt:lpstr>Antonio</vt:lpstr>
      <vt:lpstr>Wingdings</vt:lpstr>
      <vt:lpstr>Epilogue SemiBold</vt:lpstr>
      <vt:lpstr>Algerian</vt:lpstr>
      <vt:lpstr>World Day of Bullying Prevention Activities by Slidesgo</vt:lpstr>
      <vt:lpstr>BULLyING  and its  impacts</vt:lpstr>
      <vt:lpstr>Survey Questionnaire</vt:lpstr>
      <vt:lpstr>Demogaraphics</vt:lpstr>
      <vt:lpstr>H0 :  P1 = P2 </vt:lpstr>
      <vt:lpstr>H0:  Average of comfort is μ = 4 </vt:lpstr>
      <vt:lpstr>H0 : Impact on mental health = 3 </vt:lpstr>
      <vt:lpstr>H0 : Institutional effectiveness against bullying = 3 </vt:lpstr>
      <vt:lpstr>H0 :  P1 - P2 = 0.50 </vt:lpstr>
      <vt:lpstr>H0 : P0 = 0.60 </vt:lpstr>
      <vt:lpstr>H0 : P0 = 0.60 </vt:lpstr>
      <vt:lpstr>PowerPoint Presentation</vt:lpstr>
      <vt:lpstr>H0 :  P1 - P2 = 0.30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Day of Bullying Prevention</dc:title>
  <dc:creator>Zalaid Butt</dc:creator>
  <cp:lastModifiedBy>SHOAIB MUGHAL</cp:lastModifiedBy>
  <cp:revision>71</cp:revision>
  <dcterms:modified xsi:type="dcterms:W3CDTF">2023-12-16T20:48:03Z</dcterms:modified>
</cp:coreProperties>
</file>