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4A667E-0682-4873-A2E8-8E22A28AB941}">
          <p14:sldIdLst>
            <p14:sldId id="256"/>
            <p14:sldId id="257"/>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97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599" autoAdjust="0"/>
  </p:normalViewPr>
  <p:slideViewPr>
    <p:cSldViewPr>
      <p:cViewPr varScale="1">
        <p:scale>
          <a:sx n="96" d="100"/>
          <a:sy n="96" d="100"/>
        </p:scale>
        <p:origin x="86" y="125"/>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3/5/2020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3/5/2020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3/5/2020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3/5/2020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3/5/2020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3/5/2020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3/5/2020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908" y="2060848"/>
            <a:ext cx="9144000" cy="2667000"/>
          </a:xfrm>
        </p:spPr>
        <p:txBody>
          <a:bodyPr/>
          <a:lstStyle/>
          <a:p>
            <a:r>
              <a:rPr lang="en-US" dirty="0">
                <a:solidFill>
                  <a:schemeClr val="accent2"/>
                </a:solidFill>
                <a:latin typeface="Verdana" panose="020B0604030504040204" pitchFamily="34" charset="0"/>
                <a:ea typeface="Verdana" panose="020B0604030504040204" pitchFamily="34" charset="0"/>
              </a:rPr>
              <a:t>Taiwan Customer Default</a:t>
            </a:r>
            <a:br>
              <a:rPr lang="en-US" dirty="0">
                <a:solidFill>
                  <a:schemeClr val="accent2"/>
                </a:solidFill>
                <a:latin typeface="Verdana" panose="020B0604030504040204" pitchFamily="34" charset="0"/>
                <a:ea typeface="Verdana" panose="020B0604030504040204" pitchFamily="34" charset="0"/>
              </a:rPr>
            </a:br>
            <a:r>
              <a:rPr lang="en-US" dirty="0">
                <a:solidFill>
                  <a:schemeClr val="accent2"/>
                </a:solidFill>
                <a:latin typeface="Verdana" panose="020B0604030504040204" pitchFamily="34" charset="0"/>
                <a:ea typeface="Verdana" panose="020B0604030504040204" pitchFamily="34" charset="0"/>
              </a:rPr>
              <a:t>Case Study</a:t>
            </a:r>
          </a:p>
        </p:txBody>
      </p:sp>
      <p:sp>
        <p:nvSpPr>
          <p:cNvPr id="3" name="Subtitle 2"/>
          <p:cNvSpPr>
            <a:spLocks noGrp="1"/>
          </p:cNvSpPr>
          <p:nvPr>
            <p:ph type="subTitle" idx="1"/>
          </p:nvPr>
        </p:nvSpPr>
        <p:spPr/>
        <p:txBody>
          <a:bodyPr>
            <a:normAutofit/>
          </a:bodyPr>
          <a:lstStyle/>
          <a:p>
            <a:r>
              <a:rPr lang="en-US" dirty="0">
                <a:solidFill>
                  <a:schemeClr val="accent2"/>
                </a:solidFill>
              </a:rPr>
              <a:t>                                                                                             By:</a:t>
            </a:r>
          </a:p>
          <a:p>
            <a:r>
              <a:rPr lang="en-US" dirty="0">
                <a:solidFill>
                  <a:schemeClr val="accent2"/>
                </a:solidFill>
              </a:rPr>
              <a:t>                                                                                             Syed Shoaib Mohammad.</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81C-42BB-4A71-9657-1449EBE3B547}"/>
              </a:ext>
            </a:extLst>
          </p:cNvPr>
          <p:cNvSpPr>
            <a:spLocks noGrp="1"/>
          </p:cNvSpPr>
          <p:nvPr>
            <p:ph type="title"/>
          </p:nvPr>
        </p:nvSpPr>
        <p:spPr>
          <a:xfrm>
            <a:off x="2494012" y="404664"/>
            <a:ext cx="8172400" cy="1020762"/>
          </a:xfrm>
        </p:spPr>
        <p:txBody>
          <a:bodyPr/>
          <a:lstStyle/>
          <a:p>
            <a:r>
              <a:rPr lang="en-IN" dirty="0">
                <a:solidFill>
                  <a:schemeClr val="accent2"/>
                </a:solidFill>
              </a:rPr>
              <a:t>     </a:t>
            </a:r>
            <a:r>
              <a:rPr lang="en-IN" dirty="0">
                <a:solidFill>
                  <a:schemeClr val="accent2"/>
                </a:solidFill>
                <a:latin typeface="Verdana" panose="020B0604030504040204" pitchFamily="34" charset="0"/>
                <a:ea typeface="Verdana" panose="020B0604030504040204" pitchFamily="34" charset="0"/>
              </a:rPr>
              <a:t>Model Comparisons:</a:t>
            </a:r>
          </a:p>
        </p:txBody>
      </p:sp>
      <p:graphicFrame>
        <p:nvGraphicFramePr>
          <p:cNvPr id="4" name="Table 4">
            <a:extLst>
              <a:ext uri="{FF2B5EF4-FFF2-40B4-BE49-F238E27FC236}">
                <a16:creationId xmlns:a16="http://schemas.microsoft.com/office/drawing/2014/main" id="{15E29A27-5133-420C-944B-B8312781E102}"/>
              </a:ext>
            </a:extLst>
          </p:cNvPr>
          <p:cNvGraphicFramePr>
            <a:graphicFrameLocks noGrp="1"/>
          </p:cNvGraphicFramePr>
          <p:nvPr>
            <p:ph idx="1"/>
            <p:extLst>
              <p:ext uri="{D42A27DB-BD31-4B8C-83A1-F6EECF244321}">
                <p14:modId xmlns:p14="http://schemas.microsoft.com/office/powerpoint/2010/main" val="2421696770"/>
              </p:ext>
            </p:extLst>
          </p:nvPr>
        </p:nvGraphicFramePr>
        <p:xfrm>
          <a:off x="23306" y="1772816"/>
          <a:ext cx="12119779" cy="5048687"/>
        </p:xfrm>
        <a:graphic>
          <a:graphicData uri="http://schemas.openxmlformats.org/drawingml/2006/table">
            <a:tbl>
              <a:tblPr firstRow="1" bandRow="1">
                <a:tableStyleId>{8EC20E35-A176-4012-BC5E-935CFFF8708E}</a:tableStyleId>
              </a:tblPr>
              <a:tblGrid>
                <a:gridCol w="2327495">
                  <a:extLst>
                    <a:ext uri="{9D8B030D-6E8A-4147-A177-3AD203B41FA5}">
                      <a16:colId xmlns:a16="http://schemas.microsoft.com/office/drawing/2014/main" val="1396569754"/>
                    </a:ext>
                  </a:extLst>
                </a:gridCol>
                <a:gridCol w="2448070">
                  <a:extLst>
                    <a:ext uri="{9D8B030D-6E8A-4147-A177-3AD203B41FA5}">
                      <a16:colId xmlns:a16="http://schemas.microsoft.com/office/drawing/2014/main" val="1380373712"/>
                    </a:ext>
                  </a:extLst>
                </a:gridCol>
                <a:gridCol w="790162">
                  <a:extLst>
                    <a:ext uri="{9D8B030D-6E8A-4147-A177-3AD203B41FA5}">
                      <a16:colId xmlns:a16="http://schemas.microsoft.com/office/drawing/2014/main" val="3850490323"/>
                    </a:ext>
                  </a:extLst>
                </a:gridCol>
                <a:gridCol w="1735499">
                  <a:extLst>
                    <a:ext uri="{9D8B030D-6E8A-4147-A177-3AD203B41FA5}">
                      <a16:colId xmlns:a16="http://schemas.microsoft.com/office/drawing/2014/main" val="3003621379"/>
                    </a:ext>
                  </a:extLst>
                </a:gridCol>
                <a:gridCol w="4818553">
                  <a:extLst>
                    <a:ext uri="{9D8B030D-6E8A-4147-A177-3AD203B41FA5}">
                      <a16:colId xmlns:a16="http://schemas.microsoft.com/office/drawing/2014/main" val="71540892"/>
                    </a:ext>
                  </a:extLst>
                </a:gridCol>
              </a:tblGrid>
              <a:tr h="994847">
                <a:tc>
                  <a:txBody>
                    <a:bodyPr/>
                    <a:lstStyle/>
                    <a:p>
                      <a:endParaRPr lang="en-IN" dirty="0"/>
                    </a:p>
                    <a:p>
                      <a:r>
                        <a:rPr lang="en-IN" dirty="0">
                          <a:solidFill>
                            <a:schemeClr val="accent2"/>
                          </a:solidFill>
                        </a:rPr>
                        <a:t>Model</a:t>
                      </a:r>
                    </a:p>
                  </a:txBody>
                  <a:tcPr/>
                </a:tc>
                <a:tc>
                  <a:txBody>
                    <a:bodyPr/>
                    <a:lstStyle/>
                    <a:p>
                      <a:endParaRPr lang="en-IN" dirty="0"/>
                    </a:p>
                    <a:p>
                      <a:r>
                        <a:rPr lang="en-IN" dirty="0">
                          <a:solidFill>
                            <a:schemeClr val="accent2"/>
                          </a:solidFill>
                        </a:rPr>
                        <a:t>Confusion Matrix &amp;</a:t>
                      </a:r>
                    </a:p>
                    <a:p>
                      <a:r>
                        <a:rPr lang="en-IN" dirty="0">
                          <a:solidFill>
                            <a:schemeClr val="accent2"/>
                          </a:solidFill>
                        </a:rPr>
                        <a:t>ROC</a:t>
                      </a:r>
                    </a:p>
                  </a:txBody>
                  <a:tcPr/>
                </a:tc>
                <a:tc>
                  <a:txBody>
                    <a:bodyPr/>
                    <a:lstStyle/>
                    <a:p>
                      <a:endParaRPr lang="en-IN" dirty="0"/>
                    </a:p>
                    <a:p>
                      <a:r>
                        <a:rPr lang="en-IN" dirty="0">
                          <a:solidFill>
                            <a:schemeClr val="accent2"/>
                          </a:solidFill>
                        </a:rPr>
                        <a:t>AUC</a:t>
                      </a:r>
                    </a:p>
                  </a:txBody>
                  <a:tcPr/>
                </a:tc>
                <a:tc>
                  <a:txBody>
                    <a:bodyPr/>
                    <a:lstStyle/>
                    <a:p>
                      <a:endParaRPr lang="en-IN" dirty="0"/>
                    </a:p>
                    <a:p>
                      <a:r>
                        <a:rPr lang="en-IN" dirty="0">
                          <a:solidFill>
                            <a:schemeClr val="accent2"/>
                          </a:solidFill>
                        </a:rPr>
                        <a:t>Gini-Coefficient</a:t>
                      </a:r>
                    </a:p>
                  </a:txBody>
                  <a:tcPr/>
                </a:tc>
                <a:tc>
                  <a:txBody>
                    <a:bodyPr/>
                    <a:lstStyle/>
                    <a:p>
                      <a:endParaRPr lang="en-IN" dirty="0"/>
                    </a:p>
                    <a:p>
                      <a:r>
                        <a:rPr lang="en-IN" dirty="0">
                          <a:solidFill>
                            <a:schemeClr val="accent2"/>
                          </a:solidFill>
                        </a:rPr>
                        <a:t>Insights</a:t>
                      </a:r>
                    </a:p>
                  </a:txBody>
                  <a:tcPr/>
                </a:tc>
                <a:extLst>
                  <a:ext uri="{0D108BD9-81ED-4DB2-BD59-A6C34878D82A}">
                    <a16:rowId xmlns:a16="http://schemas.microsoft.com/office/drawing/2014/main" val="3866713930"/>
                  </a:ext>
                </a:extLst>
              </a:tr>
              <a:tr h="4045713">
                <a:tc>
                  <a:txBody>
                    <a:bodyPr/>
                    <a:lstStyle/>
                    <a:p>
                      <a:endParaRPr lang="en-IN" dirty="0"/>
                    </a:p>
                    <a:p>
                      <a:r>
                        <a:rPr lang="en-IN" dirty="0">
                          <a:latin typeface="Verdana" panose="020B0604030504040204" pitchFamily="34" charset="0"/>
                          <a:ea typeface="Verdana" panose="020B0604030504040204" pitchFamily="34" charset="0"/>
                        </a:rPr>
                        <a:t>Logistic Regression</a:t>
                      </a: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Accuracy:78%</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Sensitivity:51%</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Threshold:20%</a:t>
                      </a:r>
                    </a:p>
                    <a:p>
                      <a:endParaRPr lang="en-IN" dirty="0"/>
                    </a:p>
                  </a:txBody>
                  <a:tcPr/>
                </a:tc>
                <a:tc>
                  <a:txBody>
                    <a:bodyPr/>
                    <a:lstStyle/>
                    <a:p>
                      <a:r>
                        <a:rPr lang="en-IN" dirty="0">
                          <a:latin typeface="Verdana" panose="020B0604030504040204" pitchFamily="34" charset="0"/>
                          <a:ea typeface="Verdana" panose="020B0604030504040204" pitchFamily="34" charset="0"/>
                        </a:rPr>
                        <a:t>72%</a:t>
                      </a:r>
                    </a:p>
                  </a:txBody>
                  <a:tcPr/>
                </a:tc>
                <a:tc>
                  <a:txBody>
                    <a:bodyPr/>
                    <a:lstStyle/>
                    <a:p>
                      <a:r>
                        <a:rPr lang="en-IN" dirty="0">
                          <a:latin typeface="Verdana" panose="020B0604030504040204" pitchFamily="34" charset="0"/>
                          <a:ea typeface="Verdana" panose="020B0604030504040204" pitchFamily="34" charset="0"/>
                        </a:rPr>
                        <a:t>44%</a:t>
                      </a:r>
                    </a:p>
                  </a:txBody>
                  <a:tcPr/>
                </a:tc>
                <a:tc>
                  <a:txBody>
                    <a:bodyPr/>
                    <a:lstStyle/>
                    <a:p>
                      <a:r>
                        <a:rPr lang="en-IN" sz="1100" kern="1200" dirty="0">
                          <a:solidFill>
                            <a:schemeClr val="dk1"/>
                          </a:solidFill>
                          <a:effectLst/>
                          <a:latin typeface="Verdana" panose="020B0604030504040204" pitchFamily="34" charset="0"/>
                          <a:ea typeface="Verdana" panose="020B0604030504040204" pitchFamily="34" charset="0"/>
                          <a:cs typeface="+mn-cs"/>
                        </a:rPr>
                        <a:t>-The History of repayments, showing how many months a customer has been late in their payments in the past as it stands on September, followed by the Credit. Score (a credit usage Indicator) are Important variables that would predict defaults.</a:t>
                      </a:r>
                    </a:p>
                    <a:p>
                      <a:r>
                        <a:rPr lang="en-IN" sz="1100" kern="1200" dirty="0">
                          <a:solidFill>
                            <a:schemeClr val="dk1"/>
                          </a:solidFill>
                          <a:effectLst/>
                          <a:latin typeface="Verdana" panose="020B0604030504040204" pitchFamily="34" charset="0"/>
                          <a:ea typeface="Verdana" panose="020B0604030504040204" pitchFamily="34" charset="0"/>
                          <a:cs typeface="+mn-cs"/>
                        </a:rPr>
                        <a:t> </a:t>
                      </a:r>
                    </a:p>
                    <a:p>
                      <a:r>
                        <a:rPr lang="en-IN" sz="1100" kern="1200" dirty="0">
                          <a:solidFill>
                            <a:schemeClr val="dk1"/>
                          </a:solidFill>
                          <a:effectLst/>
                          <a:latin typeface="Verdana" panose="020B0604030504040204" pitchFamily="34" charset="0"/>
                          <a:ea typeface="Verdana" panose="020B0604030504040204" pitchFamily="34" charset="0"/>
                          <a:cs typeface="+mn-cs"/>
                        </a:rPr>
                        <a:t>-Increase in Age has a positive impact on Default of the customer assuming remaining variables are constant.</a:t>
                      </a:r>
                    </a:p>
                    <a:p>
                      <a:r>
                        <a:rPr lang="en-IN" sz="1100" kern="1200" dirty="0">
                          <a:solidFill>
                            <a:schemeClr val="dk1"/>
                          </a:solidFill>
                          <a:effectLst/>
                          <a:latin typeface="Verdana" panose="020B0604030504040204" pitchFamily="34" charset="0"/>
                          <a:ea typeface="Verdana" panose="020B0604030504040204" pitchFamily="34" charset="0"/>
                          <a:cs typeface="+mn-cs"/>
                        </a:rPr>
                        <a:t> </a:t>
                      </a:r>
                    </a:p>
                    <a:p>
                      <a:r>
                        <a:rPr lang="en-IN" sz="1100" kern="1200" dirty="0">
                          <a:solidFill>
                            <a:schemeClr val="dk1"/>
                          </a:solidFill>
                          <a:effectLst/>
                          <a:latin typeface="Verdana" panose="020B0604030504040204" pitchFamily="34" charset="0"/>
                          <a:ea typeface="Verdana" panose="020B0604030504040204" pitchFamily="34" charset="0"/>
                          <a:cs typeface="+mn-cs"/>
                        </a:rPr>
                        <a:t>-A unit increase in the number of months a customer has been late in repayments as it stands on April has a positive impact on default assuming remaining variables are constant.</a:t>
                      </a:r>
                    </a:p>
                    <a:p>
                      <a:r>
                        <a:rPr lang="en-IN" sz="1100" kern="1200" dirty="0">
                          <a:solidFill>
                            <a:schemeClr val="dk1"/>
                          </a:solidFill>
                          <a:effectLst/>
                          <a:latin typeface="Verdana" panose="020B0604030504040204" pitchFamily="34" charset="0"/>
                          <a:ea typeface="Verdana" panose="020B0604030504040204" pitchFamily="34" charset="0"/>
                          <a:cs typeface="+mn-cs"/>
                        </a:rPr>
                        <a:t> </a:t>
                      </a:r>
                    </a:p>
                    <a:p>
                      <a:r>
                        <a:rPr lang="en-IN" sz="1100" kern="1200" dirty="0">
                          <a:solidFill>
                            <a:schemeClr val="dk1"/>
                          </a:solidFill>
                          <a:effectLst/>
                          <a:latin typeface="Verdana" panose="020B0604030504040204" pitchFamily="34" charset="0"/>
                          <a:ea typeface="Verdana" panose="020B0604030504040204" pitchFamily="34" charset="0"/>
                          <a:cs typeface="+mn-cs"/>
                        </a:rPr>
                        <a:t>-Males have a positive impact in towards default as compared to females.</a:t>
                      </a:r>
                    </a:p>
                    <a:p>
                      <a:r>
                        <a:rPr lang="en-IN" sz="1100" kern="1200" dirty="0">
                          <a:solidFill>
                            <a:schemeClr val="dk1"/>
                          </a:solidFill>
                          <a:effectLst/>
                          <a:latin typeface="Verdana" panose="020B0604030504040204" pitchFamily="34" charset="0"/>
                          <a:ea typeface="Verdana" panose="020B0604030504040204" pitchFamily="34" charset="0"/>
                          <a:cs typeface="+mn-cs"/>
                        </a:rPr>
                        <a:t> </a:t>
                      </a:r>
                    </a:p>
                    <a:p>
                      <a:r>
                        <a:rPr lang="en-IN" sz="1100" kern="1200" dirty="0">
                          <a:solidFill>
                            <a:schemeClr val="dk1"/>
                          </a:solidFill>
                          <a:effectLst/>
                          <a:latin typeface="Verdana" panose="020B0604030504040204" pitchFamily="34" charset="0"/>
                          <a:ea typeface="Verdana" panose="020B0604030504040204" pitchFamily="34" charset="0"/>
                          <a:cs typeface="+mn-cs"/>
                        </a:rPr>
                        <a:t>-Education categorized as “others” has a negative impact as compared to that of graduate</a:t>
                      </a:r>
                    </a:p>
                    <a:p>
                      <a:r>
                        <a:rPr lang="en-IN" sz="1100" kern="1200" dirty="0">
                          <a:solidFill>
                            <a:schemeClr val="dk1"/>
                          </a:solidFill>
                          <a:effectLst/>
                          <a:latin typeface="Verdana" panose="020B0604030504040204" pitchFamily="34" charset="0"/>
                          <a:ea typeface="Verdana" panose="020B0604030504040204" pitchFamily="34" charset="0"/>
                          <a:cs typeface="+mn-cs"/>
                        </a:rPr>
                        <a:t>Assuming remaining variables are constant.</a:t>
                      </a:r>
                    </a:p>
                    <a:p>
                      <a:r>
                        <a:rPr lang="en-IN" sz="1100" kern="1200" dirty="0">
                          <a:solidFill>
                            <a:schemeClr val="dk1"/>
                          </a:solidFill>
                          <a:effectLst/>
                          <a:latin typeface="Verdana" panose="020B0604030504040204" pitchFamily="34" charset="0"/>
                          <a:ea typeface="Verdana" panose="020B0604030504040204" pitchFamily="34" charset="0"/>
                          <a:cs typeface="+mn-cs"/>
                        </a:rPr>
                        <a:t> </a:t>
                      </a:r>
                    </a:p>
                    <a:p>
                      <a:r>
                        <a:rPr lang="en-IN" sz="1100" kern="1200" dirty="0">
                          <a:solidFill>
                            <a:schemeClr val="dk1"/>
                          </a:solidFill>
                          <a:effectLst/>
                          <a:latin typeface="Verdana" panose="020B0604030504040204" pitchFamily="34" charset="0"/>
                          <a:ea typeface="Verdana" panose="020B0604030504040204" pitchFamily="34" charset="0"/>
                          <a:cs typeface="+mn-cs"/>
                        </a:rPr>
                        <a:t>-Customer who are single have a negative impact on default as compare to that of married customers assuming remaining variables are constant.</a:t>
                      </a:r>
                    </a:p>
                    <a:p>
                      <a:endParaRPr lang="en-IN"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525277962"/>
                  </a:ext>
                </a:extLst>
              </a:tr>
            </a:tbl>
          </a:graphicData>
        </a:graphic>
      </p:graphicFrame>
    </p:spTree>
    <p:extLst>
      <p:ext uri="{BB962C8B-B14F-4D97-AF65-F5344CB8AC3E}">
        <p14:creationId xmlns:p14="http://schemas.microsoft.com/office/powerpoint/2010/main" val="243254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FCBBCBC-6C81-479C-95BE-94F6F86DCAF8}"/>
              </a:ext>
            </a:extLst>
          </p:cNvPr>
          <p:cNvGraphicFramePr>
            <a:graphicFrameLocks noGrp="1"/>
          </p:cNvGraphicFramePr>
          <p:nvPr>
            <p:ph idx="1"/>
            <p:extLst>
              <p:ext uri="{D42A27DB-BD31-4B8C-83A1-F6EECF244321}">
                <p14:modId xmlns:p14="http://schemas.microsoft.com/office/powerpoint/2010/main" val="686175268"/>
              </p:ext>
            </p:extLst>
          </p:nvPr>
        </p:nvGraphicFramePr>
        <p:xfrm>
          <a:off x="45740" y="332656"/>
          <a:ext cx="12025335" cy="6872399"/>
        </p:xfrm>
        <a:graphic>
          <a:graphicData uri="http://schemas.openxmlformats.org/drawingml/2006/table">
            <a:tbl>
              <a:tblPr firstRow="1" bandRow="1">
                <a:tableStyleId>{8EC20E35-A176-4012-BC5E-935CFFF8708E}</a:tableStyleId>
              </a:tblPr>
              <a:tblGrid>
                <a:gridCol w="2405067">
                  <a:extLst>
                    <a:ext uri="{9D8B030D-6E8A-4147-A177-3AD203B41FA5}">
                      <a16:colId xmlns:a16="http://schemas.microsoft.com/office/drawing/2014/main" val="2140022942"/>
                    </a:ext>
                  </a:extLst>
                </a:gridCol>
                <a:gridCol w="2405067">
                  <a:extLst>
                    <a:ext uri="{9D8B030D-6E8A-4147-A177-3AD203B41FA5}">
                      <a16:colId xmlns:a16="http://schemas.microsoft.com/office/drawing/2014/main" val="408126100"/>
                    </a:ext>
                  </a:extLst>
                </a:gridCol>
                <a:gridCol w="1022514">
                  <a:extLst>
                    <a:ext uri="{9D8B030D-6E8A-4147-A177-3AD203B41FA5}">
                      <a16:colId xmlns:a16="http://schemas.microsoft.com/office/drawing/2014/main" val="4085783551"/>
                    </a:ext>
                  </a:extLst>
                </a:gridCol>
                <a:gridCol w="1800200">
                  <a:extLst>
                    <a:ext uri="{9D8B030D-6E8A-4147-A177-3AD203B41FA5}">
                      <a16:colId xmlns:a16="http://schemas.microsoft.com/office/drawing/2014/main" val="1680588381"/>
                    </a:ext>
                  </a:extLst>
                </a:gridCol>
                <a:gridCol w="4392487">
                  <a:extLst>
                    <a:ext uri="{9D8B030D-6E8A-4147-A177-3AD203B41FA5}">
                      <a16:colId xmlns:a16="http://schemas.microsoft.com/office/drawing/2014/main" val="4258949836"/>
                    </a:ext>
                  </a:extLst>
                </a:gridCol>
              </a:tblGrid>
              <a:tr h="928799">
                <a:tc>
                  <a:txBody>
                    <a:bodyPr/>
                    <a:lstStyle/>
                    <a:p>
                      <a:endParaRPr lang="en-IN" dirty="0"/>
                    </a:p>
                    <a:p>
                      <a:r>
                        <a:rPr lang="en-IN" dirty="0">
                          <a:solidFill>
                            <a:schemeClr val="accent2"/>
                          </a:solidFill>
                        </a:rPr>
                        <a:t>Model</a:t>
                      </a:r>
                    </a:p>
                  </a:txBody>
                  <a:tcPr/>
                </a:tc>
                <a:tc>
                  <a:txBody>
                    <a:bodyPr/>
                    <a:lstStyle/>
                    <a:p>
                      <a:endParaRPr lang="en-IN" dirty="0"/>
                    </a:p>
                    <a:p>
                      <a:r>
                        <a:rPr lang="en-IN" dirty="0">
                          <a:solidFill>
                            <a:schemeClr val="accent2"/>
                          </a:solidFill>
                        </a:rPr>
                        <a:t>Confusion Matrix &amp;</a:t>
                      </a:r>
                    </a:p>
                    <a:p>
                      <a:r>
                        <a:rPr lang="en-IN" dirty="0">
                          <a:solidFill>
                            <a:schemeClr val="accent2"/>
                          </a:solidFill>
                        </a:rPr>
                        <a:t>ROC</a:t>
                      </a:r>
                    </a:p>
                  </a:txBody>
                  <a:tcPr/>
                </a:tc>
                <a:tc>
                  <a:txBody>
                    <a:bodyPr/>
                    <a:lstStyle/>
                    <a:p>
                      <a:endParaRPr lang="en-IN" dirty="0"/>
                    </a:p>
                    <a:p>
                      <a:r>
                        <a:rPr lang="en-IN" dirty="0">
                          <a:solidFill>
                            <a:schemeClr val="accent2"/>
                          </a:solidFill>
                        </a:rPr>
                        <a:t>AUC</a:t>
                      </a:r>
                    </a:p>
                  </a:txBody>
                  <a:tcPr/>
                </a:tc>
                <a:tc>
                  <a:txBody>
                    <a:bodyPr/>
                    <a:lstStyle/>
                    <a:p>
                      <a:endParaRPr lang="en-IN" dirty="0"/>
                    </a:p>
                    <a:p>
                      <a:r>
                        <a:rPr lang="en-IN" dirty="0">
                          <a:solidFill>
                            <a:schemeClr val="accent2"/>
                          </a:solidFill>
                        </a:rPr>
                        <a:t>Gini-Coefficient</a:t>
                      </a:r>
                    </a:p>
                  </a:txBody>
                  <a:tcPr/>
                </a:tc>
                <a:tc>
                  <a:txBody>
                    <a:bodyPr/>
                    <a:lstStyle/>
                    <a:p>
                      <a:endParaRPr lang="en-IN" dirty="0"/>
                    </a:p>
                    <a:p>
                      <a:r>
                        <a:rPr lang="en-IN" dirty="0">
                          <a:solidFill>
                            <a:schemeClr val="accent2"/>
                          </a:solidFill>
                        </a:rPr>
                        <a:t>Insights</a:t>
                      </a:r>
                    </a:p>
                  </a:txBody>
                  <a:tcPr/>
                </a:tc>
                <a:extLst>
                  <a:ext uri="{0D108BD9-81ED-4DB2-BD59-A6C34878D82A}">
                    <a16:rowId xmlns:a16="http://schemas.microsoft.com/office/drawing/2014/main" val="1843123490"/>
                  </a:ext>
                </a:extLst>
              </a:tr>
              <a:tr h="1857598">
                <a:tc>
                  <a:txBody>
                    <a:bodyPr/>
                    <a:lstStyle/>
                    <a:p>
                      <a:endParaRPr lang="en-IN" dirty="0">
                        <a:latin typeface="Verdana" panose="020B0604030504040204" pitchFamily="34" charset="0"/>
                        <a:ea typeface="Verdana" panose="020B0604030504040204" pitchFamily="34" charset="0"/>
                      </a:endParaRPr>
                    </a:p>
                    <a:p>
                      <a:r>
                        <a:rPr lang="en-IN" sz="1800" kern="1200" dirty="0">
                          <a:solidFill>
                            <a:schemeClr val="dk1"/>
                          </a:solidFill>
                          <a:effectLst/>
                          <a:latin typeface="Verdana" panose="020B0604030504040204" pitchFamily="34" charset="0"/>
                          <a:ea typeface="Verdana" panose="020B0604030504040204" pitchFamily="34" charset="0"/>
                          <a:cs typeface="+mn-cs"/>
                        </a:rPr>
                        <a:t>K-Nearest Neighbour</a:t>
                      </a:r>
                      <a:endParaRPr lang="en-IN" dirty="0">
                        <a:latin typeface="Verdana" panose="020B0604030504040204" pitchFamily="34" charset="0"/>
                        <a:ea typeface="Verdana" panose="020B0604030504040204" pitchFamily="34" charset="0"/>
                      </a:endParaRP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Accuracy:77%</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Sensitivity:51%</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Threshold:30%</a:t>
                      </a:r>
                    </a:p>
                    <a:p>
                      <a:endParaRPr lang="en-IN" dirty="0">
                        <a:latin typeface="Verdana" panose="020B0604030504040204" pitchFamily="34" charset="0"/>
                        <a:ea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rPr>
                        <a:t>73%</a:t>
                      </a:r>
                    </a:p>
                  </a:txBody>
                  <a:tcPr/>
                </a:tc>
                <a:tc>
                  <a:txBody>
                    <a:bodyPr/>
                    <a:lstStyle/>
                    <a:p>
                      <a:r>
                        <a:rPr lang="en-IN" dirty="0">
                          <a:latin typeface="Verdana" panose="020B0604030504040204" pitchFamily="34" charset="0"/>
                          <a:ea typeface="Verdana" panose="020B0604030504040204" pitchFamily="34" charset="0"/>
                        </a:rPr>
                        <a:t>47%</a:t>
                      </a:r>
                    </a:p>
                  </a:txBody>
                  <a:tcPr/>
                </a:tc>
                <a:tc>
                  <a:txBody>
                    <a:bodyPr/>
                    <a:lstStyle/>
                    <a:p>
                      <a:r>
                        <a:rPr lang="en-IN" sz="1600" kern="1200" dirty="0">
                          <a:solidFill>
                            <a:schemeClr val="dk1"/>
                          </a:solidFill>
                          <a:effectLst/>
                          <a:latin typeface="Verdana" panose="020B0604030504040204" pitchFamily="34" charset="0"/>
                          <a:ea typeface="Verdana" panose="020B0604030504040204" pitchFamily="34" charset="0"/>
                          <a:cs typeface="+mn-cs"/>
                        </a:rPr>
                        <a:t>- The History of repayments, showing how many months a customer has been late in their payments in the past as it stands on September, followed by the Credit. Score (a credit usage Indicator) are Important variables that would predict defaults.</a:t>
                      </a:r>
                    </a:p>
                    <a:p>
                      <a:endParaRPr lang="en-IN"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19169160"/>
                  </a:ext>
                </a:extLst>
              </a:tr>
              <a:tr h="1764718">
                <a:tc>
                  <a:txBody>
                    <a:bodyPr/>
                    <a:lstStyle/>
                    <a:p>
                      <a:endParaRPr lang="en-IN" sz="1800" kern="1200" dirty="0">
                        <a:solidFill>
                          <a:schemeClr val="dk1"/>
                        </a:solidFill>
                        <a:effectLst/>
                        <a:latin typeface="Verdana" panose="020B0604030504040204" pitchFamily="34" charset="0"/>
                        <a:ea typeface="Verdana" panose="020B0604030504040204" pitchFamily="34" charset="0"/>
                        <a:cs typeface="+mn-cs"/>
                      </a:endParaRPr>
                    </a:p>
                    <a:p>
                      <a:r>
                        <a:rPr lang="en-IN" sz="1800" kern="1200" dirty="0">
                          <a:solidFill>
                            <a:schemeClr val="dk1"/>
                          </a:solidFill>
                          <a:effectLst/>
                          <a:latin typeface="Verdana" panose="020B0604030504040204" pitchFamily="34" charset="0"/>
                          <a:ea typeface="Verdana" panose="020B0604030504040204" pitchFamily="34" charset="0"/>
                          <a:cs typeface="+mn-cs"/>
                        </a:rPr>
                        <a:t>Random Forest</a:t>
                      </a:r>
                      <a:endParaRPr lang="en-IN" dirty="0">
                        <a:latin typeface="Verdana" panose="020B0604030504040204" pitchFamily="34" charset="0"/>
                        <a:ea typeface="Verdana" panose="020B0604030504040204" pitchFamily="34" charset="0"/>
                      </a:endParaRP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Accuracy:76%</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Sensitivity:52%</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Threshold:10%</a:t>
                      </a:r>
                    </a:p>
                    <a:p>
                      <a:endParaRPr lang="en-IN" dirty="0">
                        <a:latin typeface="Verdana" panose="020B0604030504040204" pitchFamily="34" charset="0"/>
                        <a:ea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rPr>
                        <a:t>73%</a:t>
                      </a:r>
                    </a:p>
                  </a:txBody>
                  <a:tcPr/>
                </a:tc>
                <a:tc>
                  <a:txBody>
                    <a:bodyPr/>
                    <a:lstStyle/>
                    <a:p>
                      <a:r>
                        <a:rPr lang="en-IN" dirty="0">
                          <a:latin typeface="Verdana" panose="020B0604030504040204" pitchFamily="34" charset="0"/>
                          <a:ea typeface="Verdana" panose="020B0604030504040204" pitchFamily="34" charset="0"/>
                        </a:rPr>
                        <a:t>47%</a:t>
                      </a:r>
                    </a:p>
                  </a:txBody>
                  <a:tcPr/>
                </a:tc>
                <a:tc>
                  <a:txBody>
                    <a:bodyPr/>
                    <a:lstStyle/>
                    <a:p>
                      <a:r>
                        <a:rPr lang="en-IN" sz="1600" kern="1200" dirty="0">
                          <a:solidFill>
                            <a:schemeClr val="dk1"/>
                          </a:solidFill>
                          <a:effectLst/>
                          <a:latin typeface="Verdana" panose="020B0604030504040204" pitchFamily="34" charset="0"/>
                          <a:ea typeface="Verdana" panose="020B0604030504040204" pitchFamily="34" charset="0"/>
                          <a:cs typeface="+mn-cs"/>
                        </a:rPr>
                        <a:t>- The History of repayments, showing how many months a customer has been late in their payments in the past as it stands on September, followed by the Credit. Score (a credit usage Indicator) are Important variables that would predict defaults.</a:t>
                      </a:r>
                      <a:endParaRPr lang="en-IN" sz="16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633422709"/>
                  </a:ext>
                </a:extLst>
              </a:tr>
              <a:tr h="1857598">
                <a:tc>
                  <a:txBody>
                    <a:bodyPr/>
                    <a:lstStyle/>
                    <a:p>
                      <a:endParaRPr lang="en-IN" sz="1800" kern="1200" dirty="0">
                        <a:solidFill>
                          <a:schemeClr val="dk1"/>
                        </a:solidFill>
                        <a:effectLst/>
                        <a:latin typeface="Verdana" panose="020B0604030504040204" pitchFamily="34" charset="0"/>
                        <a:ea typeface="Verdana" panose="020B0604030504040204" pitchFamily="34" charset="0"/>
                        <a:cs typeface="+mn-cs"/>
                      </a:endParaRPr>
                    </a:p>
                    <a:p>
                      <a:r>
                        <a:rPr lang="en-IN" sz="1800" kern="1200" dirty="0">
                          <a:solidFill>
                            <a:schemeClr val="dk1"/>
                          </a:solidFill>
                          <a:effectLst/>
                          <a:latin typeface="Verdana" panose="020B0604030504040204" pitchFamily="34" charset="0"/>
                          <a:ea typeface="Verdana" panose="020B0604030504040204" pitchFamily="34" charset="0"/>
                          <a:cs typeface="+mn-cs"/>
                        </a:rPr>
                        <a:t>Bagging</a:t>
                      </a:r>
                      <a:endParaRPr lang="en-IN" dirty="0">
                        <a:latin typeface="Verdana" panose="020B0604030504040204" pitchFamily="34" charset="0"/>
                        <a:ea typeface="Verdana" panose="020B0604030504040204" pitchFamily="34" charset="0"/>
                      </a:endParaRP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Accuracy:72%</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Sensitivity:53%</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Threshold:30%</a:t>
                      </a:r>
                    </a:p>
                    <a:p>
                      <a:endParaRPr lang="en-IN" dirty="0">
                        <a:latin typeface="Verdana" panose="020B0604030504040204" pitchFamily="34" charset="0"/>
                        <a:ea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rPr>
                        <a:t>70%</a:t>
                      </a:r>
                    </a:p>
                  </a:txBody>
                  <a:tcPr/>
                </a:tc>
                <a:tc>
                  <a:txBody>
                    <a:bodyPr/>
                    <a:lstStyle/>
                    <a:p>
                      <a:r>
                        <a:rPr lang="en-IN" dirty="0">
                          <a:latin typeface="Verdana" panose="020B0604030504040204" pitchFamily="34" charset="0"/>
                          <a:ea typeface="Verdana" panose="020B0604030504040204" pitchFamily="34" charset="0"/>
                        </a:rPr>
                        <a:t>41%</a:t>
                      </a:r>
                    </a:p>
                  </a:txBody>
                  <a:tcPr/>
                </a:tc>
                <a:tc>
                  <a:txBody>
                    <a:bodyPr/>
                    <a:lstStyle/>
                    <a:p>
                      <a:r>
                        <a:rPr lang="en-IN" sz="1600" kern="1200" dirty="0">
                          <a:solidFill>
                            <a:schemeClr val="dk1"/>
                          </a:solidFill>
                          <a:effectLst/>
                          <a:latin typeface="Verdana" panose="020B0604030504040204" pitchFamily="34" charset="0"/>
                          <a:ea typeface="Verdana" panose="020B0604030504040204" pitchFamily="34" charset="0"/>
                          <a:cs typeface="+mn-cs"/>
                        </a:rPr>
                        <a:t>- The History of repayments, showing how many months a customer has been late in their payments in the past as it stands on September, followed by the Credit. Score (a credit usage Indicator) are Important variables that would predict defaults.</a:t>
                      </a:r>
                    </a:p>
                    <a:p>
                      <a:endParaRPr lang="en-IN"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081750934"/>
                  </a:ext>
                </a:extLst>
              </a:tr>
            </a:tbl>
          </a:graphicData>
        </a:graphic>
      </p:graphicFrame>
    </p:spTree>
    <p:extLst>
      <p:ext uri="{BB962C8B-B14F-4D97-AF65-F5344CB8AC3E}">
        <p14:creationId xmlns:p14="http://schemas.microsoft.com/office/powerpoint/2010/main" val="15861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E21582A-72B1-4354-A989-2F4316CA65A8}"/>
              </a:ext>
            </a:extLst>
          </p:cNvPr>
          <p:cNvGraphicFramePr>
            <a:graphicFrameLocks noGrp="1"/>
          </p:cNvGraphicFramePr>
          <p:nvPr>
            <p:extLst>
              <p:ext uri="{D42A27DB-BD31-4B8C-83A1-F6EECF244321}">
                <p14:modId xmlns:p14="http://schemas.microsoft.com/office/powerpoint/2010/main" val="3228933217"/>
              </p:ext>
            </p:extLst>
          </p:nvPr>
        </p:nvGraphicFramePr>
        <p:xfrm>
          <a:off x="45740" y="188640"/>
          <a:ext cx="12097344" cy="5175066"/>
        </p:xfrm>
        <a:graphic>
          <a:graphicData uri="http://schemas.openxmlformats.org/drawingml/2006/table">
            <a:tbl>
              <a:tblPr firstRow="1" bandRow="1">
                <a:tableStyleId>{8EC20E35-A176-4012-BC5E-935CFFF8708E}</a:tableStyleId>
              </a:tblPr>
              <a:tblGrid>
                <a:gridCol w="2419469">
                  <a:extLst>
                    <a:ext uri="{9D8B030D-6E8A-4147-A177-3AD203B41FA5}">
                      <a16:colId xmlns:a16="http://schemas.microsoft.com/office/drawing/2014/main" val="3347925839"/>
                    </a:ext>
                  </a:extLst>
                </a:gridCol>
                <a:gridCol w="2419469">
                  <a:extLst>
                    <a:ext uri="{9D8B030D-6E8A-4147-A177-3AD203B41FA5}">
                      <a16:colId xmlns:a16="http://schemas.microsoft.com/office/drawing/2014/main" val="4053127812"/>
                    </a:ext>
                  </a:extLst>
                </a:gridCol>
                <a:gridCol w="1028637">
                  <a:extLst>
                    <a:ext uri="{9D8B030D-6E8A-4147-A177-3AD203B41FA5}">
                      <a16:colId xmlns:a16="http://schemas.microsoft.com/office/drawing/2014/main" val="432098457"/>
                    </a:ext>
                  </a:extLst>
                </a:gridCol>
                <a:gridCol w="1810980">
                  <a:extLst>
                    <a:ext uri="{9D8B030D-6E8A-4147-A177-3AD203B41FA5}">
                      <a16:colId xmlns:a16="http://schemas.microsoft.com/office/drawing/2014/main" val="369545375"/>
                    </a:ext>
                  </a:extLst>
                </a:gridCol>
                <a:gridCol w="4418789">
                  <a:extLst>
                    <a:ext uri="{9D8B030D-6E8A-4147-A177-3AD203B41FA5}">
                      <a16:colId xmlns:a16="http://schemas.microsoft.com/office/drawing/2014/main" val="2018586255"/>
                    </a:ext>
                  </a:extLst>
                </a:gridCol>
              </a:tblGrid>
              <a:tr h="973182">
                <a:tc>
                  <a:txBody>
                    <a:bodyPr/>
                    <a:lstStyle/>
                    <a:p>
                      <a:endParaRPr lang="en-IN" dirty="0"/>
                    </a:p>
                    <a:p>
                      <a:r>
                        <a:rPr lang="en-IN" dirty="0">
                          <a:solidFill>
                            <a:schemeClr val="accent2"/>
                          </a:solidFill>
                        </a:rPr>
                        <a:t>Model</a:t>
                      </a:r>
                    </a:p>
                  </a:txBody>
                  <a:tcPr/>
                </a:tc>
                <a:tc>
                  <a:txBody>
                    <a:bodyPr/>
                    <a:lstStyle/>
                    <a:p>
                      <a:endParaRPr lang="en-IN" dirty="0"/>
                    </a:p>
                    <a:p>
                      <a:r>
                        <a:rPr lang="en-IN" dirty="0">
                          <a:solidFill>
                            <a:schemeClr val="accent2"/>
                          </a:solidFill>
                        </a:rPr>
                        <a:t>Confusion Matrix &amp;</a:t>
                      </a:r>
                    </a:p>
                    <a:p>
                      <a:r>
                        <a:rPr lang="en-IN" dirty="0">
                          <a:solidFill>
                            <a:schemeClr val="accent2"/>
                          </a:solidFill>
                        </a:rPr>
                        <a:t>ROC</a:t>
                      </a:r>
                    </a:p>
                  </a:txBody>
                  <a:tcPr/>
                </a:tc>
                <a:tc>
                  <a:txBody>
                    <a:bodyPr/>
                    <a:lstStyle/>
                    <a:p>
                      <a:endParaRPr lang="en-IN" dirty="0"/>
                    </a:p>
                    <a:p>
                      <a:r>
                        <a:rPr lang="en-IN" dirty="0">
                          <a:solidFill>
                            <a:schemeClr val="accent2"/>
                          </a:solidFill>
                        </a:rPr>
                        <a:t>AUC</a:t>
                      </a:r>
                    </a:p>
                  </a:txBody>
                  <a:tcPr/>
                </a:tc>
                <a:tc>
                  <a:txBody>
                    <a:bodyPr/>
                    <a:lstStyle/>
                    <a:p>
                      <a:endParaRPr lang="en-IN" dirty="0"/>
                    </a:p>
                    <a:p>
                      <a:r>
                        <a:rPr lang="en-IN" dirty="0">
                          <a:solidFill>
                            <a:schemeClr val="accent2"/>
                          </a:solidFill>
                        </a:rPr>
                        <a:t>Gini-Coefficient</a:t>
                      </a:r>
                    </a:p>
                  </a:txBody>
                  <a:tcPr/>
                </a:tc>
                <a:tc>
                  <a:txBody>
                    <a:bodyPr/>
                    <a:lstStyle/>
                    <a:p>
                      <a:endParaRPr lang="en-IN" dirty="0"/>
                    </a:p>
                    <a:p>
                      <a:r>
                        <a:rPr lang="en-IN" dirty="0">
                          <a:solidFill>
                            <a:schemeClr val="accent2"/>
                          </a:solidFill>
                        </a:rPr>
                        <a:t>Insights</a:t>
                      </a:r>
                    </a:p>
                  </a:txBody>
                  <a:tcPr/>
                </a:tc>
                <a:extLst>
                  <a:ext uri="{0D108BD9-81ED-4DB2-BD59-A6C34878D82A}">
                    <a16:rowId xmlns:a16="http://schemas.microsoft.com/office/drawing/2014/main" val="2053544083"/>
                  </a:ext>
                </a:extLst>
              </a:tr>
              <a:tr h="1946364">
                <a:tc>
                  <a:txBody>
                    <a:bodyPr/>
                    <a:lstStyle/>
                    <a:p>
                      <a:endParaRPr lang="en-IN" dirty="0">
                        <a:latin typeface="Verdana" panose="020B0604030504040204" pitchFamily="34" charset="0"/>
                        <a:ea typeface="Verdana" panose="020B0604030504040204" pitchFamily="34" charset="0"/>
                      </a:endParaRPr>
                    </a:p>
                    <a:p>
                      <a:r>
                        <a:rPr lang="en-IN" sz="1800" kern="1200" dirty="0">
                          <a:solidFill>
                            <a:schemeClr val="dk1"/>
                          </a:solidFill>
                          <a:effectLst/>
                          <a:latin typeface="Verdana" panose="020B0604030504040204" pitchFamily="34" charset="0"/>
                          <a:ea typeface="Verdana" panose="020B0604030504040204" pitchFamily="34" charset="0"/>
                          <a:cs typeface="+mn-cs"/>
                        </a:rPr>
                        <a:t>Boosting</a:t>
                      </a:r>
                      <a:endParaRPr lang="en-IN" dirty="0">
                        <a:latin typeface="Verdana" panose="020B0604030504040204" pitchFamily="34" charset="0"/>
                        <a:ea typeface="Verdana" panose="020B0604030504040204" pitchFamily="34" charset="0"/>
                      </a:endParaRP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Accuracy:70%</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Sensitivity:65%</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Threshold:20%</a:t>
                      </a:r>
                    </a:p>
                    <a:p>
                      <a:endParaRPr lang="en-IN" dirty="0">
                        <a:latin typeface="Verdana" panose="020B0604030504040204" pitchFamily="34" charset="0"/>
                        <a:ea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rPr>
                        <a:t>75%</a:t>
                      </a:r>
                    </a:p>
                  </a:txBody>
                  <a:tcPr/>
                </a:tc>
                <a:tc>
                  <a:txBody>
                    <a:bodyPr/>
                    <a:lstStyle/>
                    <a:p>
                      <a:r>
                        <a:rPr lang="en-IN" dirty="0">
                          <a:latin typeface="Verdana" panose="020B0604030504040204" pitchFamily="34" charset="0"/>
                          <a:ea typeface="Verdana" panose="020B0604030504040204" pitchFamily="34" charset="0"/>
                        </a:rPr>
                        <a:t>50%</a:t>
                      </a: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 The History of repayments, showing how many months a customer has been late in their payments in the past as it stands on September is an Important variable that would predict defaults.</a:t>
                      </a:r>
                      <a:endParaRPr lang="en-IN"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54188640"/>
                  </a:ext>
                </a:extLst>
              </a:tr>
              <a:tr h="1849046">
                <a:tc>
                  <a:txBody>
                    <a:bodyPr/>
                    <a:lstStyle/>
                    <a:p>
                      <a:endParaRPr lang="en-IN" sz="1800" kern="1200" dirty="0">
                        <a:solidFill>
                          <a:schemeClr val="dk1"/>
                        </a:solidFill>
                        <a:effectLst/>
                        <a:latin typeface="Verdana" panose="020B0604030504040204" pitchFamily="34" charset="0"/>
                        <a:ea typeface="Verdana" panose="020B0604030504040204" pitchFamily="34" charset="0"/>
                        <a:cs typeface="+mn-cs"/>
                      </a:endParaRPr>
                    </a:p>
                    <a:p>
                      <a:r>
                        <a:rPr lang="en-IN" sz="1800" kern="1200" dirty="0">
                          <a:solidFill>
                            <a:schemeClr val="dk1"/>
                          </a:solidFill>
                          <a:effectLst/>
                          <a:latin typeface="Verdana" panose="020B0604030504040204" pitchFamily="34" charset="0"/>
                          <a:ea typeface="Verdana" panose="020B0604030504040204" pitchFamily="34" charset="0"/>
                          <a:cs typeface="+mn-cs"/>
                        </a:rPr>
                        <a:t>Neural net</a:t>
                      </a:r>
                      <a:endParaRPr lang="en-IN" dirty="0">
                        <a:latin typeface="Verdana" panose="020B0604030504040204" pitchFamily="34" charset="0"/>
                        <a:ea typeface="Verdana" panose="020B0604030504040204" pitchFamily="34" charset="0"/>
                      </a:endParaRP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Accuracy:70%</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Sensitivity:66%</a:t>
                      </a:r>
                    </a:p>
                    <a:p>
                      <a:r>
                        <a:rPr lang="en-IN" sz="1800" kern="1200" dirty="0">
                          <a:solidFill>
                            <a:schemeClr val="dk1"/>
                          </a:solidFill>
                          <a:effectLst/>
                          <a:latin typeface="Verdana" panose="020B0604030504040204" pitchFamily="34" charset="0"/>
                          <a:ea typeface="Verdana" panose="020B0604030504040204" pitchFamily="34" charset="0"/>
                          <a:cs typeface="+mn-cs"/>
                        </a:rPr>
                        <a:t> </a:t>
                      </a:r>
                    </a:p>
                    <a:p>
                      <a:r>
                        <a:rPr lang="en-IN" sz="1800" kern="1200" dirty="0">
                          <a:solidFill>
                            <a:schemeClr val="dk1"/>
                          </a:solidFill>
                          <a:effectLst/>
                          <a:latin typeface="Verdana" panose="020B0604030504040204" pitchFamily="34" charset="0"/>
                          <a:ea typeface="Verdana" panose="020B0604030504040204" pitchFamily="34" charset="0"/>
                          <a:cs typeface="+mn-cs"/>
                        </a:rPr>
                        <a:t>Threshold:20%</a:t>
                      </a:r>
                    </a:p>
                    <a:p>
                      <a:endParaRPr lang="en-IN" dirty="0">
                        <a:latin typeface="Verdana" panose="020B0604030504040204" pitchFamily="34" charset="0"/>
                        <a:ea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rPr>
                        <a:t>75%</a:t>
                      </a:r>
                    </a:p>
                  </a:txBody>
                  <a:tcPr/>
                </a:tc>
                <a:tc>
                  <a:txBody>
                    <a:bodyPr/>
                    <a:lstStyle/>
                    <a:p>
                      <a:r>
                        <a:rPr lang="en-IN" dirty="0">
                          <a:latin typeface="Verdana" panose="020B0604030504040204" pitchFamily="34" charset="0"/>
                          <a:ea typeface="Verdana" panose="020B0604030504040204" pitchFamily="34" charset="0"/>
                        </a:rPr>
                        <a:t>50%</a:t>
                      </a:r>
                    </a:p>
                  </a:txBody>
                  <a:tcPr/>
                </a:tc>
                <a:tc>
                  <a:txBody>
                    <a:bodyPr/>
                    <a:lstStyle/>
                    <a:p>
                      <a:r>
                        <a:rPr lang="en-IN" sz="1800" kern="1200" dirty="0">
                          <a:solidFill>
                            <a:schemeClr val="dk1"/>
                          </a:solidFill>
                          <a:effectLst/>
                          <a:latin typeface="Verdana" panose="020B0604030504040204" pitchFamily="34" charset="0"/>
                          <a:ea typeface="Verdana" panose="020B0604030504040204" pitchFamily="34" charset="0"/>
                          <a:cs typeface="+mn-cs"/>
                        </a:rPr>
                        <a:t>- The History of repayments, showing how many months a customer has been late in their payments in the past as it stands on September, followed by Education category as “others” are Important variables that predict defaults.</a:t>
                      </a:r>
                    </a:p>
                    <a:p>
                      <a:endParaRPr lang="en-IN" sz="16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65825354"/>
                  </a:ext>
                </a:extLst>
              </a:tr>
            </a:tbl>
          </a:graphicData>
        </a:graphic>
      </p:graphicFrame>
    </p:spTree>
    <p:extLst>
      <p:ext uri="{BB962C8B-B14F-4D97-AF65-F5344CB8AC3E}">
        <p14:creationId xmlns:p14="http://schemas.microsoft.com/office/powerpoint/2010/main" val="332547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32AB-5BC9-4096-B63E-B3CDE3EBDD95}"/>
              </a:ext>
            </a:extLst>
          </p:cNvPr>
          <p:cNvSpPr>
            <a:spLocks noGrp="1"/>
          </p:cNvSpPr>
          <p:nvPr>
            <p:ph type="title"/>
          </p:nvPr>
        </p:nvSpPr>
        <p:spPr>
          <a:xfrm>
            <a:off x="837828" y="476672"/>
            <a:ext cx="9361040" cy="1020762"/>
          </a:xfrm>
        </p:spPr>
        <p:txBody>
          <a:bodyPr/>
          <a:lstStyle/>
          <a:p>
            <a:r>
              <a:rPr lang="en-IN" dirty="0">
                <a:solidFill>
                  <a:schemeClr val="accent2"/>
                </a:solidFill>
              </a:rPr>
              <a:t>               </a:t>
            </a:r>
            <a:r>
              <a:rPr lang="en-IN" dirty="0">
                <a:solidFill>
                  <a:schemeClr val="accent2"/>
                </a:solidFill>
                <a:latin typeface="Verdana" panose="020B0604030504040204" pitchFamily="34" charset="0"/>
                <a:ea typeface="Verdana" panose="020B0604030504040204" pitchFamily="34" charset="0"/>
              </a:rPr>
              <a:t>Business Insights:</a:t>
            </a:r>
          </a:p>
        </p:txBody>
      </p:sp>
      <p:sp>
        <p:nvSpPr>
          <p:cNvPr id="3" name="Content Placeholder 2">
            <a:extLst>
              <a:ext uri="{FF2B5EF4-FFF2-40B4-BE49-F238E27FC236}">
                <a16:creationId xmlns:a16="http://schemas.microsoft.com/office/drawing/2014/main" id="{DC31C5D5-8F42-409A-88A7-013E9889C34C}"/>
              </a:ext>
            </a:extLst>
          </p:cNvPr>
          <p:cNvSpPr>
            <a:spLocks noGrp="1"/>
          </p:cNvSpPr>
          <p:nvPr>
            <p:ph idx="1"/>
          </p:nvPr>
        </p:nvSpPr>
        <p:spPr>
          <a:xfrm>
            <a:off x="45740" y="1905000"/>
            <a:ext cx="12025336" cy="4548336"/>
          </a:xfrm>
        </p:spPr>
        <p:txBody>
          <a:bodyPr>
            <a:normAutofit fontScale="92500" lnSpcReduction="20000"/>
          </a:bodyPr>
          <a:lstStyle/>
          <a:p>
            <a:r>
              <a:rPr lang="en-IN" dirty="0">
                <a:solidFill>
                  <a:schemeClr val="accent2"/>
                </a:solidFill>
                <a:latin typeface="Verdana" panose="020B0604030504040204" pitchFamily="34" charset="0"/>
                <a:ea typeface="Verdana" panose="020B0604030504040204" pitchFamily="34" charset="0"/>
              </a:rPr>
              <a:t>The </a:t>
            </a:r>
            <a:r>
              <a:rPr lang="en-IN" dirty="0">
                <a:solidFill>
                  <a:schemeClr val="accent1"/>
                </a:solidFill>
                <a:latin typeface="Verdana" panose="020B0604030504040204" pitchFamily="34" charset="0"/>
                <a:ea typeface="Verdana" panose="020B0604030504040204" pitchFamily="34" charset="0"/>
              </a:rPr>
              <a:t>best performing model is Logistic Regression</a:t>
            </a:r>
            <a:r>
              <a:rPr lang="en-IN" dirty="0">
                <a:solidFill>
                  <a:schemeClr val="accent2"/>
                </a:solidFill>
                <a:latin typeface="Verdana" panose="020B0604030504040204" pitchFamily="34" charset="0"/>
                <a:ea typeface="Verdana" panose="020B0604030504040204" pitchFamily="34" charset="0"/>
              </a:rPr>
              <a:t>, The models suggest that following;</a:t>
            </a:r>
          </a:p>
          <a:p>
            <a:pPr lvl="0"/>
            <a:r>
              <a:rPr lang="en-IN" dirty="0">
                <a:solidFill>
                  <a:schemeClr val="accent2"/>
                </a:solidFill>
                <a:latin typeface="Verdana" panose="020B0604030504040204" pitchFamily="34" charset="0"/>
                <a:ea typeface="Verdana" panose="020B0604030504040204" pitchFamily="34" charset="0"/>
              </a:rPr>
              <a:t>Customers credit usage patter including payments made towards the credit in Q2 &amp; Q3 which has been combined to create a </a:t>
            </a:r>
            <a:r>
              <a:rPr lang="en-IN" dirty="0">
                <a:solidFill>
                  <a:schemeClr val="accent1"/>
                </a:solidFill>
                <a:latin typeface="Verdana" panose="020B0604030504040204" pitchFamily="34" charset="0"/>
                <a:ea typeface="Verdana" panose="020B0604030504040204" pitchFamily="34" charset="0"/>
              </a:rPr>
              <a:t>score/Behavioural score/Internal Score, for each of the customers is an important variable that helps predict default.</a:t>
            </a:r>
          </a:p>
          <a:p>
            <a:pPr lvl="0"/>
            <a:r>
              <a:rPr lang="en-IN" dirty="0">
                <a:solidFill>
                  <a:schemeClr val="accent2"/>
                </a:solidFill>
                <a:latin typeface="Verdana" panose="020B0604030504040204" pitchFamily="34" charset="0"/>
                <a:ea typeface="Verdana" panose="020B0604030504040204" pitchFamily="34" charset="0"/>
              </a:rPr>
              <a:t>The </a:t>
            </a:r>
            <a:r>
              <a:rPr lang="en-IN" dirty="0">
                <a:solidFill>
                  <a:schemeClr val="accent1"/>
                </a:solidFill>
                <a:latin typeface="Verdana" panose="020B0604030504040204" pitchFamily="34" charset="0"/>
                <a:ea typeface="Verdana" panose="020B0604030504040204" pitchFamily="34" charset="0"/>
              </a:rPr>
              <a:t>History of repayment status as it stands </a:t>
            </a:r>
            <a:r>
              <a:rPr lang="en-IN" dirty="0">
                <a:solidFill>
                  <a:schemeClr val="accent2"/>
                </a:solidFill>
                <a:latin typeface="Verdana" panose="020B0604030504040204" pitchFamily="34" charset="0"/>
                <a:ea typeface="Verdana" panose="020B0604030504040204" pitchFamily="34" charset="0"/>
              </a:rPr>
              <a:t>at the </a:t>
            </a:r>
            <a:r>
              <a:rPr lang="en-IN" dirty="0">
                <a:solidFill>
                  <a:schemeClr val="accent1"/>
                </a:solidFill>
                <a:latin typeface="Verdana" panose="020B0604030504040204" pitchFamily="34" charset="0"/>
                <a:ea typeface="Verdana" panose="020B0604030504040204" pitchFamily="34" charset="0"/>
              </a:rPr>
              <a:t>beginning of the Q2 </a:t>
            </a:r>
            <a:r>
              <a:rPr lang="en-IN" dirty="0">
                <a:solidFill>
                  <a:schemeClr val="accent2"/>
                </a:solidFill>
                <a:latin typeface="Verdana" panose="020B0604030504040204" pitchFamily="34" charset="0"/>
                <a:ea typeface="Verdana" panose="020B0604030504040204" pitchFamily="34" charset="0"/>
              </a:rPr>
              <a:t>and the </a:t>
            </a:r>
            <a:r>
              <a:rPr lang="en-IN" dirty="0">
                <a:solidFill>
                  <a:schemeClr val="accent1"/>
                </a:solidFill>
                <a:latin typeface="Verdana" panose="020B0604030504040204" pitchFamily="34" charset="0"/>
                <a:ea typeface="Verdana" panose="020B0604030504040204" pitchFamily="34" charset="0"/>
              </a:rPr>
              <a:t>end of Q3 helps determine </a:t>
            </a:r>
            <a:r>
              <a:rPr lang="en-IN" dirty="0">
                <a:solidFill>
                  <a:schemeClr val="accent2"/>
                </a:solidFill>
                <a:latin typeface="Verdana" panose="020B0604030504040204" pitchFamily="34" charset="0"/>
                <a:ea typeface="Verdana" panose="020B0604030504040204" pitchFamily="34" charset="0"/>
              </a:rPr>
              <a:t>if a customer would default on their payments.</a:t>
            </a:r>
          </a:p>
          <a:p>
            <a:pPr lvl="0"/>
            <a:r>
              <a:rPr lang="en-IN" dirty="0">
                <a:solidFill>
                  <a:schemeClr val="accent2"/>
                </a:solidFill>
                <a:latin typeface="Verdana" panose="020B0604030504040204" pitchFamily="34" charset="0"/>
                <a:ea typeface="Verdana" panose="020B0604030504040204" pitchFamily="34" charset="0"/>
              </a:rPr>
              <a:t> Customer being a </a:t>
            </a:r>
            <a:r>
              <a:rPr lang="en-IN" dirty="0">
                <a:solidFill>
                  <a:schemeClr val="accent1"/>
                </a:solidFill>
                <a:latin typeface="Verdana" panose="020B0604030504040204" pitchFamily="34" charset="0"/>
                <a:ea typeface="Verdana" panose="020B0604030504040204" pitchFamily="34" charset="0"/>
              </a:rPr>
              <a:t>male has a positive impact towards default</a:t>
            </a:r>
            <a:r>
              <a:rPr lang="en-IN" dirty="0">
                <a:solidFill>
                  <a:schemeClr val="accent2"/>
                </a:solidFill>
                <a:latin typeface="Verdana" panose="020B0604030504040204" pitchFamily="34" charset="0"/>
                <a:ea typeface="Verdana" panose="020B0604030504040204" pitchFamily="34" charset="0"/>
              </a:rPr>
              <a:t>.</a:t>
            </a:r>
          </a:p>
          <a:p>
            <a:pPr lvl="0"/>
            <a:r>
              <a:rPr lang="en-IN" dirty="0">
                <a:solidFill>
                  <a:schemeClr val="accent2"/>
                </a:solidFill>
                <a:latin typeface="Verdana" panose="020B0604030504040204" pitchFamily="34" charset="0"/>
                <a:ea typeface="Verdana" panose="020B0604030504040204" pitchFamily="34" charset="0"/>
              </a:rPr>
              <a:t>Customer </a:t>
            </a:r>
            <a:r>
              <a:rPr lang="en-IN" dirty="0">
                <a:solidFill>
                  <a:schemeClr val="accent1"/>
                </a:solidFill>
                <a:latin typeface="Verdana" panose="020B0604030504040204" pitchFamily="34" charset="0"/>
                <a:ea typeface="Verdana" panose="020B0604030504040204" pitchFamily="34" charset="0"/>
              </a:rPr>
              <a:t>Education classified as “others” has a negative impact towards default</a:t>
            </a:r>
            <a:r>
              <a:rPr lang="en-IN" dirty="0">
                <a:solidFill>
                  <a:schemeClr val="accent2"/>
                </a:solidFill>
                <a:latin typeface="Verdana" panose="020B0604030504040204" pitchFamily="34" charset="0"/>
                <a:ea typeface="Verdana" panose="020B0604030504040204" pitchFamily="34" charset="0"/>
              </a:rPr>
              <a:t>.</a:t>
            </a:r>
          </a:p>
          <a:p>
            <a:pPr lvl="0"/>
            <a:r>
              <a:rPr lang="en-IN" dirty="0">
                <a:solidFill>
                  <a:schemeClr val="accent2"/>
                </a:solidFill>
                <a:latin typeface="Verdana" panose="020B0604030504040204" pitchFamily="34" charset="0"/>
                <a:ea typeface="Verdana" panose="020B0604030504040204" pitchFamily="34" charset="0"/>
              </a:rPr>
              <a:t> </a:t>
            </a:r>
            <a:r>
              <a:rPr lang="en-IN" dirty="0">
                <a:solidFill>
                  <a:schemeClr val="accent1"/>
                </a:solidFill>
                <a:latin typeface="Verdana" panose="020B0604030504040204" pitchFamily="34" charset="0"/>
                <a:ea typeface="Verdana" panose="020B0604030504040204" pitchFamily="34" charset="0"/>
              </a:rPr>
              <a:t>Age of a customer as well has a positive impact towards default</a:t>
            </a:r>
            <a:r>
              <a:rPr lang="en-IN" dirty="0">
                <a:solidFill>
                  <a:schemeClr val="accent2"/>
                </a:solidFill>
                <a:latin typeface="Verdana" panose="020B0604030504040204" pitchFamily="34" charset="0"/>
                <a:ea typeface="Verdana" panose="020B0604030504040204" pitchFamily="34" charset="0"/>
              </a:rPr>
              <a:t>.</a:t>
            </a:r>
          </a:p>
          <a:p>
            <a:r>
              <a:rPr lang="en-IN" dirty="0">
                <a:solidFill>
                  <a:schemeClr val="accent2"/>
                </a:solidFill>
                <a:latin typeface="Verdana" panose="020B0604030504040204" pitchFamily="34" charset="0"/>
                <a:ea typeface="Verdana" panose="020B0604030504040204" pitchFamily="34" charset="0"/>
              </a:rPr>
              <a:t>Customer marital status as </a:t>
            </a:r>
            <a:r>
              <a:rPr lang="en-IN" dirty="0">
                <a:solidFill>
                  <a:schemeClr val="accent1"/>
                </a:solidFill>
                <a:latin typeface="Verdana" panose="020B0604030504040204" pitchFamily="34" charset="0"/>
                <a:ea typeface="Verdana" panose="020B0604030504040204" pitchFamily="34" charset="0"/>
              </a:rPr>
              <a:t>single has a negative impact towards default.</a:t>
            </a:r>
          </a:p>
        </p:txBody>
      </p:sp>
    </p:spTree>
    <p:extLst>
      <p:ext uri="{BB962C8B-B14F-4D97-AF65-F5344CB8AC3E}">
        <p14:creationId xmlns:p14="http://schemas.microsoft.com/office/powerpoint/2010/main" val="228405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0DB-DED2-4DBE-9768-B73603715727}"/>
              </a:ext>
            </a:extLst>
          </p:cNvPr>
          <p:cNvSpPr>
            <a:spLocks noGrp="1"/>
          </p:cNvSpPr>
          <p:nvPr>
            <p:ph type="title"/>
          </p:nvPr>
        </p:nvSpPr>
        <p:spPr>
          <a:xfrm>
            <a:off x="1485900" y="476672"/>
            <a:ext cx="9143998" cy="1020762"/>
          </a:xfrm>
        </p:spPr>
        <p:txBody>
          <a:bodyPr/>
          <a:lstStyle/>
          <a:p>
            <a:r>
              <a:rPr lang="en-IN" dirty="0">
                <a:solidFill>
                  <a:schemeClr val="accent2"/>
                </a:solidFill>
                <a:latin typeface="Verdana" panose="020B0604030504040204" pitchFamily="34" charset="0"/>
                <a:ea typeface="Verdana" panose="020B0604030504040204" pitchFamily="34" charset="0"/>
              </a:rPr>
              <a:t>               Recommendations:</a:t>
            </a:r>
          </a:p>
        </p:txBody>
      </p:sp>
      <p:sp>
        <p:nvSpPr>
          <p:cNvPr id="3" name="Content Placeholder 2">
            <a:extLst>
              <a:ext uri="{FF2B5EF4-FFF2-40B4-BE49-F238E27FC236}">
                <a16:creationId xmlns:a16="http://schemas.microsoft.com/office/drawing/2014/main" id="{35AA2E8E-62FA-4DED-9877-C8CB441D4057}"/>
              </a:ext>
            </a:extLst>
          </p:cNvPr>
          <p:cNvSpPr>
            <a:spLocks noGrp="1"/>
          </p:cNvSpPr>
          <p:nvPr>
            <p:ph idx="1"/>
          </p:nvPr>
        </p:nvSpPr>
        <p:spPr>
          <a:xfrm>
            <a:off x="477788" y="1628800"/>
            <a:ext cx="11017224" cy="5112568"/>
          </a:xfrm>
        </p:spPr>
        <p:txBody>
          <a:bodyPr>
            <a:normAutofit fontScale="92500" lnSpcReduction="20000"/>
          </a:bodyPr>
          <a:lstStyle/>
          <a:p>
            <a:r>
              <a:rPr lang="en-IN" dirty="0">
                <a:solidFill>
                  <a:schemeClr val="accent2"/>
                </a:solidFill>
                <a:latin typeface="Verdana" panose="020B0604030504040204" pitchFamily="34" charset="0"/>
                <a:ea typeface="Verdana" panose="020B0604030504040204" pitchFamily="34" charset="0"/>
              </a:rPr>
              <a:t>Customer should not be allowed to spend over and above their available limit balance.</a:t>
            </a:r>
          </a:p>
          <a:p>
            <a:r>
              <a:rPr lang="en-IN" dirty="0">
                <a:solidFill>
                  <a:schemeClr val="accent2"/>
                </a:solidFill>
                <a:latin typeface="Verdana" panose="020B0604030504040204" pitchFamily="34" charset="0"/>
                <a:ea typeface="Verdana" panose="020B0604030504040204" pitchFamily="34" charset="0"/>
              </a:rPr>
              <a:t>Customer  who payed duly for the month of July and if their payment amount for that month was greater than 1060 NT$ and despite that if that billed amount for September is greater than 649 NT$ and if these customers have been late in their payments in the past at least by 2 months should be considered as high Risk and can be targeted to reduce the credit available and increase in penalties for payment delays(if late by a month or more).</a:t>
            </a:r>
          </a:p>
          <a:p>
            <a:r>
              <a:rPr lang="en-IN" dirty="0">
                <a:solidFill>
                  <a:schemeClr val="accent2"/>
                </a:solidFill>
                <a:latin typeface="Verdana" panose="020B0604030504040204" pitchFamily="34" charset="0"/>
                <a:ea typeface="Verdana" panose="020B0604030504040204" pitchFamily="34" charset="0"/>
              </a:rPr>
              <a:t>Male customers who have been late by at least 2 months in their repayments as it stands in April and August , but have not been late by more than a month in the repayment in September can be categorized as medium risk and can be targeted to increase penalties for payment delays(if late by a month or more).</a:t>
            </a:r>
          </a:p>
          <a:p>
            <a:r>
              <a:rPr lang="en-IN" dirty="0">
                <a:solidFill>
                  <a:schemeClr val="accent2"/>
                </a:solidFill>
                <a:latin typeface="Verdana" panose="020B0604030504040204" pitchFamily="34" charset="0"/>
                <a:ea typeface="Verdana" panose="020B0604030504040204" pitchFamily="34" charset="0"/>
              </a:rPr>
              <a:t>Customers who are single or education as “others” can be provided with rewards point scheme or an increase in the credit available.</a:t>
            </a:r>
          </a:p>
          <a:p>
            <a:r>
              <a:rPr lang="en-IN" dirty="0">
                <a:solidFill>
                  <a:schemeClr val="accent2"/>
                </a:solidFill>
                <a:latin typeface="Verdana" panose="020B0604030504040204" pitchFamily="34" charset="0"/>
                <a:ea typeface="Verdana" panose="020B0604030504040204" pitchFamily="34" charset="0"/>
              </a:rPr>
              <a:t>Customers aged above 51 years can be categorized as high risk.</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7080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28438F-EC3E-4887-9121-4763E2860786}"/>
              </a:ext>
            </a:extLst>
          </p:cNvPr>
          <p:cNvPicPr>
            <a:picLocks noChangeAspect="1"/>
          </p:cNvPicPr>
          <p:nvPr/>
        </p:nvPicPr>
        <p:blipFill rotWithShape="1">
          <a:blip r:embed="rId2">
            <a:extLst>
              <a:ext uri="{28A0092B-C50C-407E-A947-70E740481C1C}">
                <a14:useLocalDpi xmlns:a14="http://schemas.microsoft.com/office/drawing/2010/main" val="0"/>
              </a:ext>
            </a:extLst>
          </a:blip>
          <a:srcRect l="8001" t="11026" r="4710" b="8621"/>
          <a:stretch/>
        </p:blipFill>
        <p:spPr>
          <a:xfrm>
            <a:off x="4276524" y="2345635"/>
            <a:ext cx="2935309" cy="2075291"/>
          </a:xfrm>
          <a:prstGeom prst="rect">
            <a:avLst/>
          </a:prstGeom>
        </p:spPr>
      </p:pic>
    </p:spTree>
    <p:extLst>
      <p:ext uri="{BB962C8B-B14F-4D97-AF65-F5344CB8AC3E}">
        <p14:creationId xmlns:p14="http://schemas.microsoft.com/office/powerpoint/2010/main" val="388499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548680"/>
            <a:ext cx="10620672" cy="1020762"/>
          </a:xfrm>
        </p:spPr>
        <p:txBody>
          <a:bodyPr/>
          <a:lstStyle/>
          <a:p>
            <a:r>
              <a:rPr lang="en-US" dirty="0">
                <a:solidFill>
                  <a:schemeClr val="accent2"/>
                </a:solidFill>
              </a:rPr>
              <a:t>            </a:t>
            </a:r>
            <a:r>
              <a:rPr lang="en-US" dirty="0">
                <a:solidFill>
                  <a:schemeClr val="accent2"/>
                </a:solidFill>
                <a:latin typeface="Verdana" panose="020B0604030504040204" pitchFamily="34" charset="0"/>
                <a:ea typeface="Verdana" panose="020B0604030504040204" pitchFamily="34" charset="0"/>
              </a:rPr>
              <a:t>Business Problem Understanding:</a:t>
            </a:r>
          </a:p>
        </p:txBody>
      </p:sp>
      <p:sp>
        <p:nvSpPr>
          <p:cNvPr id="14" name="Content Placeholder 13"/>
          <p:cNvSpPr>
            <a:spLocks noGrp="1"/>
          </p:cNvSpPr>
          <p:nvPr>
            <p:ph idx="1"/>
          </p:nvPr>
        </p:nvSpPr>
        <p:spPr>
          <a:xfrm>
            <a:off x="405780" y="1700808"/>
            <a:ext cx="11377264" cy="4608512"/>
          </a:xfrm>
        </p:spPr>
        <p:txBody>
          <a:bodyPr>
            <a:normAutofit/>
          </a:bodyPr>
          <a:lstStyle/>
          <a:p>
            <a:r>
              <a:rPr lang="en-US" dirty="0">
                <a:solidFill>
                  <a:schemeClr val="accent2"/>
                </a:solidFill>
                <a:latin typeface="Verdana" panose="020B0604030504040204" pitchFamily="34" charset="0"/>
                <a:ea typeface="Verdana" panose="020B0604030504040204" pitchFamily="34" charset="0"/>
                <a:cs typeface="Calibri" panose="020F0502020204030204" pitchFamily="34" charset="0"/>
              </a:rPr>
              <a:t>In 2005, Taiwan was confronted with a cash card crisis. Through the year of 2005, the total default volume in Taiwan amounted to over 30 billion NT$. The number of over-borrowing people was about 300,000 to 400,000(almost 1.7% of the total population and 2% of adult population).The average loan value was more than 1.9 million NT$. The outbreak of debt crisis exerted an overwhelming influence on Taiwan’s economic development and social stability.</a:t>
            </a:r>
          </a:p>
          <a:p>
            <a:r>
              <a:rPr lang="en-US" dirty="0">
                <a:solidFill>
                  <a:schemeClr val="accent2"/>
                </a:solidFill>
                <a:latin typeface="Verdana" panose="020B0604030504040204" pitchFamily="34" charset="0"/>
                <a:ea typeface="Verdana" panose="020B0604030504040204" pitchFamily="34" charset="0"/>
                <a:cs typeface="Calibri" panose="020F0502020204030204" pitchFamily="34" charset="0"/>
              </a:rPr>
              <a:t>In this case study we would try to explore what were the traits of these over-borrowers and also come up with an internal scoring mechanism and recommendations that could have been used for controlling bad debts.</a:t>
            </a:r>
            <a:br>
              <a:rPr lang="en-US" sz="2600" dirty="0">
                <a:solidFill>
                  <a:schemeClr val="accent2"/>
                </a:solidFill>
                <a:latin typeface="Verdana" panose="020B0604030504040204" pitchFamily="34" charset="0"/>
                <a:ea typeface="Verdana" panose="020B0604030504040204" pitchFamily="34" charset="0"/>
                <a:cs typeface="Calibri" panose="020F0502020204030204" pitchFamily="34" charset="0"/>
              </a:rPr>
            </a:br>
            <a:r>
              <a:rPr lang="en-IN" dirty="0">
                <a:solidFill>
                  <a:schemeClr val="accent2"/>
                </a:solidFill>
                <a:latin typeface="Verdana" panose="020B0604030504040204" pitchFamily="34" charset="0"/>
                <a:ea typeface="Verdana" panose="020B0604030504040204" pitchFamily="34" charset="0"/>
              </a:rPr>
              <a:t> </a:t>
            </a:r>
            <a:endParaRPr lang="en-US" dirty="0">
              <a:solidFill>
                <a:schemeClr val="accent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F448-2636-4B19-A104-A4D8B3FD0ACC}"/>
              </a:ext>
            </a:extLst>
          </p:cNvPr>
          <p:cNvSpPr>
            <a:spLocks noGrp="1"/>
          </p:cNvSpPr>
          <p:nvPr>
            <p:ph type="title"/>
          </p:nvPr>
        </p:nvSpPr>
        <p:spPr>
          <a:xfrm>
            <a:off x="1269876" y="476672"/>
            <a:ext cx="9937104" cy="1020762"/>
          </a:xfrm>
        </p:spPr>
        <p:txBody>
          <a:bodyPr/>
          <a:lstStyle/>
          <a:p>
            <a:r>
              <a:rPr lang="en-IN" dirty="0">
                <a:solidFill>
                  <a:schemeClr val="accent2"/>
                </a:solidFill>
              </a:rPr>
              <a:t>          </a:t>
            </a:r>
            <a:r>
              <a:rPr lang="en-IN" dirty="0">
                <a:solidFill>
                  <a:schemeClr val="accent2"/>
                </a:solidFill>
                <a:latin typeface="Verdana" panose="020B0604030504040204" pitchFamily="34" charset="0"/>
                <a:ea typeface="Verdana" panose="020B0604030504040204" pitchFamily="34" charset="0"/>
              </a:rPr>
              <a:t>Data at a glance: </a:t>
            </a:r>
          </a:p>
        </p:txBody>
      </p:sp>
      <p:sp>
        <p:nvSpPr>
          <p:cNvPr id="3" name="Content Placeholder 2">
            <a:extLst>
              <a:ext uri="{FF2B5EF4-FFF2-40B4-BE49-F238E27FC236}">
                <a16:creationId xmlns:a16="http://schemas.microsoft.com/office/drawing/2014/main" id="{D138DF1D-BC31-4C01-9BC4-ACFC54F8C070}"/>
              </a:ext>
            </a:extLst>
          </p:cNvPr>
          <p:cNvSpPr>
            <a:spLocks noGrp="1"/>
          </p:cNvSpPr>
          <p:nvPr>
            <p:ph idx="1"/>
          </p:nvPr>
        </p:nvSpPr>
        <p:spPr>
          <a:xfrm>
            <a:off x="549796" y="1628800"/>
            <a:ext cx="11161240" cy="4824536"/>
          </a:xfrm>
        </p:spPr>
        <p:txBody>
          <a:bodyPr>
            <a:normAutofit fontScale="47500" lnSpcReduction="20000"/>
          </a:bodyPr>
          <a:lstStyle/>
          <a:p>
            <a:r>
              <a:rPr lang="en-IN" sz="3400" dirty="0">
                <a:solidFill>
                  <a:schemeClr val="accent2"/>
                </a:solidFill>
                <a:latin typeface="Verdana" panose="020B0604030504040204" pitchFamily="34" charset="0"/>
                <a:ea typeface="Verdana" panose="020B0604030504040204" pitchFamily="34" charset="0"/>
              </a:rPr>
              <a:t>The data consists of </a:t>
            </a:r>
            <a:r>
              <a:rPr lang="en-IN" sz="3400" dirty="0">
                <a:solidFill>
                  <a:schemeClr val="accent1"/>
                </a:solidFill>
                <a:latin typeface="Verdana" panose="020B0604030504040204" pitchFamily="34" charset="0"/>
                <a:ea typeface="Verdana" panose="020B0604030504040204" pitchFamily="34" charset="0"/>
              </a:rPr>
              <a:t>30000 observations and 24 variables</a:t>
            </a:r>
            <a:r>
              <a:rPr lang="en-IN" sz="3400" dirty="0">
                <a:solidFill>
                  <a:schemeClr val="accent2"/>
                </a:solidFill>
                <a:latin typeface="Verdana" panose="020B0604030504040204" pitchFamily="34" charset="0"/>
                <a:ea typeface="Verdana" panose="020B0604030504040204" pitchFamily="34" charset="0"/>
              </a:rPr>
              <a:t> and no  missing values.</a:t>
            </a:r>
          </a:p>
          <a:p>
            <a:r>
              <a:rPr lang="en-IN" sz="3400" dirty="0">
                <a:solidFill>
                  <a:schemeClr val="accent1"/>
                </a:solidFill>
                <a:latin typeface="Verdana" panose="020B0604030504040204" pitchFamily="34" charset="0"/>
                <a:ea typeface="Verdana" panose="020B0604030504040204" pitchFamily="34" charset="0"/>
              </a:rPr>
              <a:t>Default:</a:t>
            </a:r>
            <a:r>
              <a:rPr lang="en-IN" sz="3400" dirty="0">
                <a:solidFill>
                  <a:schemeClr val="accent2"/>
                </a:solidFill>
                <a:latin typeface="Verdana" panose="020B0604030504040204" pitchFamily="34" charset="0"/>
                <a:ea typeface="Verdana" panose="020B0604030504040204" pitchFamily="34" charset="0"/>
              </a:rPr>
              <a:t> (Yes = 1, No = 0) ; 22% Default rate in the overall data.</a:t>
            </a:r>
          </a:p>
          <a:p>
            <a:r>
              <a:rPr lang="en-IN" sz="3400" dirty="0">
                <a:solidFill>
                  <a:schemeClr val="accent1"/>
                </a:solidFill>
                <a:latin typeface="Verdana" panose="020B0604030504040204" pitchFamily="34" charset="0"/>
                <a:ea typeface="Verdana" panose="020B0604030504040204" pitchFamily="34" charset="0"/>
              </a:rPr>
              <a:t>LIMIT_BAL: </a:t>
            </a:r>
            <a:r>
              <a:rPr lang="en-IN" sz="3400" dirty="0">
                <a:solidFill>
                  <a:schemeClr val="accent2"/>
                </a:solidFill>
                <a:latin typeface="Verdana" panose="020B0604030504040204" pitchFamily="34" charset="0"/>
                <a:ea typeface="Verdana" panose="020B0604030504040204" pitchFamily="34" charset="0"/>
              </a:rPr>
              <a:t>Amount of the given credit (NT dollar): it includes both the individual consumer credit and his/her family (supplementary) credit. </a:t>
            </a:r>
          </a:p>
          <a:p>
            <a:r>
              <a:rPr lang="en-IN" sz="3400" dirty="0">
                <a:solidFill>
                  <a:schemeClr val="accent1"/>
                </a:solidFill>
                <a:latin typeface="Verdana" panose="020B0604030504040204" pitchFamily="34" charset="0"/>
                <a:ea typeface="Verdana" panose="020B0604030504040204" pitchFamily="34" charset="0"/>
              </a:rPr>
              <a:t>SEX: </a:t>
            </a:r>
            <a:r>
              <a:rPr lang="en-IN" sz="3400" dirty="0">
                <a:solidFill>
                  <a:schemeClr val="accent2"/>
                </a:solidFill>
                <a:latin typeface="Verdana" panose="020B0604030504040204" pitchFamily="34" charset="0"/>
                <a:ea typeface="Verdana" panose="020B0604030504040204" pitchFamily="34" charset="0"/>
              </a:rPr>
              <a:t>Gender (1 = male; 2 = female). </a:t>
            </a:r>
          </a:p>
          <a:p>
            <a:r>
              <a:rPr lang="en-IN" sz="3400" dirty="0">
                <a:solidFill>
                  <a:schemeClr val="accent1"/>
                </a:solidFill>
                <a:latin typeface="Verdana" panose="020B0604030504040204" pitchFamily="34" charset="0"/>
                <a:ea typeface="Verdana" panose="020B0604030504040204" pitchFamily="34" charset="0"/>
              </a:rPr>
              <a:t>Education: </a:t>
            </a:r>
            <a:r>
              <a:rPr lang="en-IN" sz="3400" dirty="0">
                <a:solidFill>
                  <a:schemeClr val="accent2"/>
                </a:solidFill>
                <a:latin typeface="Verdana" panose="020B0604030504040204" pitchFamily="34" charset="0"/>
                <a:ea typeface="Verdana" panose="020B0604030504040204" pitchFamily="34" charset="0"/>
              </a:rPr>
              <a:t>(1 = graduate school; 2 = university; 3 = high school; 4 = others). </a:t>
            </a:r>
          </a:p>
          <a:p>
            <a:r>
              <a:rPr lang="en-IN" sz="3400" dirty="0">
                <a:solidFill>
                  <a:schemeClr val="accent1"/>
                </a:solidFill>
                <a:latin typeface="Verdana" panose="020B0604030504040204" pitchFamily="34" charset="0"/>
                <a:ea typeface="Verdana" panose="020B0604030504040204" pitchFamily="34" charset="0"/>
              </a:rPr>
              <a:t>Marital</a:t>
            </a:r>
            <a:r>
              <a:rPr lang="en-IN" sz="3400" dirty="0">
                <a:solidFill>
                  <a:schemeClr val="accent2"/>
                </a:solidFill>
                <a:latin typeface="Verdana" panose="020B0604030504040204" pitchFamily="34" charset="0"/>
                <a:ea typeface="Verdana" panose="020B0604030504040204" pitchFamily="34" charset="0"/>
              </a:rPr>
              <a:t> </a:t>
            </a:r>
            <a:r>
              <a:rPr lang="en-IN" sz="3400" dirty="0">
                <a:solidFill>
                  <a:schemeClr val="accent1"/>
                </a:solidFill>
                <a:latin typeface="Verdana" panose="020B0604030504040204" pitchFamily="34" charset="0"/>
                <a:ea typeface="Verdana" panose="020B0604030504040204" pitchFamily="34" charset="0"/>
              </a:rPr>
              <a:t>status:</a:t>
            </a:r>
            <a:r>
              <a:rPr lang="en-IN" sz="3400" dirty="0">
                <a:solidFill>
                  <a:schemeClr val="accent2"/>
                </a:solidFill>
                <a:latin typeface="Verdana" panose="020B0604030504040204" pitchFamily="34" charset="0"/>
                <a:ea typeface="Verdana" panose="020B0604030504040204" pitchFamily="34" charset="0"/>
              </a:rPr>
              <a:t> (1 = married; 2 = single; 3 = others). </a:t>
            </a:r>
          </a:p>
          <a:p>
            <a:r>
              <a:rPr lang="en-IN" sz="3400" dirty="0">
                <a:solidFill>
                  <a:schemeClr val="accent1"/>
                </a:solidFill>
                <a:latin typeface="Verdana" panose="020B0604030504040204" pitchFamily="34" charset="0"/>
                <a:ea typeface="Verdana" panose="020B0604030504040204" pitchFamily="34" charset="0"/>
              </a:rPr>
              <a:t>Age</a:t>
            </a:r>
            <a:r>
              <a:rPr lang="en-IN" sz="3400" dirty="0">
                <a:solidFill>
                  <a:schemeClr val="accent2"/>
                </a:solidFill>
                <a:latin typeface="Verdana" panose="020B0604030504040204" pitchFamily="34" charset="0"/>
                <a:ea typeface="Verdana" panose="020B0604030504040204" pitchFamily="34" charset="0"/>
              </a:rPr>
              <a:t> in (years). </a:t>
            </a:r>
          </a:p>
          <a:p>
            <a:r>
              <a:rPr lang="en-IN" sz="3400" dirty="0">
                <a:solidFill>
                  <a:schemeClr val="accent1"/>
                </a:solidFill>
                <a:latin typeface="Verdana" panose="020B0604030504040204" pitchFamily="34" charset="0"/>
                <a:ea typeface="Verdana" panose="020B0604030504040204" pitchFamily="34" charset="0"/>
              </a:rPr>
              <a:t>Sep- Apr(2005): </a:t>
            </a:r>
            <a:r>
              <a:rPr lang="en-IN" sz="3400" dirty="0">
                <a:solidFill>
                  <a:schemeClr val="accent2"/>
                </a:solidFill>
                <a:latin typeface="Verdana" panose="020B0604030504040204" pitchFamily="34" charset="0"/>
                <a:ea typeface="Verdana" panose="020B0604030504040204" pitchFamily="34" charset="0"/>
              </a:rPr>
              <a:t>History of past repayment status. The measurement scale for the repayment status is: -1 = pay duly; 0=Late payment; 1 = payment delay for one month; . . .; 8 = payment delay for eight months. </a:t>
            </a:r>
          </a:p>
          <a:p>
            <a:r>
              <a:rPr lang="en-IN" sz="3400" dirty="0">
                <a:solidFill>
                  <a:schemeClr val="accent1"/>
                </a:solidFill>
                <a:latin typeface="Verdana" panose="020B0604030504040204" pitchFamily="34" charset="0"/>
                <a:ea typeface="Verdana" panose="020B0604030504040204" pitchFamily="34" charset="0"/>
              </a:rPr>
              <a:t>BILL_AMT1-BILL_AMT6(2005): </a:t>
            </a:r>
            <a:r>
              <a:rPr lang="en-IN" sz="3400" dirty="0">
                <a:solidFill>
                  <a:schemeClr val="accent2"/>
                </a:solidFill>
                <a:latin typeface="Verdana" panose="020B0604030504040204" pitchFamily="34" charset="0"/>
                <a:ea typeface="Verdana" panose="020B0604030504040204" pitchFamily="34" charset="0"/>
              </a:rPr>
              <a:t>Amount of bill statement (NT dollar). BILL_AMT1 = amount of bill statement in September; . . .; BILL_AMT6 = amount of bill statement in April. </a:t>
            </a:r>
          </a:p>
          <a:p>
            <a:r>
              <a:rPr lang="en-IN" sz="3400" dirty="0">
                <a:solidFill>
                  <a:schemeClr val="accent1"/>
                </a:solidFill>
                <a:latin typeface="Verdana" panose="020B0604030504040204" pitchFamily="34" charset="0"/>
                <a:ea typeface="Verdana" panose="020B0604030504040204" pitchFamily="34" charset="0"/>
              </a:rPr>
              <a:t>PAY_AMT1-PAY_AMT6(2005): </a:t>
            </a:r>
            <a:r>
              <a:rPr lang="en-IN" sz="3400" dirty="0">
                <a:solidFill>
                  <a:schemeClr val="accent2"/>
                </a:solidFill>
                <a:latin typeface="Verdana" panose="020B0604030504040204" pitchFamily="34" charset="0"/>
                <a:ea typeface="Verdana" panose="020B0604030504040204" pitchFamily="34" charset="0"/>
              </a:rPr>
              <a:t>Amount of previous payment (NT dollar). PAY_AMT1 = amount paid in September; . . .; PAY_AMT6= amount paid in April.</a:t>
            </a:r>
          </a:p>
          <a:p>
            <a:endParaRPr lang="en-IN" dirty="0">
              <a:solidFill>
                <a:schemeClr val="accent2"/>
              </a:solidFill>
            </a:endParaRPr>
          </a:p>
          <a:p>
            <a:endParaRPr lang="en-IN" dirty="0"/>
          </a:p>
        </p:txBody>
      </p:sp>
    </p:spTree>
    <p:extLst>
      <p:ext uri="{BB962C8B-B14F-4D97-AF65-F5344CB8AC3E}">
        <p14:creationId xmlns:p14="http://schemas.microsoft.com/office/powerpoint/2010/main" val="25277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F401-E6FC-4C11-A523-5103B8DB4F2D}"/>
              </a:ext>
            </a:extLst>
          </p:cNvPr>
          <p:cNvSpPr>
            <a:spLocks noGrp="1"/>
          </p:cNvSpPr>
          <p:nvPr>
            <p:ph type="title"/>
          </p:nvPr>
        </p:nvSpPr>
        <p:spPr>
          <a:xfrm>
            <a:off x="1629916" y="548680"/>
            <a:ext cx="8928992" cy="1020762"/>
          </a:xfrm>
        </p:spPr>
        <p:txBody>
          <a:bodyPr/>
          <a:lstStyle/>
          <a:p>
            <a:r>
              <a:rPr lang="en-IN" dirty="0">
                <a:solidFill>
                  <a:schemeClr val="accent2"/>
                </a:solidFill>
              </a:rPr>
              <a:t>     </a:t>
            </a:r>
            <a:r>
              <a:rPr lang="en-IN" dirty="0">
                <a:solidFill>
                  <a:schemeClr val="accent2"/>
                </a:solidFill>
                <a:latin typeface="Verdana" panose="020B0604030504040204" pitchFamily="34" charset="0"/>
                <a:ea typeface="Verdana" panose="020B0604030504040204" pitchFamily="34" charset="0"/>
              </a:rPr>
              <a:t>EDA of continuous variables:</a:t>
            </a:r>
          </a:p>
        </p:txBody>
      </p:sp>
      <p:sp>
        <p:nvSpPr>
          <p:cNvPr id="3" name="Content Placeholder 2">
            <a:extLst>
              <a:ext uri="{FF2B5EF4-FFF2-40B4-BE49-F238E27FC236}">
                <a16:creationId xmlns:a16="http://schemas.microsoft.com/office/drawing/2014/main" id="{8E93BB0E-D417-4B20-A765-1576106F818E}"/>
              </a:ext>
            </a:extLst>
          </p:cNvPr>
          <p:cNvSpPr>
            <a:spLocks noGrp="1"/>
          </p:cNvSpPr>
          <p:nvPr>
            <p:ph idx="1"/>
          </p:nvPr>
        </p:nvSpPr>
        <p:spPr>
          <a:xfrm>
            <a:off x="549796" y="1772816"/>
            <a:ext cx="11089232" cy="4176464"/>
          </a:xfrm>
        </p:spPr>
        <p:txBody>
          <a:bodyPr>
            <a:normAutofit/>
          </a:bodyPr>
          <a:lstStyle/>
          <a:p>
            <a:pPr lvl="0"/>
            <a:r>
              <a:rPr lang="en-IN" dirty="0">
                <a:solidFill>
                  <a:schemeClr val="accent2"/>
                </a:solidFill>
                <a:latin typeface="Verdana" panose="020B0604030504040204" pitchFamily="34" charset="0"/>
                <a:ea typeface="Verdana" panose="020B0604030504040204" pitchFamily="34" charset="0"/>
              </a:rPr>
              <a:t>The variable </a:t>
            </a:r>
            <a:r>
              <a:rPr lang="en-IN" dirty="0">
                <a:solidFill>
                  <a:schemeClr val="accent1"/>
                </a:solidFill>
                <a:latin typeface="Verdana" panose="020B0604030504040204" pitchFamily="34" charset="0"/>
                <a:ea typeface="Verdana" panose="020B0604030504040204" pitchFamily="34" charset="0"/>
              </a:rPr>
              <a:t>Limit Balance is skewed to the positive side </a:t>
            </a:r>
            <a:r>
              <a:rPr lang="en-IN" dirty="0">
                <a:solidFill>
                  <a:schemeClr val="accent2"/>
                </a:solidFill>
                <a:latin typeface="Verdana" panose="020B0604030504040204" pitchFamily="34" charset="0"/>
                <a:ea typeface="Verdana" panose="020B0604030504040204" pitchFamily="34" charset="0"/>
              </a:rPr>
              <a:t>with an </a:t>
            </a:r>
            <a:r>
              <a:rPr lang="en-IN" dirty="0">
                <a:solidFill>
                  <a:schemeClr val="accent1"/>
                </a:solidFill>
                <a:latin typeface="Verdana" panose="020B0604030504040204" pitchFamily="34" charset="0"/>
                <a:ea typeface="Verdana" panose="020B0604030504040204" pitchFamily="34" charset="0"/>
              </a:rPr>
              <a:t>average of 167,500 NT$ approx</a:t>
            </a:r>
            <a:r>
              <a:rPr lang="en-IN" dirty="0">
                <a:solidFill>
                  <a:schemeClr val="accent2"/>
                </a:solidFill>
                <a:latin typeface="Verdana" panose="020B0604030504040204" pitchFamily="34" charset="0"/>
                <a:ea typeface="Verdana" panose="020B0604030504040204" pitchFamily="34" charset="0"/>
              </a:rPr>
              <a:t>.,.</a:t>
            </a:r>
          </a:p>
          <a:p>
            <a:pPr lvl="0"/>
            <a:r>
              <a:rPr lang="en-IN" dirty="0">
                <a:solidFill>
                  <a:schemeClr val="accent2"/>
                </a:solidFill>
                <a:latin typeface="Verdana" panose="020B0604030504040204" pitchFamily="34" charset="0"/>
                <a:ea typeface="Verdana" panose="020B0604030504040204" pitchFamily="34" charset="0"/>
              </a:rPr>
              <a:t>The </a:t>
            </a:r>
            <a:r>
              <a:rPr lang="en-IN" dirty="0">
                <a:solidFill>
                  <a:schemeClr val="accent1"/>
                </a:solidFill>
                <a:latin typeface="Verdana" panose="020B0604030504040204" pitchFamily="34" charset="0"/>
                <a:ea typeface="Verdana" panose="020B0604030504040204" pitchFamily="34" charset="0"/>
              </a:rPr>
              <a:t>billed amount for all the months </a:t>
            </a:r>
            <a:r>
              <a:rPr lang="en-IN" dirty="0">
                <a:solidFill>
                  <a:schemeClr val="accent2"/>
                </a:solidFill>
                <a:latin typeface="Verdana" panose="020B0604030504040204" pitchFamily="34" charset="0"/>
                <a:ea typeface="Verdana" panose="020B0604030504040204" pitchFamily="34" charset="0"/>
              </a:rPr>
              <a:t>have majority of the observations </a:t>
            </a:r>
            <a:r>
              <a:rPr lang="en-IN" dirty="0">
                <a:solidFill>
                  <a:schemeClr val="accent1"/>
                </a:solidFill>
                <a:latin typeface="Verdana" panose="020B0604030504040204" pitchFamily="34" charset="0"/>
                <a:ea typeface="Verdana" panose="020B0604030504040204" pitchFamily="34" charset="0"/>
              </a:rPr>
              <a:t>between -100,000 NT$ to 200,000 NT$ </a:t>
            </a:r>
            <a:r>
              <a:rPr lang="en-IN" dirty="0">
                <a:solidFill>
                  <a:schemeClr val="accent2"/>
                </a:solidFill>
                <a:latin typeface="Verdana" panose="020B0604030504040204" pitchFamily="34" charset="0"/>
                <a:ea typeface="Verdana" panose="020B0604030504040204" pitchFamily="34" charset="0"/>
              </a:rPr>
              <a:t>(we see a negative bill amount may be due to overspending against the available limit).</a:t>
            </a:r>
          </a:p>
          <a:p>
            <a:pPr lvl="0"/>
            <a:r>
              <a:rPr lang="en-IN" dirty="0">
                <a:solidFill>
                  <a:schemeClr val="accent2"/>
                </a:solidFill>
                <a:latin typeface="Verdana" panose="020B0604030504040204" pitchFamily="34" charset="0"/>
                <a:ea typeface="Verdana" panose="020B0604030504040204" pitchFamily="34" charset="0"/>
              </a:rPr>
              <a:t>Box Plots show that there are </a:t>
            </a:r>
            <a:r>
              <a:rPr lang="en-IN" dirty="0">
                <a:solidFill>
                  <a:schemeClr val="accent1"/>
                </a:solidFill>
                <a:latin typeface="Verdana" panose="020B0604030504040204" pitchFamily="34" charset="0"/>
                <a:ea typeface="Verdana" panose="020B0604030504040204" pitchFamily="34" charset="0"/>
              </a:rPr>
              <a:t>outliers in the billed amounts for all months</a:t>
            </a:r>
            <a:r>
              <a:rPr lang="en-IN" dirty="0">
                <a:solidFill>
                  <a:schemeClr val="accent2"/>
                </a:solidFill>
                <a:latin typeface="Verdana" panose="020B0604030504040204" pitchFamily="34" charset="0"/>
                <a:ea typeface="Verdana" panose="020B0604030504040204" pitchFamily="34" charset="0"/>
              </a:rPr>
              <a:t>, the median seems to be even across all months and the IQR range seems narrow.</a:t>
            </a:r>
          </a:p>
          <a:p>
            <a:pPr lvl="0"/>
            <a:r>
              <a:rPr lang="en-IN" dirty="0">
                <a:solidFill>
                  <a:schemeClr val="accent2"/>
                </a:solidFill>
                <a:latin typeface="Verdana" panose="020B0604030504040204" pitchFamily="34" charset="0"/>
                <a:ea typeface="Verdana" panose="020B0604030504040204" pitchFamily="34" charset="0"/>
              </a:rPr>
              <a:t>Box Plots for </a:t>
            </a:r>
            <a:r>
              <a:rPr lang="en-IN" dirty="0">
                <a:solidFill>
                  <a:schemeClr val="accent1"/>
                </a:solidFill>
                <a:latin typeface="Verdana" panose="020B0604030504040204" pitchFamily="34" charset="0"/>
                <a:ea typeface="Verdana" panose="020B0604030504040204" pitchFamily="34" charset="0"/>
              </a:rPr>
              <a:t>Payment amount has extremely narrow IQR</a:t>
            </a:r>
            <a:r>
              <a:rPr lang="en-IN" dirty="0">
                <a:solidFill>
                  <a:schemeClr val="accent2"/>
                </a:solidFill>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2290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5138-0AEF-4FA1-B0B6-6B0C5EA82E5F}"/>
              </a:ext>
            </a:extLst>
          </p:cNvPr>
          <p:cNvSpPr>
            <a:spLocks noGrp="1"/>
          </p:cNvSpPr>
          <p:nvPr>
            <p:ph type="title"/>
          </p:nvPr>
        </p:nvSpPr>
        <p:spPr>
          <a:xfrm>
            <a:off x="189756" y="476672"/>
            <a:ext cx="10476656" cy="1020762"/>
          </a:xfrm>
        </p:spPr>
        <p:txBody>
          <a:bodyPr/>
          <a:lstStyle/>
          <a:p>
            <a:r>
              <a:rPr lang="en-IN" dirty="0">
                <a:solidFill>
                  <a:schemeClr val="accent2"/>
                </a:solidFill>
                <a:latin typeface="Verdana" panose="020B0604030504040204" pitchFamily="34" charset="0"/>
                <a:ea typeface="Verdana" panose="020B0604030504040204" pitchFamily="34" charset="0"/>
              </a:rPr>
              <a:t>                     EDA of categorical variable:</a:t>
            </a:r>
          </a:p>
        </p:txBody>
      </p:sp>
      <p:sp>
        <p:nvSpPr>
          <p:cNvPr id="11" name="Content Placeholder 10">
            <a:extLst>
              <a:ext uri="{FF2B5EF4-FFF2-40B4-BE49-F238E27FC236}">
                <a16:creationId xmlns:a16="http://schemas.microsoft.com/office/drawing/2014/main" id="{D3218BC3-4B33-4B62-9668-39F48C7BD37F}"/>
              </a:ext>
            </a:extLst>
          </p:cNvPr>
          <p:cNvSpPr>
            <a:spLocks noGrp="1"/>
          </p:cNvSpPr>
          <p:nvPr>
            <p:ph idx="1"/>
          </p:nvPr>
        </p:nvSpPr>
        <p:spPr>
          <a:xfrm>
            <a:off x="549796" y="1556792"/>
            <a:ext cx="6408712" cy="4680520"/>
          </a:xfrm>
        </p:spPr>
        <p:txBody>
          <a:bodyPr>
            <a:normAutofit/>
          </a:bodyPr>
          <a:lstStyle/>
          <a:p>
            <a:pPr lvl="0"/>
            <a:r>
              <a:rPr lang="en-IN" sz="1800" dirty="0">
                <a:solidFill>
                  <a:schemeClr val="accent1"/>
                </a:solidFill>
                <a:latin typeface="Verdana" panose="020B0604030504040204" pitchFamily="34" charset="0"/>
                <a:ea typeface="Verdana" panose="020B0604030504040204" pitchFamily="34" charset="0"/>
              </a:rPr>
              <a:t>University(2) and High school(3) </a:t>
            </a:r>
            <a:r>
              <a:rPr lang="en-IN" sz="1800" dirty="0">
                <a:solidFill>
                  <a:schemeClr val="accent2"/>
                </a:solidFill>
                <a:latin typeface="Verdana" panose="020B0604030504040204" pitchFamily="34" charset="0"/>
                <a:ea typeface="Verdana" panose="020B0604030504040204" pitchFamily="34" charset="0"/>
              </a:rPr>
              <a:t>as highest education have a higher contribution towards </a:t>
            </a:r>
            <a:r>
              <a:rPr lang="en-IN" sz="1800" dirty="0">
                <a:solidFill>
                  <a:schemeClr val="accent1"/>
                </a:solidFill>
                <a:latin typeface="Verdana" panose="020B0604030504040204" pitchFamily="34" charset="0"/>
                <a:ea typeface="Verdana" panose="020B0604030504040204" pitchFamily="34" charset="0"/>
              </a:rPr>
              <a:t>default with 23% and 25% respectively in the given category.</a:t>
            </a:r>
          </a:p>
          <a:p>
            <a:pPr lvl="0"/>
            <a:r>
              <a:rPr lang="en-IN" sz="1800" dirty="0">
                <a:solidFill>
                  <a:schemeClr val="accent1"/>
                </a:solidFill>
                <a:latin typeface="Verdana" panose="020B0604030504040204" pitchFamily="34" charset="0"/>
                <a:ea typeface="Verdana" panose="020B0604030504040204" pitchFamily="34" charset="0"/>
              </a:rPr>
              <a:t>Males(1) have higher default rate of nearly 24% </a:t>
            </a:r>
            <a:r>
              <a:rPr lang="en-IN" sz="1800" dirty="0">
                <a:solidFill>
                  <a:schemeClr val="accent2"/>
                </a:solidFill>
                <a:latin typeface="Verdana" panose="020B0604030504040204" pitchFamily="34" charset="0"/>
                <a:ea typeface="Verdana" panose="020B0604030504040204" pitchFamily="34" charset="0"/>
              </a:rPr>
              <a:t>in the given category despite the </a:t>
            </a:r>
            <a:r>
              <a:rPr lang="en-IN" sz="1800" dirty="0">
                <a:solidFill>
                  <a:schemeClr val="accent1"/>
                </a:solidFill>
                <a:latin typeface="Verdana" panose="020B0604030504040204" pitchFamily="34" charset="0"/>
                <a:ea typeface="Verdana" panose="020B0604030504040204" pitchFamily="34" charset="0"/>
              </a:rPr>
              <a:t>maximum customer base count is of females.</a:t>
            </a:r>
          </a:p>
          <a:p>
            <a:pPr lvl="0"/>
            <a:r>
              <a:rPr lang="en-IN" sz="1800" dirty="0">
                <a:solidFill>
                  <a:schemeClr val="accent2"/>
                </a:solidFill>
                <a:latin typeface="Verdana" panose="020B0604030504040204" pitchFamily="34" charset="0"/>
                <a:ea typeface="Verdana" panose="020B0604030504040204" pitchFamily="34" charset="0"/>
              </a:rPr>
              <a:t>Marital status as </a:t>
            </a:r>
            <a:r>
              <a:rPr lang="en-IN" sz="1800" dirty="0">
                <a:solidFill>
                  <a:schemeClr val="accent1"/>
                </a:solidFill>
                <a:latin typeface="Verdana" panose="020B0604030504040204" pitchFamily="34" charset="0"/>
                <a:ea typeface="Verdana" panose="020B0604030504040204" pitchFamily="34" charset="0"/>
              </a:rPr>
              <a:t>Married(1) and others(3) </a:t>
            </a:r>
            <a:r>
              <a:rPr lang="en-IN" sz="1800" dirty="0">
                <a:solidFill>
                  <a:schemeClr val="accent2"/>
                </a:solidFill>
                <a:latin typeface="Verdana" panose="020B0604030504040204" pitchFamily="34" charset="0"/>
                <a:ea typeface="Verdana" panose="020B0604030504040204" pitchFamily="34" charset="0"/>
              </a:rPr>
              <a:t>have a higher percentage of </a:t>
            </a:r>
            <a:r>
              <a:rPr lang="en-IN" sz="1800" dirty="0">
                <a:solidFill>
                  <a:schemeClr val="accent1"/>
                </a:solidFill>
                <a:latin typeface="Verdana" panose="020B0604030504040204" pitchFamily="34" charset="0"/>
                <a:ea typeface="Verdana" panose="020B0604030504040204" pitchFamily="34" charset="0"/>
              </a:rPr>
              <a:t>default in the given category with 23%</a:t>
            </a:r>
            <a:r>
              <a:rPr lang="en-IN" sz="1800" dirty="0">
                <a:solidFill>
                  <a:schemeClr val="accent2"/>
                </a:solidFill>
                <a:latin typeface="Verdana" panose="020B0604030504040204" pitchFamily="34" charset="0"/>
                <a:ea typeface="Verdana" panose="020B0604030504040204" pitchFamily="34" charset="0"/>
              </a:rPr>
              <a:t> </a:t>
            </a:r>
            <a:r>
              <a:rPr lang="en-IN" sz="1800" dirty="0">
                <a:solidFill>
                  <a:schemeClr val="accent1"/>
                </a:solidFill>
                <a:latin typeface="Verdana" panose="020B0604030504040204" pitchFamily="34" charset="0"/>
                <a:ea typeface="Verdana" panose="020B0604030504040204" pitchFamily="34" charset="0"/>
              </a:rPr>
              <a:t>approx., </a:t>
            </a:r>
            <a:r>
              <a:rPr lang="en-IN" sz="1800" dirty="0">
                <a:solidFill>
                  <a:schemeClr val="accent2"/>
                </a:solidFill>
                <a:latin typeface="Verdana" panose="020B0604030504040204" pitchFamily="34" charset="0"/>
                <a:ea typeface="Verdana" panose="020B0604030504040204" pitchFamily="34" charset="0"/>
              </a:rPr>
              <a:t>but observation for status others is less.</a:t>
            </a:r>
          </a:p>
          <a:p>
            <a:pPr lvl="0"/>
            <a:r>
              <a:rPr lang="en-IN" sz="1800" dirty="0">
                <a:solidFill>
                  <a:schemeClr val="accent1"/>
                </a:solidFill>
                <a:latin typeface="Verdana" panose="020B0604030504040204" pitchFamily="34" charset="0"/>
                <a:ea typeface="Verdana" panose="020B0604030504040204" pitchFamily="34" charset="0"/>
              </a:rPr>
              <a:t>Default rate contribution</a:t>
            </a:r>
            <a:r>
              <a:rPr lang="en-IN" sz="1800" dirty="0">
                <a:solidFill>
                  <a:schemeClr val="accent2"/>
                </a:solidFill>
                <a:latin typeface="Verdana" panose="020B0604030504040204" pitchFamily="34" charset="0"/>
                <a:ea typeface="Verdana" panose="020B0604030504040204" pitchFamily="34" charset="0"/>
              </a:rPr>
              <a:t> for each age bucket is between 20-25%, </a:t>
            </a:r>
            <a:r>
              <a:rPr lang="en-IN" sz="1800" dirty="0">
                <a:solidFill>
                  <a:schemeClr val="accent1"/>
                </a:solidFill>
                <a:latin typeface="Verdana" panose="020B0604030504040204" pitchFamily="34" charset="0"/>
                <a:ea typeface="Verdana" panose="020B0604030504040204" pitchFamily="34" charset="0"/>
              </a:rPr>
              <a:t>highest is for age bucket 51-79 years</a:t>
            </a:r>
            <a:r>
              <a:rPr lang="en-IN" sz="1800" dirty="0">
                <a:solidFill>
                  <a:schemeClr val="accent2"/>
                </a:solidFill>
                <a:latin typeface="Verdana" panose="020B0604030504040204" pitchFamily="34" charset="0"/>
                <a:ea typeface="Verdana" panose="020B0604030504040204" pitchFamily="34" charset="0"/>
              </a:rPr>
              <a:t>, and </a:t>
            </a:r>
            <a:r>
              <a:rPr lang="en-IN" sz="1800" dirty="0">
                <a:solidFill>
                  <a:schemeClr val="accent1"/>
                </a:solidFill>
                <a:latin typeface="Verdana" panose="020B0604030504040204" pitchFamily="34" charset="0"/>
                <a:ea typeface="Verdana" panose="020B0604030504040204" pitchFamily="34" charset="0"/>
              </a:rPr>
              <a:t>average Limit Balance is highest for age bucket 31-40 years.</a:t>
            </a:r>
          </a:p>
          <a:p>
            <a:endParaRPr lang="en-IN" dirty="0"/>
          </a:p>
        </p:txBody>
      </p:sp>
      <p:pic>
        <p:nvPicPr>
          <p:cNvPr id="13" name="Picture 12">
            <a:extLst>
              <a:ext uri="{FF2B5EF4-FFF2-40B4-BE49-F238E27FC236}">
                <a16:creationId xmlns:a16="http://schemas.microsoft.com/office/drawing/2014/main" id="{E3749087-833F-4901-88FA-74F24C5EF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508" y="1700808"/>
            <a:ext cx="4868231" cy="4392488"/>
          </a:xfrm>
          <a:prstGeom prst="rect">
            <a:avLst/>
          </a:prstGeom>
        </p:spPr>
      </p:pic>
    </p:spTree>
    <p:extLst>
      <p:ext uri="{BB962C8B-B14F-4D97-AF65-F5344CB8AC3E}">
        <p14:creationId xmlns:p14="http://schemas.microsoft.com/office/powerpoint/2010/main" val="1688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0FFA-DE51-4D62-80A1-FF39374B2A53}"/>
              </a:ext>
            </a:extLst>
          </p:cNvPr>
          <p:cNvSpPr>
            <a:spLocks noGrp="1"/>
          </p:cNvSpPr>
          <p:nvPr>
            <p:ph type="title"/>
          </p:nvPr>
        </p:nvSpPr>
        <p:spPr>
          <a:xfrm>
            <a:off x="117748" y="476672"/>
            <a:ext cx="8208912" cy="1020762"/>
          </a:xfrm>
        </p:spPr>
        <p:txBody>
          <a:bodyPr/>
          <a:lstStyle/>
          <a:p>
            <a:r>
              <a:rPr lang="en-IN" dirty="0">
                <a:solidFill>
                  <a:schemeClr val="accent2"/>
                </a:solidFill>
              </a:rPr>
              <a:t>                   </a:t>
            </a:r>
            <a:r>
              <a:rPr lang="en-IN" dirty="0">
                <a:solidFill>
                  <a:schemeClr val="accent2"/>
                </a:solidFill>
                <a:latin typeface="Verdana" panose="020B0604030504040204" pitchFamily="34" charset="0"/>
                <a:ea typeface="Verdana" panose="020B0604030504040204" pitchFamily="34" charset="0"/>
              </a:rPr>
              <a:t>Decision Tree</a:t>
            </a:r>
          </a:p>
        </p:txBody>
      </p:sp>
      <p:sp>
        <p:nvSpPr>
          <p:cNvPr id="3" name="Content Placeholder 2">
            <a:extLst>
              <a:ext uri="{FF2B5EF4-FFF2-40B4-BE49-F238E27FC236}">
                <a16:creationId xmlns:a16="http://schemas.microsoft.com/office/drawing/2014/main" id="{70FE073B-9894-4E46-9E99-0CB7BD45D456}"/>
              </a:ext>
            </a:extLst>
          </p:cNvPr>
          <p:cNvSpPr>
            <a:spLocks noGrp="1"/>
          </p:cNvSpPr>
          <p:nvPr>
            <p:ph idx="1"/>
          </p:nvPr>
        </p:nvSpPr>
        <p:spPr>
          <a:xfrm>
            <a:off x="261764" y="1556792"/>
            <a:ext cx="6624736" cy="4896544"/>
          </a:xfrm>
        </p:spPr>
        <p:txBody>
          <a:bodyPr>
            <a:normAutofit fontScale="92500"/>
          </a:bodyPr>
          <a:lstStyle/>
          <a:p>
            <a:r>
              <a:rPr lang="en-IN" sz="2200" dirty="0">
                <a:solidFill>
                  <a:schemeClr val="accent2"/>
                </a:solidFill>
                <a:latin typeface="Verdana" panose="020B0604030504040204" pitchFamily="34" charset="0"/>
                <a:ea typeface="Verdana" panose="020B0604030504040204" pitchFamily="34" charset="0"/>
              </a:rPr>
              <a:t>A </a:t>
            </a:r>
            <a:r>
              <a:rPr lang="en-IN" sz="2200" dirty="0">
                <a:solidFill>
                  <a:schemeClr val="accent1"/>
                </a:solidFill>
                <a:latin typeface="Verdana" panose="020B0604030504040204" pitchFamily="34" charset="0"/>
                <a:ea typeface="Verdana" panose="020B0604030504040204" pitchFamily="34" charset="0"/>
              </a:rPr>
              <a:t>customer who has been late </a:t>
            </a:r>
            <a:r>
              <a:rPr lang="en-IN" sz="2200" dirty="0">
                <a:solidFill>
                  <a:schemeClr val="accent2"/>
                </a:solidFill>
                <a:latin typeface="Verdana" panose="020B0604030504040204" pitchFamily="34" charset="0"/>
                <a:ea typeface="Verdana" panose="020B0604030504040204" pitchFamily="34" charset="0"/>
              </a:rPr>
              <a:t>in making repayments in the past </a:t>
            </a:r>
            <a:r>
              <a:rPr lang="en-IN" sz="2200" dirty="0">
                <a:solidFill>
                  <a:schemeClr val="accent1"/>
                </a:solidFill>
                <a:latin typeface="Verdana" panose="020B0604030504040204" pitchFamily="34" charset="0"/>
                <a:ea typeface="Verdana" panose="020B0604030504040204" pitchFamily="34" charset="0"/>
              </a:rPr>
              <a:t>at least by 2 months as it stands in the month of September</a:t>
            </a:r>
            <a:r>
              <a:rPr lang="en-IN" sz="2200" dirty="0">
                <a:solidFill>
                  <a:schemeClr val="accent2"/>
                </a:solidFill>
                <a:latin typeface="Verdana" panose="020B0604030504040204" pitchFamily="34" charset="0"/>
                <a:ea typeface="Verdana" panose="020B0604030504040204" pitchFamily="34" charset="0"/>
              </a:rPr>
              <a:t> along with customers repayment status who have </a:t>
            </a:r>
            <a:r>
              <a:rPr lang="en-IN" sz="2200" dirty="0">
                <a:solidFill>
                  <a:schemeClr val="accent1"/>
                </a:solidFill>
                <a:latin typeface="Verdana" panose="020B0604030504040204" pitchFamily="34" charset="0"/>
                <a:ea typeface="Verdana" panose="020B0604030504040204" pitchFamily="34" charset="0"/>
              </a:rPr>
              <a:t>not payed duly in the month of July </a:t>
            </a:r>
            <a:r>
              <a:rPr lang="en-IN" sz="2200" dirty="0">
                <a:solidFill>
                  <a:schemeClr val="accent2"/>
                </a:solidFill>
                <a:latin typeface="Verdana" panose="020B0604030504040204" pitchFamily="34" charset="0"/>
                <a:ea typeface="Verdana" panose="020B0604030504040204" pitchFamily="34" charset="0"/>
              </a:rPr>
              <a:t>and those who did pay, if their </a:t>
            </a:r>
            <a:r>
              <a:rPr lang="en-IN" sz="2200" dirty="0">
                <a:solidFill>
                  <a:schemeClr val="accent1"/>
                </a:solidFill>
                <a:latin typeface="Verdana" panose="020B0604030504040204" pitchFamily="34" charset="0"/>
                <a:ea typeface="Verdana" panose="020B0604030504040204" pitchFamily="34" charset="0"/>
              </a:rPr>
              <a:t>billed amount is greater than 649NT</a:t>
            </a:r>
            <a:r>
              <a:rPr lang="en-IN" sz="2200" dirty="0">
                <a:solidFill>
                  <a:schemeClr val="accent2"/>
                </a:solidFill>
                <a:latin typeface="Verdana" panose="020B0604030504040204" pitchFamily="34" charset="0"/>
                <a:ea typeface="Verdana" panose="020B0604030504040204" pitchFamily="34" charset="0"/>
              </a:rPr>
              <a:t> </a:t>
            </a:r>
            <a:r>
              <a:rPr lang="en-IN" sz="2200" dirty="0">
                <a:solidFill>
                  <a:schemeClr val="accent1"/>
                </a:solidFill>
                <a:latin typeface="Verdana" panose="020B0604030504040204" pitchFamily="34" charset="0"/>
                <a:ea typeface="Verdana" panose="020B0604030504040204" pitchFamily="34" charset="0"/>
              </a:rPr>
              <a:t>September and have made a payment greater than or equal to 1060 NT$ the month of July, tend to default on their payments.</a:t>
            </a:r>
          </a:p>
          <a:p>
            <a:r>
              <a:rPr lang="en-IN" sz="2200" dirty="0">
                <a:solidFill>
                  <a:schemeClr val="accent2"/>
                </a:solidFill>
                <a:latin typeface="Verdana" panose="020B0604030504040204" pitchFamily="34" charset="0"/>
                <a:ea typeface="Verdana" panose="020B0604030504040204" pitchFamily="34" charset="0"/>
              </a:rPr>
              <a:t>Customer </a:t>
            </a:r>
            <a:r>
              <a:rPr lang="en-IN" sz="2200" dirty="0">
                <a:solidFill>
                  <a:schemeClr val="accent1"/>
                </a:solidFill>
                <a:latin typeface="Verdana" panose="020B0604030504040204" pitchFamily="34" charset="0"/>
                <a:ea typeface="Verdana" panose="020B0604030504040204" pitchFamily="34" charset="0"/>
              </a:rPr>
              <a:t>who have payed duly along with those who have not been late(more than a month) </a:t>
            </a:r>
            <a:r>
              <a:rPr lang="en-IN" sz="2200" dirty="0">
                <a:solidFill>
                  <a:schemeClr val="accent2"/>
                </a:solidFill>
                <a:latin typeface="Verdana" panose="020B0604030504040204" pitchFamily="34" charset="0"/>
                <a:ea typeface="Verdana" panose="020B0604030504040204" pitchFamily="34" charset="0"/>
              </a:rPr>
              <a:t>as it stands in the </a:t>
            </a:r>
            <a:r>
              <a:rPr lang="en-IN" sz="2200" dirty="0">
                <a:solidFill>
                  <a:schemeClr val="accent1"/>
                </a:solidFill>
                <a:latin typeface="Verdana" panose="020B0604030504040204" pitchFamily="34" charset="0"/>
                <a:ea typeface="Verdana" panose="020B0604030504040204" pitchFamily="34" charset="0"/>
              </a:rPr>
              <a:t>month of September </a:t>
            </a:r>
            <a:r>
              <a:rPr lang="en-IN" sz="2200" dirty="0">
                <a:solidFill>
                  <a:schemeClr val="accent2"/>
                </a:solidFill>
                <a:latin typeface="Verdana" panose="020B0604030504040204" pitchFamily="34" charset="0"/>
                <a:ea typeface="Verdana" panose="020B0604030504040204" pitchFamily="34" charset="0"/>
              </a:rPr>
              <a:t>but have been </a:t>
            </a:r>
            <a:r>
              <a:rPr lang="en-IN" sz="2200" dirty="0">
                <a:solidFill>
                  <a:schemeClr val="accent1"/>
                </a:solidFill>
                <a:latin typeface="Verdana" panose="020B0604030504040204" pitchFamily="34" charset="0"/>
                <a:ea typeface="Verdana" panose="020B0604030504040204" pitchFamily="34" charset="0"/>
              </a:rPr>
              <a:t>late in repayments as it stands in August and April by at least 2 months </a:t>
            </a:r>
            <a:r>
              <a:rPr lang="en-IN" sz="2200" dirty="0">
                <a:solidFill>
                  <a:schemeClr val="accent2"/>
                </a:solidFill>
                <a:latin typeface="Verdana" panose="020B0604030504040204" pitchFamily="34" charset="0"/>
                <a:ea typeface="Verdana" panose="020B0604030504040204" pitchFamily="34" charset="0"/>
              </a:rPr>
              <a:t>especially </a:t>
            </a:r>
            <a:r>
              <a:rPr lang="en-IN" sz="2200" dirty="0">
                <a:solidFill>
                  <a:schemeClr val="accent1"/>
                </a:solidFill>
                <a:latin typeface="Verdana" panose="020B0604030504040204" pitchFamily="34" charset="0"/>
                <a:ea typeface="Verdana" panose="020B0604030504040204" pitchFamily="34" charset="0"/>
              </a:rPr>
              <a:t>Males, tend to default on their payments.</a:t>
            </a:r>
          </a:p>
        </p:txBody>
      </p:sp>
      <p:pic>
        <p:nvPicPr>
          <p:cNvPr id="5" name="Picture 4">
            <a:extLst>
              <a:ext uri="{FF2B5EF4-FFF2-40B4-BE49-F238E27FC236}">
                <a16:creationId xmlns:a16="http://schemas.microsoft.com/office/drawing/2014/main" id="{91C713C3-1821-440B-82F3-5A9630F53B7D}"/>
              </a:ext>
            </a:extLst>
          </p:cNvPr>
          <p:cNvPicPr/>
          <p:nvPr/>
        </p:nvPicPr>
        <p:blipFill>
          <a:blip r:embed="rId2">
            <a:extLst>
              <a:ext uri="{28A0092B-C50C-407E-A947-70E740481C1C}">
                <a14:useLocalDpi xmlns:a14="http://schemas.microsoft.com/office/drawing/2010/main" val="0"/>
              </a:ext>
            </a:extLst>
          </a:blip>
          <a:stretch>
            <a:fillRect/>
          </a:stretch>
        </p:blipFill>
        <p:spPr>
          <a:xfrm>
            <a:off x="6886500" y="1772816"/>
            <a:ext cx="5083438" cy="3600400"/>
          </a:xfrm>
          <a:prstGeom prst="rect">
            <a:avLst/>
          </a:prstGeom>
        </p:spPr>
      </p:pic>
    </p:spTree>
    <p:extLst>
      <p:ext uri="{BB962C8B-B14F-4D97-AF65-F5344CB8AC3E}">
        <p14:creationId xmlns:p14="http://schemas.microsoft.com/office/powerpoint/2010/main" val="72343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B67A-D0F0-4119-B05A-49706F55D660}"/>
              </a:ext>
            </a:extLst>
          </p:cNvPr>
          <p:cNvSpPr>
            <a:spLocks noGrp="1"/>
          </p:cNvSpPr>
          <p:nvPr>
            <p:ph type="title"/>
          </p:nvPr>
        </p:nvSpPr>
        <p:spPr>
          <a:xfrm>
            <a:off x="74382" y="476672"/>
            <a:ext cx="12097344" cy="1020762"/>
          </a:xfrm>
        </p:spPr>
        <p:txBody>
          <a:bodyPr/>
          <a:lstStyle/>
          <a:p>
            <a:r>
              <a:rPr lang="en-IN" dirty="0">
                <a:solidFill>
                  <a:schemeClr val="accent2"/>
                </a:solidFill>
                <a:latin typeface="Verdana" panose="020B0604030504040204" pitchFamily="34" charset="0"/>
                <a:ea typeface="Verdana" panose="020B0604030504040204" pitchFamily="34" charset="0"/>
              </a:rPr>
              <a:t>              View of the attributes after data cleaning:</a:t>
            </a:r>
          </a:p>
        </p:txBody>
      </p:sp>
      <p:sp>
        <p:nvSpPr>
          <p:cNvPr id="3" name="Content Placeholder 2">
            <a:extLst>
              <a:ext uri="{FF2B5EF4-FFF2-40B4-BE49-F238E27FC236}">
                <a16:creationId xmlns:a16="http://schemas.microsoft.com/office/drawing/2014/main" id="{D4666567-612C-40F4-AC73-DF002323D925}"/>
              </a:ext>
            </a:extLst>
          </p:cNvPr>
          <p:cNvSpPr>
            <a:spLocks noGrp="1"/>
          </p:cNvSpPr>
          <p:nvPr>
            <p:ph idx="1"/>
          </p:nvPr>
        </p:nvSpPr>
        <p:spPr>
          <a:xfrm>
            <a:off x="45739" y="1637184"/>
            <a:ext cx="12097345" cy="5176192"/>
          </a:xfrm>
        </p:spPr>
        <p:txBody>
          <a:bodyPr/>
          <a:lstStyle/>
          <a:p>
            <a:r>
              <a:rPr lang="en-IN" sz="1600" dirty="0">
                <a:solidFill>
                  <a:schemeClr val="accent2"/>
                </a:solidFill>
                <a:latin typeface="Verdana" panose="020B0604030504040204" pitchFamily="34" charset="0"/>
                <a:ea typeface="Verdana" panose="020B0604030504040204" pitchFamily="34" charset="0"/>
              </a:rPr>
              <a:t>Outlier Treatment by capping to the min and max of the Lower quartile and Upper quartile, shows a significant difference in the IQR of Defaulters to Non-Defaulters.</a:t>
            </a:r>
          </a:p>
          <a:p>
            <a:r>
              <a:rPr lang="en-IN" sz="1600" dirty="0">
                <a:solidFill>
                  <a:schemeClr val="accent2"/>
                </a:solidFill>
                <a:latin typeface="Verdana" panose="020B0604030504040204" pitchFamily="34" charset="0"/>
                <a:ea typeface="Verdana" panose="020B0604030504040204" pitchFamily="34" charset="0"/>
              </a:rPr>
              <a:t>Highly correlated variable have been Dropped from further analysis.</a:t>
            </a:r>
          </a:p>
          <a:p>
            <a:r>
              <a:rPr lang="en-IN" sz="1600" dirty="0">
                <a:solidFill>
                  <a:schemeClr val="accent2"/>
                </a:solidFill>
                <a:latin typeface="Verdana" panose="020B0604030504040204" pitchFamily="34" charset="0"/>
                <a:ea typeface="Verdana" panose="020B0604030504040204" pitchFamily="34" charset="0"/>
              </a:rPr>
              <a:t>New variables in terms ratio of the payed amount to the billed amount for the respective month, along with the total ratio for six months have been created to check if we are able to gain more insights.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4840BFD5-F748-4DEC-93CD-8422D1A0CBD5}"/>
              </a:ext>
            </a:extLst>
          </p:cNvPr>
          <p:cNvPicPr/>
          <p:nvPr/>
        </p:nvPicPr>
        <p:blipFill>
          <a:blip r:embed="rId2">
            <a:extLst>
              <a:ext uri="{28A0092B-C50C-407E-A947-70E740481C1C}">
                <a14:useLocalDpi xmlns:a14="http://schemas.microsoft.com/office/drawing/2010/main" val="0"/>
              </a:ext>
            </a:extLst>
          </a:blip>
          <a:stretch>
            <a:fillRect/>
          </a:stretch>
        </p:blipFill>
        <p:spPr>
          <a:xfrm>
            <a:off x="6454452" y="3284984"/>
            <a:ext cx="5227454" cy="3456384"/>
          </a:xfrm>
          <a:prstGeom prst="rect">
            <a:avLst/>
          </a:prstGeom>
        </p:spPr>
      </p:pic>
      <p:sp>
        <p:nvSpPr>
          <p:cNvPr id="5" name="AutoShape 2">
            <a:extLst>
              <a:ext uri="{FF2B5EF4-FFF2-40B4-BE49-F238E27FC236}">
                <a16:creationId xmlns:a16="http://schemas.microsoft.com/office/drawing/2014/main" id="{69B0118B-7C76-408E-9654-F7FB46B8360E}"/>
              </a:ext>
            </a:extLst>
          </p:cNvPr>
          <p:cNvSpPr>
            <a:spLocks noChangeAspect="1" noChangeArrowheads="1"/>
          </p:cNvSpPr>
          <p:nvPr/>
        </p:nvSpPr>
        <p:spPr bwMode="auto">
          <a:xfrm>
            <a:off x="6310436" y="32129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1FAF720-C109-45D3-98B3-78C0EDC0D0C8}"/>
              </a:ext>
            </a:extLst>
          </p:cNvPr>
          <p:cNvPicPr/>
          <p:nvPr/>
        </p:nvPicPr>
        <p:blipFill>
          <a:blip r:embed="rId3">
            <a:extLst>
              <a:ext uri="{28A0092B-C50C-407E-A947-70E740481C1C}">
                <a14:useLocalDpi xmlns:a14="http://schemas.microsoft.com/office/drawing/2010/main" val="0"/>
              </a:ext>
            </a:extLst>
          </a:blip>
          <a:stretch>
            <a:fillRect/>
          </a:stretch>
        </p:blipFill>
        <p:spPr>
          <a:xfrm>
            <a:off x="117748" y="3284984"/>
            <a:ext cx="6103620" cy="3456384"/>
          </a:xfrm>
          <a:prstGeom prst="rect">
            <a:avLst/>
          </a:prstGeom>
        </p:spPr>
      </p:pic>
    </p:spTree>
    <p:extLst>
      <p:ext uri="{BB962C8B-B14F-4D97-AF65-F5344CB8AC3E}">
        <p14:creationId xmlns:p14="http://schemas.microsoft.com/office/powerpoint/2010/main" val="294037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5193-D0B9-4138-8012-EB256065693B}"/>
              </a:ext>
            </a:extLst>
          </p:cNvPr>
          <p:cNvSpPr>
            <a:spLocks noGrp="1"/>
          </p:cNvSpPr>
          <p:nvPr>
            <p:ph type="title"/>
          </p:nvPr>
        </p:nvSpPr>
        <p:spPr>
          <a:xfrm>
            <a:off x="1485901" y="476672"/>
            <a:ext cx="9937104" cy="1020762"/>
          </a:xfrm>
        </p:spPr>
        <p:txBody>
          <a:bodyPr/>
          <a:lstStyle/>
          <a:p>
            <a:r>
              <a:rPr lang="en-IN" dirty="0">
                <a:solidFill>
                  <a:schemeClr val="accent2"/>
                </a:solidFill>
                <a:latin typeface="Verdana" panose="020B0604030504040204" pitchFamily="34" charset="0"/>
                <a:ea typeface="Verdana" panose="020B0604030504040204" pitchFamily="34" charset="0"/>
              </a:rPr>
              <a:t>              Dimensionality Reduction:</a:t>
            </a:r>
          </a:p>
        </p:txBody>
      </p:sp>
      <p:sp>
        <p:nvSpPr>
          <p:cNvPr id="3" name="Content Placeholder 2">
            <a:extLst>
              <a:ext uri="{FF2B5EF4-FFF2-40B4-BE49-F238E27FC236}">
                <a16:creationId xmlns:a16="http://schemas.microsoft.com/office/drawing/2014/main" id="{DF5992B4-256E-48A0-97CE-0BDC7AC7BBC3}"/>
              </a:ext>
            </a:extLst>
          </p:cNvPr>
          <p:cNvSpPr>
            <a:spLocks noGrp="1"/>
          </p:cNvSpPr>
          <p:nvPr>
            <p:ph idx="1"/>
          </p:nvPr>
        </p:nvSpPr>
        <p:spPr>
          <a:xfrm>
            <a:off x="117748" y="1556792"/>
            <a:ext cx="5688632" cy="5184576"/>
          </a:xfrm>
        </p:spPr>
        <p:txBody>
          <a:bodyPr>
            <a:normAutofit lnSpcReduction="10000"/>
          </a:bodyPr>
          <a:lstStyle/>
          <a:p>
            <a:r>
              <a:rPr lang="en-IN" sz="1900" dirty="0">
                <a:solidFill>
                  <a:schemeClr val="accent2"/>
                </a:solidFill>
                <a:latin typeface="Verdana" panose="020B0604030504040204" pitchFamily="34" charset="0"/>
                <a:ea typeface="Verdana" panose="020B0604030504040204" pitchFamily="34" charset="0"/>
              </a:rPr>
              <a:t>The scree plot (Kaiser rule) suggests that </a:t>
            </a:r>
            <a:r>
              <a:rPr lang="en-IN" sz="1900" dirty="0">
                <a:solidFill>
                  <a:schemeClr val="accent1"/>
                </a:solidFill>
                <a:latin typeface="Verdana" panose="020B0604030504040204" pitchFamily="34" charset="0"/>
                <a:ea typeface="Verdana" panose="020B0604030504040204" pitchFamily="34" charset="0"/>
              </a:rPr>
              <a:t>5 factors will be able to explain the maximum variation among attributes</a:t>
            </a:r>
            <a:r>
              <a:rPr lang="en-IN" sz="1900" dirty="0">
                <a:solidFill>
                  <a:schemeClr val="accent2"/>
                </a:solidFill>
                <a:latin typeface="Verdana" panose="020B0604030504040204" pitchFamily="34" charset="0"/>
                <a:ea typeface="Verdana" panose="020B0604030504040204" pitchFamily="34" charset="0"/>
              </a:rPr>
              <a:t>, considering the factors as a linear combination of the variable.</a:t>
            </a:r>
          </a:p>
          <a:p>
            <a:r>
              <a:rPr lang="en-IN" sz="1900" dirty="0">
                <a:solidFill>
                  <a:schemeClr val="accent2"/>
                </a:solidFill>
                <a:latin typeface="Verdana" panose="020B0604030504040204" pitchFamily="34" charset="0"/>
                <a:ea typeface="Verdana" panose="020B0604030504040204" pitchFamily="34" charset="0"/>
              </a:rPr>
              <a:t>Factor MR1 shows the correlation between attributes Credit Limit (LIMIT_BAL), Bill Amount for the month of September (BILL_AMT1), Amount payed towards the credit since April to September (PAY_AMT6-PAY_AMT1). </a:t>
            </a:r>
            <a:r>
              <a:rPr lang="en-IN" sz="1900" dirty="0">
                <a:solidFill>
                  <a:schemeClr val="accent1"/>
                </a:solidFill>
                <a:latin typeface="Verdana" panose="020B0604030504040204" pitchFamily="34" charset="0"/>
                <a:ea typeface="Verdana" panose="020B0604030504040204" pitchFamily="34" charset="0"/>
              </a:rPr>
              <a:t>Factor MRI can be named as behaviour/usage/score of the credit available and its usage including the repayments made towards it.</a:t>
            </a:r>
            <a:r>
              <a:rPr lang="en-IN" sz="1900" dirty="0">
                <a:solidFill>
                  <a:schemeClr val="accent2"/>
                </a:solidFill>
                <a:latin typeface="Verdana" panose="020B0604030504040204" pitchFamily="34" charset="0"/>
                <a:ea typeface="Verdana" panose="020B0604030504040204" pitchFamily="34" charset="0"/>
              </a:rPr>
              <a:t> We shall keep the remaining attributes as they are and bind the scores of  MR1 to the prepared data for further analysis. The </a:t>
            </a:r>
            <a:r>
              <a:rPr lang="en-IN" sz="1900" dirty="0">
                <a:solidFill>
                  <a:schemeClr val="accent1"/>
                </a:solidFill>
                <a:latin typeface="Verdana" panose="020B0604030504040204" pitchFamily="34" charset="0"/>
                <a:ea typeface="Verdana" panose="020B0604030504040204" pitchFamily="34" charset="0"/>
              </a:rPr>
              <a:t>final dataset consists of 30000 observations and 17 variables</a:t>
            </a:r>
            <a:r>
              <a:rPr lang="en-IN" sz="1900" dirty="0">
                <a:solidFill>
                  <a:schemeClr val="accent2"/>
                </a:solidFill>
                <a:latin typeface="Verdana" panose="020B0604030504040204" pitchFamily="34" charset="0"/>
                <a:ea typeface="Verdana" panose="020B0604030504040204" pitchFamily="34" charset="0"/>
              </a:rPr>
              <a:t>.</a:t>
            </a:r>
          </a:p>
          <a:p>
            <a:endParaRPr lang="en-IN" dirty="0"/>
          </a:p>
        </p:txBody>
      </p:sp>
      <p:pic>
        <p:nvPicPr>
          <p:cNvPr id="4" name="Picture 3">
            <a:extLst>
              <a:ext uri="{FF2B5EF4-FFF2-40B4-BE49-F238E27FC236}">
                <a16:creationId xmlns:a16="http://schemas.microsoft.com/office/drawing/2014/main" id="{97C8FD0D-1D0E-46F5-B947-0EB5F4FB9035}"/>
              </a:ext>
            </a:extLst>
          </p:cNvPr>
          <p:cNvPicPr/>
          <p:nvPr/>
        </p:nvPicPr>
        <p:blipFill>
          <a:blip r:embed="rId2">
            <a:extLst>
              <a:ext uri="{28A0092B-C50C-407E-A947-70E740481C1C}">
                <a14:useLocalDpi xmlns:a14="http://schemas.microsoft.com/office/drawing/2010/main" val="0"/>
              </a:ext>
            </a:extLst>
          </a:blip>
          <a:stretch>
            <a:fillRect/>
          </a:stretch>
        </p:blipFill>
        <p:spPr>
          <a:xfrm>
            <a:off x="5806380" y="1628800"/>
            <a:ext cx="5947534" cy="2160240"/>
          </a:xfrm>
          <a:prstGeom prst="rect">
            <a:avLst/>
          </a:prstGeom>
        </p:spPr>
      </p:pic>
      <p:pic>
        <p:nvPicPr>
          <p:cNvPr id="5" name="Picture 4">
            <a:extLst>
              <a:ext uri="{FF2B5EF4-FFF2-40B4-BE49-F238E27FC236}">
                <a16:creationId xmlns:a16="http://schemas.microsoft.com/office/drawing/2014/main" id="{5DAB9B45-02F6-40BA-9D2D-056422E0A864}"/>
              </a:ext>
            </a:extLst>
          </p:cNvPr>
          <p:cNvPicPr/>
          <p:nvPr/>
        </p:nvPicPr>
        <p:blipFill>
          <a:blip r:embed="rId3">
            <a:extLst>
              <a:ext uri="{28A0092B-C50C-407E-A947-70E740481C1C}">
                <a14:useLocalDpi xmlns:a14="http://schemas.microsoft.com/office/drawing/2010/main" val="0"/>
              </a:ext>
            </a:extLst>
          </a:blip>
          <a:stretch>
            <a:fillRect/>
          </a:stretch>
        </p:blipFill>
        <p:spPr>
          <a:xfrm>
            <a:off x="5806380" y="3861048"/>
            <a:ext cx="5976664" cy="2880320"/>
          </a:xfrm>
          <a:prstGeom prst="rect">
            <a:avLst/>
          </a:prstGeom>
        </p:spPr>
      </p:pic>
    </p:spTree>
    <p:extLst>
      <p:ext uri="{BB962C8B-B14F-4D97-AF65-F5344CB8AC3E}">
        <p14:creationId xmlns:p14="http://schemas.microsoft.com/office/powerpoint/2010/main" val="331687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9A57-9C56-41E9-AB5E-28B76C7FA0FA}"/>
              </a:ext>
            </a:extLst>
          </p:cNvPr>
          <p:cNvSpPr>
            <a:spLocks noGrp="1"/>
          </p:cNvSpPr>
          <p:nvPr>
            <p:ph type="title"/>
          </p:nvPr>
        </p:nvSpPr>
        <p:spPr>
          <a:xfrm>
            <a:off x="0" y="476672"/>
            <a:ext cx="12188825" cy="1020762"/>
          </a:xfrm>
        </p:spPr>
        <p:txBody>
          <a:bodyPr>
            <a:normAutofit fontScale="90000"/>
          </a:bodyPr>
          <a:lstStyle/>
          <a:p>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r>
              <a:rPr lang="en-IN" dirty="0">
                <a:solidFill>
                  <a:schemeClr val="accent2"/>
                </a:solidFill>
              </a:rPr>
              <a:t>                   </a:t>
            </a:r>
            <a:r>
              <a:rPr lang="en-IN" sz="3600" dirty="0">
                <a:solidFill>
                  <a:schemeClr val="accent2"/>
                </a:solidFill>
                <a:latin typeface="Verdana" panose="020B0604030504040204" pitchFamily="34" charset="0"/>
                <a:ea typeface="Verdana" panose="020B0604030504040204" pitchFamily="34" charset="0"/>
              </a:rPr>
              <a:t>Model Building:</a:t>
            </a:r>
          </a:p>
        </p:txBody>
      </p:sp>
      <p:sp>
        <p:nvSpPr>
          <p:cNvPr id="8" name="Content Placeholder 7">
            <a:extLst>
              <a:ext uri="{FF2B5EF4-FFF2-40B4-BE49-F238E27FC236}">
                <a16:creationId xmlns:a16="http://schemas.microsoft.com/office/drawing/2014/main" id="{53BF1108-808C-49D4-81F9-32265C5BDA9B}"/>
              </a:ext>
            </a:extLst>
          </p:cNvPr>
          <p:cNvSpPr>
            <a:spLocks noGrp="1"/>
          </p:cNvSpPr>
          <p:nvPr>
            <p:ph idx="1"/>
          </p:nvPr>
        </p:nvSpPr>
        <p:spPr>
          <a:xfrm>
            <a:off x="45740" y="1628800"/>
            <a:ext cx="12097344" cy="5040560"/>
          </a:xfrm>
        </p:spPr>
        <p:txBody>
          <a:bodyPr>
            <a:normAutofit/>
          </a:bodyPr>
          <a:lstStyle/>
          <a:p>
            <a:r>
              <a:rPr lang="en-IN" sz="2200" dirty="0">
                <a:solidFill>
                  <a:schemeClr val="accent2"/>
                </a:solidFill>
                <a:latin typeface="Verdana" panose="020B0604030504040204" pitchFamily="34" charset="0"/>
                <a:ea typeface="Verdana" panose="020B0604030504040204" pitchFamily="34" charset="0"/>
              </a:rPr>
              <a:t>A simple logistic regression model was built to understand the significance of the variables contributing towards “Default” and to check for VIF, only those variables that turned out to be significant were used to build the models.</a:t>
            </a:r>
          </a:p>
          <a:p>
            <a:r>
              <a:rPr lang="en-IN" sz="2200" dirty="0">
                <a:solidFill>
                  <a:schemeClr val="accent2"/>
                </a:solidFill>
                <a:latin typeface="Verdana" panose="020B0604030504040204" pitchFamily="34" charset="0"/>
                <a:ea typeface="Verdana" panose="020B0604030504040204" pitchFamily="34" charset="0"/>
              </a:rPr>
              <a:t>The Data has been split into </a:t>
            </a:r>
            <a:r>
              <a:rPr lang="en-IN" sz="2200" dirty="0">
                <a:solidFill>
                  <a:schemeClr val="accent1"/>
                </a:solidFill>
                <a:latin typeface="Verdana" panose="020B0604030504040204" pitchFamily="34" charset="0"/>
                <a:ea typeface="Verdana" panose="020B0604030504040204" pitchFamily="34" charset="0"/>
              </a:rPr>
              <a:t>train and test with the ratio of 70:30</a:t>
            </a:r>
            <a:r>
              <a:rPr lang="en-IN" sz="2200" dirty="0">
                <a:solidFill>
                  <a:schemeClr val="accent2"/>
                </a:solidFill>
                <a:latin typeface="Verdana" panose="020B0604030504040204" pitchFamily="34" charset="0"/>
                <a:ea typeface="Verdana" panose="020B0604030504040204" pitchFamily="34" charset="0"/>
              </a:rPr>
              <a:t>, All the models have been built using </a:t>
            </a:r>
            <a:r>
              <a:rPr lang="en-IN" sz="2200" dirty="0">
                <a:solidFill>
                  <a:schemeClr val="accent1"/>
                </a:solidFill>
                <a:latin typeface="Verdana" panose="020B0604030504040204" pitchFamily="34" charset="0"/>
                <a:ea typeface="Verdana" panose="020B0604030504040204" pitchFamily="34" charset="0"/>
              </a:rPr>
              <a:t>10 fold cross validation to reduce the chances of  model overfitting</a:t>
            </a:r>
            <a:r>
              <a:rPr lang="en-IN" sz="2200" dirty="0">
                <a:solidFill>
                  <a:schemeClr val="accent2"/>
                </a:solidFill>
                <a:latin typeface="Verdana" panose="020B0604030504040204" pitchFamily="34" charset="0"/>
                <a:ea typeface="Verdana" panose="020B0604030504040204" pitchFamily="34" charset="0"/>
              </a:rPr>
              <a:t>. The probabilities from the training model have been fit onto the test data and have computed an optimum threshold to most importantly </a:t>
            </a:r>
            <a:r>
              <a:rPr lang="en-IN" sz="2200" dirty="0">
                <a:solidFill>
                  <a:schemeClr val="accent1"/>
                </a:solidFill>
                <a:latin typeface="Verdana" panose="020B0604030504040204" pitchFamily="34" charset="0"/>
                <a:ea typeface="Verdana" panose="020B0604030504040204" pitchFamily="34" charset="0"/>
              </a:rPr>
              <a:t>reduce False Negatives by computing ROC</a:t>
            </a:r>
            <a:r>
              <a:rPr lang="en-IN" sz="2200" dirty="0">
                <a:solidFill>
                  <a:schemeClr val="accent2"/>
                </a:solidFill>
                <a:latin typeface="Verdana" panose="020B0604030504040204" pitchFamily="34" charset="0"/>
                <a:ea typeface="Verdana" panose="020B0604030504040204" pitchFamily="34" charset="0"/>
              </a:rPr>
              <a:t>, the parameters used here to </a:t>
            </a:r>
            <a:r>
              <a:rPr lang="en-IN" sz="2200" dirty="0">
                <a:solidFill>
                  <a:schemeClr val="accent1"/>
                </a:solidFill>
                <a:latin typeface="Verdana" panose="020B0604030504040204" pitchFamily="34" charset="0"/>
                <a:ea typeface="Verdana" panose="020B0604030504040204" pitchFamily="34" charset="0"/>
              </a:rPr>
              <a:t>judge the best performing models are, AUC, Confusion Matrix and Gini co-efficient</a:t>
            </a:r>
            <a:r>
              <a:rPr lang="en-IN" sz="2200" dirty="0">
                <a:solidFill>
                  <a:schemeClr val="accent2"/>
                </a:solidFill>
                <a:latin typeface="Verdana" panose="020B0604030504040204" pitchFamily="34" charset="0"/>
                <a:ea typeface="Verdana" panose="020B0604030504040204" pitchFamily="34" charset="0"/>
              </a:rPr>
              <a:t>.</a:t>
            </a:r>
          </a:p>
          <a:p>
            <a:r>
              <a:rPr lang="en-IN" sz="2200" dirty="0">
                <a:solidFill>
                  <a:schemeClr val="accent2"/>
                </a:solidFill>
                <a:latin typeface="Verdana" panose="020B0604030504040204" pitchFamily="34" charset="0"/>
                <a:ea typeface="Verdana" panose="020B0604030504040204" pitchFamily="34" charset="0"/>
              </a:rPr>
              <a:t>Towards the end, the outcomes of each and every model with the predicted outcomes of o’s and 1’s were attached to the actual default variable and a logistic regression was built on this with “Default” as the target variable, to choose the best model as well.</a:t>
            </a:r>
          </a:p>
        </p:txBody>
      </p:sp>
    </p:spTree>
    <p:extLst>
      <p:ext uri="{BB962C8B-B14F-4D97-AF65-F5344CB8AC3E}">
        <p14:creationId xmlns:p14="http://schemas.microsoft.com/office/powerpoint/2010/main" val="223629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{D2AF7475-39ED-4836-BCA9-89B3A40755F9}tf02804846</Template>
  <TotalTime>637</TotalTime>
  <Words>2049</Words>
  <Application>Microsoft Office PowerPoint</Application>
  <PresentationFormat>Custom</PresentationFormat>
  <Paragraphs>174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Corbel</vt:lpstr>
      <vt:lpstr>Verdana</vt:lpstr>
      <vt:lpstr>Chalkboard 16x9</vt:lpstr>
      <vt:lpstr>Taiwan Customer Default Case Study</vt:lpstr>
      <vt:lpstr>            Business Problem Understanding:</vt:lpstr>
      <vt:lpstr>          Data at a glance: </vt:lpstr>
      <vt:lpstr>     EDA of continuous variables:</vt:lpstr>
      <vt:lpstr>                     EDA of categorical variable:</vt:lpstr>
      <vt:lpstr>                   Decision Tree</vt:lpstr>
      <vt:lpstr>              View of the attributes after data cleaning:</vt:lpstr>
      <vt:lpstr>              Dimensionality Reduction:</vt:lpstr>
      <vt:lpstr>                         Model Building:</vt:lpstr>
      <vt:lpstr>     Model Comparisons:</vt:lpstr>
      <vt:lpstr>PowerPoint Presentation</vt:lpstr>
      <vt:lpstr>PowerPoint Presentation</vt:lpstr>
      <vt:lpstr>               Business Insights:</vt:lpstr>
      <vt:lpstr>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Taiwan Customer Default</dc:title>
  <dc:creator>shoaib syed</dc:creator>
  <cp:lastModifiedBy>shoaib syed</cp:lastModifiedBy>
  <cp:revision>66</cp:revision>
  <dcterms:created xsi:type="dcterms:W3CDTF">2020-03-03T13:38:02Z</dcterms:created>
  <dcterms:modified xsi:type="dcterms:W3CDTF">2020-03-05T13:36:01Z</dcterms:modified>
</cp:coreProperties>
</file>