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3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Café Great Transactions</a:t>
            </a:r>
            <a:br>
              <a:rPr lang="en-US" sz="7200" dirty="0"/>
            </a:br>
            <a:r>
              <a:rPr lang="en-US" sz="7200" dirty="0"/>
              <a:t>Case Study</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3D8A05-D553-4639-9BD6-396990E3B3E9}"/>
              </a:ext>
            </a:extLst>
          </p:cNvPr>
          <p:cNvSpPr>
            <a:spLocks noGrp="1"/>
          </p:cNvSpPr>
          <p:nvPr>
            <p:ph idx="1"/>
          </p:nvPr>
        </p:nvSpPr>
        <p:spPr>
          <a:xfrm>
            <a:off x="79294" y="16831"/>
            <a:ext cx="12112706" cy="6703565"/>
          </a:xfrm>
        </p:spPr>
        <p:txBody>
          <a:bodyPr/>
          <a:lstStyle/>
          <a:p>
            <a:pPr marL="494100" indent="-457200">
              <a:buFont typeface="+mj-lt"/>
              <a:buAutoNum type="alphaLcPeriod" startAt="2"/>
            </a:pPr>
            <a:r>
              <a:rPr lang="en-IN" u="sng" dirty="0">
                <a:solidFill>
                  <a:schemeClr val="accent3">
                    <a:lumMod val="75000"/>
                  </a:schemeClr>
                </a:solidFill>
              </a:rPr>
              <a:t>Analysis of Tuesday: </a:t>
            </a:r>
          </a:p>
          <a:p>
            <a:pPr marL="36900" indent="0">
              <a:buNone/>
            </a:pPr>
            <a:endParaRPr lang="en-IN" u="sng" dirty="0">
              <a:solidFill>
                <a:schemeClr val="accent3">
                  <a:lumMod val="75000"/>
                </a:schemeClr>
              </a:solidFill>
            </a:endParaRPr>
          </a:p>
          <a:p>
            <a:pPr marL="36900" indent="0">
              <a:buNone/>
            </a:pPr>
            <a:endParaRPr lang="en-IN" u="sng" dirty="0">
              <a:solidFill>
                <a:schemeClr val="accent3">
                  <a:lumMod val="75000"/>
                </a:schemeClr>
              </a:solidFill>
            </a:endParaRPr>
          </a:p>
        </p:txBody>
      </p:sp>
      <p:pic>
        <p:nvPicPr>
          <p:cNvPr id="5" name="Picture 4">
            <a:extLst>
              <a:ext uri="{FF2B5EF4-FFF2-40B4-BE49-F238E27FC236}">
                <a16:creationId xmlns:a16="http://schemas.microsoft.com/office/drawing/2014/main" id="{4E5B47E8-BA69-403A-8C99-9D1CBB7CD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4022"/>
            <a:ext cx="5885895" cy="2238686"/>
          </a:xfrm>
          <a:prstGeom prst="rect">
            <a:avLst/>
          </a:prstGeom>
        </p:spPr>
      </p:pic>
      <p:pic>
        <p:nvPicPr>
          <p:cNvPr id="7" name="Picture 6">
            <a:extLst>
              <a:ext uri="{FF2B5EF4-FFF2-40B4-BE49-F238E27FC236}">
                <a16:creationId xmlns:a16="http://schemas.microsoft.com/office/drawing/2014/main" id="{5DE2B850-BF75-4297-BC47-871CD95F3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895" y="614021"/>
            <a:ext cx="6306104" cy="2238687"/>
          </a:xfrm>
          <a:prstGeom prst="rect">
            <a:avLst/>
          </a:prstGeom>
        </p:spPr>
      </p:pic>
      <p:pic>
        <p:nvPicPr>
          <p:cNvPr id="9" name="Picture 8">
            <a:extLst>
              <a:ext uri="{FF2B5EF4-FFF2-40B4-BE49-F238E27FC236}">
                <a16:creationId xmlns:a16="http://schemas.microsoft.com/office/drawing/2014/main" id="{5C0A294F-A0BE-4736-AB2B-3F9FD250E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11296"/>
            <a:ext cx="5885893" cy="2302242"/>
          </a:xfrm>
          <a:prstGeom prst="rect">
            <a:avLst/>
          </a:prstGeom>
        </p:spPr>
      </p:pic>
      <p:pic>
        <p:nvPicPr>
          <p:cNvPr id="11" name="Picture 10">
            <a:extLst>
              <a:ext uri="{FF2B5EF4-FFF2-40B4-BE49-F238E27FC236}">
                <a16:creationId xmlns:a16="http://schemas.microsoft.com/office/drawing/2014/main" id="{310E01DF-8B9E-4CEE-B772-EF3883529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5894" y="2811296"/>
            <a:ext cx="6306105" cy="2302242"/>
          </a:xfrm>
          <a:prstGeom prst="rect">
            <a:avLst/>
          </a:prstGeom>
        </p:spPr>
      </p:pic>
      <p:pic>
        <p:nvPicPr>
          <p:cNvPr id="13" name="Picture 12">
            <a:extLst>
              <a:ext uri="{FF2B5EF4-FFF2-40B4-BE49-F238E27FC236}">
                <a16:creationId xmlns:a16="http://schemas.microsoft.com/office/drawing/2014/main" id="{7763DC45-BABF-4D77-A7D6-F06A1DCDB5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140171"/>
            <a:ext cx="5885893" cy="1727631"/>
          </a:xfrm>
          <a:prstGeom prst="rect">
            <a:avLst/>
          </a:prstGeom>
        </p:spPr>
      </p:pic>
    </p:spTree>
    <p:extLst>
      <p:ext uri="{BB962C8B-B14F-4D97-AF65-F5344CB8AC3E}">
        <p14:creationId xmlns:p14="http://schemas.microsoft.com/office/powerpoint/2010/main" val="409538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83009-F230-4FF5-9258-70C49D6C662E}"/>
              </a:ext>
            </a:extLst>
          </p:cNvPr>
          <p:cNvSpPr>
            <a:spLocks noGrp="1"/>
          </p:cNvSpPr>
          <p:nvPr>
            <p:ph idx="1"/>
          </p:nvPr>
        </p:nvSpPr>
        <p:spPr>
          <a:xfrm>
            <a:off x="0" y="71022"/>
            <a:ext cx="12192000" cy="6786978"/>
          </a:xfrm>
        </p:spPr>
        <p:txBody>
          <a:bodyPr/>
          <a:lstStyle/>
          <a:p>
            <a:pPr marL="494100" indent="-457200">
              <a:buFont typeface="+mj-lt"/>
              <a:buAutoNum type="alphaLcPeriod" startAt="3"/>
            </a:pPr>
            <a:r>
              <a:rPr lang="en-IN" u="sng" dirty="0">
                <a:solidFill>
                  <a:schemeClr val="accent3">
                    <a:lumMod val="75000"/>
                  </a:schemeClr>
                </a:solidFill>
              </a:rPr>
              <a:t>Analysis of Wednesday:</a:t>
            </a:r>
          </a:p>
          <a:p>
            <a:pPr marL="36900" indent="0">
              <a:buNone/>
            </a:pPr>
            <a:endParaRPr lang="en-IN" u="sng" dirty="0">
              <a:solidFill>
                <a:schemeClr val="accent3">
                  <a:lumMod val="75000"/>
                </a:schemeClr>
              </a:solidFill>
            </a:endParaRPr>
          </a:p>
        </p:txBody>
      </p:sp>
      <p:pic>
        <p:nvPicPr>
          <p:cNvPr id="5" name="Picture 4">
            <a:extLst>
              <a:ext uri="{FF2B5EF4-FFF2-40B4-BE49-F238E27FC236}">
                <a16:creationId xmlns:a16="http://schemas.microsoft.com/office/drawing/2014/main" id="{DD246A17-018C-4262-BC0D-97FABC6F5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7042"/>
            <a:ext cx="5823750" cy="2019582"/>
          </a:xfrm>
          <a:prstGeom prst="rect">
            <a:avLst/>
          </a:prstGeom>
        </p:spPr>
      </p:pic>
      <p:pic>
        <p:nvPicPr>
          <p:cNvPr id="7" name="Picture 6">
            <a:extLst>
              <a:ext uri="{FF2B5EF4-FFF2-40B4-BE49-F238E27FC236}">
                <a16:creationId xmlns:a16="http://schemas.microsoft.com/office/drawing/2014/main" id="{C9CF29AD-69B8-409F-9FED-B14A76600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751" y="617042"/>
            <a:ext cx="6368249" cy="2029108"/>
          </a:xfrm>
          <a:prstGeom prst="rect">
            <a:avLst/>
          </a:prstGeom>
        </p:spPr>
      </p:pic>
      <p:pic>
        <p:nvPicPr>
          <p:cNvPr id="9" name="Picture 8">
            <a:extLst>
              <a:ext uri="{FF2B5EF4-FFF2-40B4-BE49-F238E27FC236}">
                <a16:creationId xmlns:a16="http://schemas.microsoft.com/office/drawing/2014/main" id="{C7D0B458-1AD0-483D-BB40-24575B2AC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46150"/>
            <a:ext cx="5823750" cy="2458510"/>
          </a:xfrm>
          <a:prstGeom prst="rect">
            <a:avLst/>
          </a:prstGeom>
        </p:spPr>
      </p:pic>
      <p:pic>
        <p:nvPicPr>
          <p:cNvPr id="11" name="Picture 10">
            <a:extLst>
              <a:ext uri="{FF2B5EF4-FFF2-40B4-BE49-F238E27FC236}">
                <a16:creationId xmlns:a16="http://schemas.microsoft.com/office/drawing/2014/main" id="{E1FD17BC-6C9E-4C3E-A292-49DAE4FFD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3751" y="2646150"/>
            <a:ext cx="6368248" cy="2458510"/>
          </a:xfrm>
          <a:prstGeom prst="rect">
            <a:avLst/>
          </a:prstGeom>
        </p:spPr>
      </p:pic>
      <p:pic>
        <p:nvPicPr>
          <p:cNvPr id="13" name="Picture 12">
            <a:extLst>
              <a:ext uri="{FF2B5EF4-FFF2-40B4-BE49-F238E27FC236}">
                <a16:creationId xmlns:a16="http://schemas.microsoft.com/office/drawing/2014/main" id="{CAEE54FF-4DD4-48AC-BD74-934E98F47C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114186"/>
            <a:ext cx="7403978" cy="1743814"/>
          </a:xfrm>
          <a:prstGeom prst="rect">
            <a:avLst/>
          </a:prstGeom>
        </p:spPr>
      </p:pic>
    </p:spTree>
    <p:extLst>
      <p:ext uri="{BB962C8B-B14F-4D97-AF65-F5344CB8AC3E}">
        <p14:creationId xmlns:p14="http://schemas.microsoft.com/office/powerpoint/2010/main" val="2572762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3C5C-39A7-4387-A20B-E25AC824E9B3}"/>
              </a:ext>
            </a:extLst>
          </p:cNvPr>
          <p:cNvSpPr>
            <a:spLocks noGrp="1"/>
          </p:cNvSpPr>
          <p:nvPr>
            <p:ph idx="1"/>
          </p:nvPr>
        </p:nvSpPr>
        <p:spPr>
          <a:xfrm>
            <a:off x="0" y="0"/>
            <a:ext cx="12191999" cy="6858000"/>
          </a:xfrm>
        </p:spPr>
        <p:txBody>
          <a:bodyPr/>
          <a:lstStyle/>
          <a:p>
            <a:pPr marL="494100" indent="-457200">
              <a:buFont typeface="+mj-lt"/>
              <a:buAutoNum type="alphaLcPeriod" startAt="4"/>
            </a:pPr>
            <a:r>
              <a:rPr lang="en-IN" u="sng" dirty="0">
                <a:solidFill>
                  <a:schemeClr val="accent3">
                    <a:lumMod val="75000"/>
                  </a:schemeClr>
                </a:solidFill>
              </a:rPr>
              <a:t>Analysis of Thursday:</a:t>
            </a:r>
          </a:p>
          <a:p>
            <a:pPr marL="36900" indent="0">
              <a:buNone/>
            </a:pPr>
            <a:endParaRPr lang="en-IN" u="sng" dirty="0">
              <a:solidFill>
                <a:schemeClr val="accent3">
                  <a:lumMod val="75000"/>
                </a:schemeClr>
              </a:solidFill>
            </a:endParaRPr>
          </a:p>
        </p:txBody>
      </p:sp>
      <p:pic>
        <p:nvPicPr>
          <p:cNvPr id="7" name="Picture 6">
            <a:extLst>
              <a:ext uri="{FF2B5EF4-FFF2-40B4-BE49-F238E27FC236}">
                <a16:creationId xmlns:a16="http://schemas.microsoft.com/office/drawing/2014/main" id="{77639391-BDBF-42F7-9E8F-03377C8A8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072"/>
            <a:ext cx="5636875" cy="1789697"/>
          </a:xfrm>
          <a:prstGeom prst="rect">
            <a:avLst/>
          </a:prstGeom>
        </p:spPr>
      </p:pic>
      <p:pic>
        <p:nvPicPr>
          <p:cNvPr id="9" name="Picture 8">
            <a:extLst>
              <a:ext uri="{FF2B5EF4-FFF2-40B4-BE49-F238E27FC236}">
                <a16:creationId xmlns:a16="http://schemas.microsoft.com/office/drawing/2014/main" id="{B4245C6E-057A-494E-9B55-54FE18E2C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6875" y="767072"/>
            <a:ext cx="6555125" cy="1789696"/>
          </a:xfrm>
          <a:prstGeom prst="rect">
            <a:avLst/>
          </a:prstGeom>
        </p:spPr>
      </p:pic>
      <p:pic>
        <p:nvPicPr>
          <p:cNvPr id="11" name="Picture 10">
            <a:extLst>
              <a:ext uri="{FF2B5EF4-FFF2-40B4-BE49-F238E27FC236}">
                <a16:creationId xmlns:a16="http://schemas.microsoft.com/office/drawing/2014/main" id="{A01A6B62-C0F0-45CE-B8D1-F2FA800FF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556769"/>
            <a:ext cx="5636875" cy="2191056"/>
          </a:xfrm>
          <a:prstGeom prst="rect">
            <a:avLst/>
          </a:prstGeom>
        </p:spPr>
      </p:pic>
      <p:pic>
        <p:nvPicPr>
          <p:cNvPr id="13" name="Picture 12">
            <a:extLst>
              <a:ext uri="{FF2B5EF4-FFF2-40B4-BE49-F238E27FC236}">
                <a16:creationId xmlns:a16="http://schemas.microsoft.com/office/drawing/2014/main" id="{862CB84D-1A74-4796-B6AE-93F073D4E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6875" y="2556767"/>
            <a:ext cx="6555125" cy="2191056"/>
          </a:xfrm>
          <a:prstGeom prst="rect">
            <a:avLst/>
          </a:prstGeom>
        </p:spPr>
      </p:pic>
      <p:pic>
        <p:nvPicPr>
          <p:cNvPr id="15" name="Picture 14">
            <a:extLst>
              <a:ext uri="{FF2B5EF4-FFF2-40B4-BE49-F238E27FC236}">
                <a16:creationId xmlns:a16="http://schemas.microsoft.com/office/drawing/2014/main" id="{97C4A2B5-5BD1-4981-B151-0119B3363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743385"/>
            <a:ext cx="7020905" cy="2114616"/>
          </a:xfrm>
          <a:prstGeom prst="rect">
            <a:avLst/>
          </a:prstGeom>
        </p:spPr>
      </p:pic>
    </p:spTree>
    <p:extLst>
      <p:ext uri="{BB962C8B-B14F-4D97-AF65-F5344CB8AC3E}">
        <p14:creationId xmlns:p14="http://schemas.microsoft.com/office/powerpoint/2010/main" val="302500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8F4E4-CB34-4B79-8624-A932611CBF50}"/>
              </a:ext>
            </a:extLst>
          </p:cNvPr>
          <p:cNvSpPr>
            <a:spLocks noGrp="1"/>
          </p:cNvSpPr>
          <p:nvPr>
            <p:ph idx="1"/>
          </p:nvPr>
        </p:nvSpPr>
        <p:spPr>
          <a:xfrm>
            <a:off x="0" y="0"/>
            <a:ext cx="12192000" cy="6858000"/>
          </a:xfrm>
        </p:spPr>
        <p:txBody>
          <a:bodyPr/>
          <a:lstStyle/>
          <a:p>
            <a:pPr marL="494100" indent="-457200">
              <a:buFont typeface="+mj-lt"/>
              <a:buAutoNum type="alphaLcPeriod" startAt="5"/>
            </a:pPr>
            <a:r>
              <a:rPr lang="en-IN" u="sng" dirty="0">
                <a:solidFill>
                  <a:schemeClr val="accent3">
                    <a:lumMod val="75000"/>
                  </a:schemeClr>
                </a:solidFill>
              </a:rPr>
              <a:t>Analysis of Friday:</a:t>
            </a:r>
          </a:p>
        </p:txBody>
      </p:sp>
      <p:pic>
        <p:nvPicPr>
          <p:cNvPr id="5" name="Picture 4">
            <a:extLst>
              <a:ext uri="{FF2B5EF4-FFF2-40B4-BE49-F238E27FC236}">
                <a16:creationId xmlns:a16="http://schemas.microsoft.com/office/drawing/2014/main" id="{67A89B86-1342-43A4-9FEA-49C5C0F8A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4727"/>
            <a:ext cx="5726097" cy="1762371"/>
          </a:xfrm>
          <a:prstGeom prst="rect">
            <a:avLst/>
          </a:prstGeom>
        </p:spPr>
      </p:pic>
      <p:pic>
        <p:nvPicPr>
          <p:cNvPr id="7" name="Picture 6">
            <a:extLst>
              <a:ext uri="{FF2B5EF4-FFF2-40B4-BE49-F238E27FC236}">
                <a16:creationId xmlns:a16="http://schemas.microsoft.com/office/drawing/2014/main" id="{3B548E42-125D-49FE-B451-4D349CF17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6097" y="594727"/>
            <a:ext cx="6465903" cy="1762371"/>
          </a:xfrm>
          <a:prstGeom prst="rect">
            <a:avLst/>
          </a:prstGeom>
        </p:spPr>
      </p:pic>
      <p:pic>
        <p:nvPicPr>
          <p:cNvPr id="9" name="Picture 8">
            <a:extLst>
              <a:ext uri="{FF2B5EF4-FFF2-40B4-BE49-F238E27FC236}">
                <a16:creationId xmlns:a16="http://schemas.microsoft.com/office/drawing/2014/main" id="{812650AD-8B0E-4736-B1E9-D473BE47B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57098"/>
            <a:ext cx="5726097" cy="2219635"/>
          </a:xfrm>
          <a:prstGeom prst="rect">
            <a:avLst/>
          </a:prstGeom>
        </p:spPr>
      </p:pic>
      <p:pic>
        <p:nvPicPr>
          <p:cNvPr id="11" name="Picture 10">
            <a:extLst>
              <a:ext uri="{FF2B5EF4-FFF2-40B4-BE49-F238E27FC236}">
                <a16:creationId xmlns:a16="http://schemas.microsoft.com/office/drawing/2014/main" id="{5F628595-236E-44BD-B6DD-DFE582525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6097" y="2357098"/>
            <a:ext cx="6465903" cy="2219635"/>
          </a:xfrm>
          <a:prstGeom prst="rect">
            <a:avLst/>
          </a:prstGeom>
        </p:spPr>
      </p:pic>
      <p:pic>
        <p:nvPicPr>
          <p:cNvPr id="13" name="Picture 12">
            <a:extLst>
              <a:ext uri="{FF2B5EF4-FFF2-40B4-BE49-F238E27FC236}">
                <a16:creationId xmlns:a16="http://schemas.microsoft.com/office/drawing/2014/main" id="{AB603C34-9F4A-4451-A5FA-507118E7C8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576732"/>
            <a:ext cx="6906827" cy="2281267"/>
          </a:xfrm>
          <a:prstGeom prst="rect">
            <a:avLst/>
          </a:prstGeom>
        </p:spPr>
      </p:pic>
    </p:spTree>
    <p:extLst>
      <p:ext uri="{BB962C8B-B14F-4D97-AF65-F5344CB8AC3E}">
        <p14:creationId xmlns:p14="http://schemas.microsoft.com/office/powerpoint/2010/main" val="107112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1C7E7-4E87-4C73-949C-0B1D14B56DF5}"/>
              </a:ext>
            </a:extLst>
          </p:cNvPr>
          <p:cNvSpPr>
            <a:spLocks noGrp="1"/>
          </p:cNvSpPr>
          <p:nvPr>
            <p:ph idx="1"/>
          </p:nvPr>
        </p:nvSpPr>
        <p:spPr>
          <a:xfrm>
            <a:off x="0" y="0"/>
            <a:ext cx="12192000" cy="6858000"/>
          </a:xfrm>
        </p:spPr>
        <p:txBody>
          <a:bodyPr/>
          <a:lstStyle/>
          <a:p>
            <a:pPr marL="494100" indent="-457200">
              <a:buFont typeface="+mj-lt"/>
              <a:buAutoNum type="alphaLcPeriod" startAt="6"/>
            </a:pPr>
            <a:r>
              <a:rPr lang="en-IN" u="sng" dirty="0">
                <a:solidFill>
                  <a:schemeClr val="accent3">
                    <a:lumMod val="75000"/>
                  </a:schemeClr>
                </a:solidFill>
              </a:rPr>
              <a:t>Analysis of Saturday:</a:t>
            </a:r>
          </a:p>
          <a:p>
            <a:pPr marL="36900" indent="0">
              <a:buNone/>
            </a:pPr>
            <a:endParaRPr lang="en-IN" u="sng" dirty="0">
              <a:solidFill>
                <a:schemeClr val="accent3">
                  <a:lumMod val="75000"/>
                </a:schemeClr>
              </a:solidFill>
            </a:endParaRPr>
          </a:p>
          <a:p>
            <a:pPr marL="36900" indent="0">
              <a:buNone/>
            </a:pPr>
            <a:endParaRPr lang="en-IN" dirty="0"/>
          </a:p>
        </p:txBody>
      </p:sp>
      <p:pic>
        <p:nvPicPr>
          <p:cNvPr id="5" name="Picture 4">
            <a:extLst>
              <a:ext uri="{FF2B5EF4-FFF2-40B4-BE49-F238E27FC236}">
                <a16:creationId xmlns:a16="http://schemas.microsoft.com/office/drawing/2014/main" id="{0B035A00-883C-4FC8-9035-7A7A613E6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3230"/>
            <a:ext cx="5306165" cy="1771897"/>
          </a:xfrm>
          <a:prstGeom prst="rect">
            <a:avLst/>
          </a:prstGeom>
        </p:spPr>
      </p:pic>
      <p:pic>
        <p:nvPicPr>
          <p:cNvPr id="7" name="Picture 6">
            <a:extLst>
              <a:ext uri="{FF2B5EF4-FFF2-40B4-BE49-F238E27FC236}">
                <a16:creationId xmlns:a16="http://schemas.microsoft.com/office/drawing/2014/main" id="{57BA7852-328D-45AE-A9EB-BAA2B5EC5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6165" y="643230"/>
            <a:ext cx="6885835" cy="1771897"/>
          </a:xfrm>
          <a:prstGeom prst="rect">
            <a:avLst/>
          </a:prstGeom>
        </p:spPr>
      </p:pic>
      <p:pic>
        <p:nvPicPr>
          <p:cNvPr id="9" name="Picture 8">
            <a:extLst>
              <a:ext uri="{FF2B5EF4-FFF2-40B4-BE49-F238E27FC236}">
                <a16:creationId xmlns:a16="http://schemas.microsoft.com/office/drawing/2014/main" id="{20837B0E-69C7-443B-BC21-34CD2A15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165" y="2410691"/>
            <a:ext cx="6885835" cy="2534171"/>
          </a:xfrm>
          <a:prstGeom prst="rect">
            <a:avLst/>
          </a:prstGeom>
        </p:spPr>
      </p:pic>
      <p:pic>
        <p:nvPicPr>
          <p:cNvPr id="11" name="Picture 10">
            <a:extLst>
              <a:ext uri="{FF2B5EF4-FFF2-40B4-BE49-F238E27FC236}">
                <a16:creationId xmlns:a16="http://schemas.microsoft.com/office/drawing/2014/main" id="{904C104D-B143-4D18-B417-CEABB60668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15127"/>
            <a:ext cx="5306165" cy="2529735"/>
          </a:xfrm>
          <a:prstGeom prst="rect">
            <a:avLst/>
          </a:prstGeom>
        </p:spPr>
      </p:pic>
      <p:pic>
        <p:nvPicPr>
          <p:cNvPr id="13" name="Picture 12">
            <a:extLst>
              <a:ext uri="{FF2B5EF4-FFF2-40B4-BE49-F238E27FC236}">
                <a16:creationId xmlns:a16="http://schemas.microsoft.com/office/drawing/2014/main" id="{6F382DDD-69EA-464C-A1EE-A018AD8886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954385"/>
            <a:ext cx="8158579" cy="1903615"/>
          </a:xfrm>
          <a:prstGeom prst="rect">
            <a:avLst/>
          </a:prstGeom>
        </p:spPr>
      </p:pic>
    </p:spTree>
    <p:extLst>
      <p:ext uri="{BB962C8B-B14F-4D97-AF65-F5344CB8AC3E}">
        <p14:creationId xmlns:p14="http://schemas.microsoft.com/office/powerpoint/2010/main" val="241012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4B099-106A-4B18-BBC3-7442A88A8645}"/>
              </a:ext>
            </a:extLst>
          </p:cNvPr>
          <p:cNvSpPr>
            <a:spLocks noGrp="1"/>
          </p:cNvSpPr>
          <p:nvPr>
            <p:ph idx="1"/>
          </p:nvPr>
        </p:nvSpPr>
        <p:spPr>
          <a:xfrm>
            <a:off x="0" y="0"/>
            <a:ext cx="12192000" cy="6933460"/>
          </a:xfrm>
        </p:spPr>
        <p:txBody>
          <a:bodyPr/>
          <a:lstStyle/>
          <a:p>
            <a:pPr marL="494100" indent="-457200">
              <a:buFont typeface="+mj-lt"/>
              <a:buAutoNum type="alphaLcPeriod" startAt="7"/>
            </a:pPr>
            <a:r>
              <a:rPr lang="en-IN" u="sng" dirty="0">
                <a:solidFill>
                  <a:schemeClr val="accent3">
                    <a:lumMod val="75000"/>
                  </a:schemeClr>
                </a:solidFill>
              </a:rPr>
              <a:t>Analysis of Sunday:</a:t>
            </a:r>
          </a:p>
          <a:p>
            <a:pPr marL="36900" indent="0">
              <a:buNone/>
            </a:pPr>
            <a:endParaRPr lang="en-IN" u="sng" dirty="0">
              <a:solidFill>
                <a:schemeClr val="accent3">
                  <a:lumMod val="75000"/>
                </a:schemeClr>
              </a:solidFill>
            </a:endParaRPr>
          </a:p>
        </p:txBody>
      </p:sp>
      <p:pic>
        <p:nvPicPr>
          <p:cNvPr id="5" name="Picture 4">
            <a:extLst>
              <a:ext uri="{FF2B5EF4-FFF2-40B4-BE49-F238E27FC236}">
                <a16:creationId xmlns:a16="http://schemas.microsoft.com/office/drawing/2014/main" id="{68B51435-B6CE-4D98-8A2E-1553E204A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260"/>
            <a:ext cx="6144482" cy="2065971"/>
          </a:xfrm>
          <a:prstGeom prst="rect">
            <a:avLst/>
          </a:prstGeom>
        </p:spPr>
      </p:pic>
      <p:pic>
        <p:nvPicPr>
          <p:cNvPr id="7" name="Picture 6">
            <a:extLst>
              <a:ext uri="{FF2B5EF4-FFF2-40B4-BE49-F238E27FC236}">
                <a16:creationId xmlns:a16="http://schemas.microsoft.com/office/drawing/2014/main" id="{3E176CE2-0A49-441D-9E43-E6FB9603C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483" y="561576"/>
            <a:ext cx="6047518" cy="2095656"/>
          </a:xfrm>
          <a:prstGeom prst="rect">
            <a:avLst/>
          </a:prstGeom>
        </p:spPr>
      </p:pic>
      <p:pic>
        <p:nvPicPr>
          <p:cNvPr id="9" name="Picture 8">
            <a:extLst>
              <a:ext uri="{FF2B5EF4-FFF2-40B4-BE49-F238E27FC236}">
                <a16:creationId xmlns:a16="http://schemas.microsoft.com/office/drawing/2014/main" id="{0E6A0779-F8C8-4359-9D57-3F878C4C4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657231"/>
            <a:ext cx="6144482" cy="2493106"/>
          </a:xfrm>
          <a:prstGeom prst="rect">
            <a:avLst/>
          </a:prstGeom>
        </p:spPr>
      </p:pic>
      <p:pic>
        <p:nvPicPr>
          <p:cNvPr id="11" name="Picture 10">
            <a:extLst>
              <a:ext uri="{FF2B5EF4-FFF2-40B4-BE49-F238E27FC236}">
                <a16:creationId xmlns:a16="http://schemas.microsoft.com/office/drawing/2014/main" id="{365A2C76-756C-4B3D-942B-A32E745556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4482" y="2657231"/>
            <a:ext cx="6047518" cy="2493107"/>
          </a:xfrm>
          <a:prstGeom prst="rect">
            <a:avLst/>
          </a:prstGeom>
        </p:spPr>
      </p:pic>
      <p:pic>
        <p:nvPicPr>
          <p:cNvPr id="13" name="Picture 12">
            <a:extLst>
              <a:ext uri="{FF2B5EF4-FFF2-40B4-BE49-F238E27FC236}">
                <a16:creationId xmlns:a16="http://schemas.microsoft.com/office/drawing/2014/main" id="{84E543E2-7660-414D-897A-E2CA28C385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5150337"/>
            <a:ext cx="7995139" cy="1707663"/>
          </a:xfrm>
          <a:prstGeom prst="rect">
            <a:avLst/>
          </a:prstGeom>
        </p:spPr>
      </p:pic>
    </p:spTree>
    <p:extLst>
      <p:ext uri="{BB962C8B-B14F-4D97-AF65-F5344CB8AC3E}">
        <p14:creationId xmlns:p14="http://schemas.microsoft.com/office/powerpoint/2010/main" val="413495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609600"/>
            <a:ext cx="3360615" cy="218831"/>
          </a:xfrm>
        </p:spPr>
        <p:txBody>
          <a:bodyPr>
            <a:normAutofit fontScale="90000"/>
          </a:bodyPr>
          <a:lstStyle/>
          <a:p>
            <a:r>
              <a:rPr lang="en-IN" dirty="0">
                <a:solidFill>
                  <a:schemeClr val="accent3">
                    <a:lumMod val="75000"/>
                  </a:schemeClr>
                </a:solidFill>
              </a:rPr>
              <a:t>Analysis of Consumer behaviour/sales by time</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164123"/>
            <a:ext cx="8675076" cy="6377354"/>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969597"/>
            <a:ext cx="3438769" cy="3789972"/>
          </a:xfrm>
        </p:spPr>
        <p:txBody>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Sales, Misc.(only at nights), Beverages (in the afternoons) and Liquor(Through out the day) seem to dominate </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Wines generates good amount of sales at less quantity post midnight.</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Tobacco generates the highest revenue regardless of quantity day or time etc., </a:t>
            </a:r>
          </a:p>
          <a:p>
            <a:pPr marL="342900" indent="-342900" algn="l">
              <a:buFont typeface="+mj-lt"/>
              <a:buAutoNum type="alphaLcParenR"/>
            </a:pPr>
            <a:endParaRPr lang="en-IN" dirty="0"/>
          </a:p>
        </p:txBody>
      </p:sp>
    </p:spTree>
    <p:extLst>
      <p:ext uri="{BB962C8B-B14F-4D97-AF65-F5344CB8AC3E}">
        <p14:creationId xmlns:p14="http://schemas.microsoft.com/office/powerpoint/2010/main" val="166758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609600"/>
            <a:ext cx="3360615" cy="218831"/>
          </a:xfrm>
        </p:spPr>
        <p:txBody>
          <a:bodyPr>
            <a:normAutofit fontScale="90000"/>
          </a:bodyPr>
          <a:lstStyle/>
          <a:p>
            <a:r>
              <a:rPr lang="en-IN" dirty="0">
                <a:solidFill>
                  <a:schemeClr val="accent3">
                    <a:lumMod val="75000"/>
                  </a:schemeClr>
                </a:solidFill>
              </a:rPr>
              <a:t>Analysis of Consumer behaviour/sales by Day</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562709"/>
            <a:ext cx="8675076" cy="6096000"/>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969597"/>
            <a:ext cx="3438769" cy="3789972"/>
          </a:xfrm>
        </p:spPr>
        <p:txBody>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Sales, Misc.(only on Tuesdays) seems to dominate. </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if quantity Beverages dominate on Saturdays.</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Liquor in terms of quantity and sales seems to be consistent through out the week except on weekends.</a:t>
            </a:r>
          </a:p>
          <a:p>
            <a:pPr algn="l"/>
            <a:endParaRPr lang="en-IN" dirty="0"/>
          </a:p>
          <a:p>
            <a:pPr marL="342900" indent="-342900" algn="l">
              <a:buFont typeface="+mj-lt"/>
              <a:buAutoNum type="alphaLcParenR"/>
            </a:pPr>
            <a:endParaRPr lang="en-IN" dirty="0"/>
          </a:p>
        </p:txBody>
      </p:sp>
    </p:spTree>
    <p:extLst>
      <p:ext uri="{BB962C8B-B14F-4D97-AF65-F5344CB8AC3E}">
        <p14:creationId xmlns:p14="http://schemas.microsoft.com/office/powerpoint/2010/main" val="56586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78154"/>
            <a:ext cx="3360615" cy="1039446"/>
          </a:xfrm>
        </p:spPr>
        <p:txBody>
          <a:bodyPr>
            <a:normAutofit fontScale="90000"/>
          </a:bodyPr>
          <a:lstStyle/>
          <a:p>
            <a:r>
              <a:rPr lang="en-IN" dirty="0">
                <a:solidFill>
                  <a:schemeClr val="accent3">
                    <a:lumMod val="75000"/>
                  </a:schemeClr>
                </a:solidFill>
              </a:rPr>
              <a:t>Analysis of Consumer behaviour/sales by Months</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203200"/>
            <a:ext cx="8753230" cy="6338277"/>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1219199"/>
            <a:ext cx="3438769" cy="3540369"/>
          </a:xfrm>
        </p:spPr>
        <p:txBody>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Sales, Misc.(only in January) seems to dominate. </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Misc. and Beverages in September and December seem to dominate only in terms of quantity.</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Liquor seems to dominate in terms of quantity across all months except June, September and December.</a:t>
            </a:r>
          </a:p>
          <a:p>
            <a:pPr algn="l"/>
            <a:endParaRPr lang="en-IN" dirty="0">
              <a:latin typeface="Calibri Light" panose="020F0302020204030204" pitchFamily="34" charset="0"/>
              <a:cs typeface="Calibri Light" panose="020F0302020204030204" pitchFamily="34" charset="0"/>
            </a:endParaRPr>
          </a:p>
          <a:p>
            <a:pPr algn="l"/>
            <a:endParaRPr lang="en-IN" dirty="0"/>
          </a:p>
          <a:p>
            <a:pPr marL="342900" indent="-342900" algn="l">
              <a:buFont typeface="+mj-lt"/>
              <a:buAutoNum type="alphaLcParenR"/>
            </a:pPr>
            <a:endParaRPr lang="en-IN" dirty="0"/>
          </a:p>
        </p:txBody>
      </p:sp>
    </p:spTree>
    <p:extLst>
      <p:ext uri="{BB962C8B-B14F-4D97-AF65-F5344CB8AC3E}">
        <p14:creationId xmlns:p14="http://schemas.microsoft.com/office/powerpoint/2010/main" val="169487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78154"/>
            <a:ext cx="3360615" cy="1039446"/>
          </a:xfrm>
        </p:spPr>
        <p:txBody>
          <a:bodyPr>
            <a:normAutofit/>
          </a:bodyPr>
          <a:lstStyle/>
          <a:p>
            <a:r>
              <a:rPr lang="en-IN" dirty="0">
                <a:solidFill>
                  <a:schemeClr val="accent3">
                    <a:lumMod val="75000"/>
                  </a:schemeClr>
                </a:solidFill>
              </a:rPr>
              <a:t>Analysis of Discount based on time.</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547078"/>
            <a:ext cx="8753230" cy="5720860"/>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1219199"/>
            <a:ext cx="3438769" cy="2995354"/>
          </a:xfrm>
        </p:spPr>
        <p:txBody>
          <a:bodyPr>
            <a:normAutofit/>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Discount Liquor in the afternoons seems to be high.</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Food has high Discounts during Nights </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Beverages has high discounts during late nights or early mornings</a:t>
            </a:r>
            <a:r>
              <a:rPr lang="en-IN" dirty="0"/>
              <a:t>.</a:t>
            </a:r>
          </a:p>
          <a:p>
            <a:pPr algn="l"/>
            <a:endParaRPr lang="en-IN" dirty="0"/>
          </a:p>
          <a:p>
            <a:pPr algn="l"/>
            <a:endParaRPr lang="en-IN" dirty="0"/>
          </a:p>
          <a:p>
            <a:pPr marL="342900" indent="-342900" algn="l">
              <a:buFont typeface="+mj-lt"/>
              <a:buAutoNum type="alphaLcParenR"/>
            </a:pPr>
            <a:endParaRPr lang="en-IN" dirty="0"/>
          </a:p>
        </p:txBody>
      </p:sp>
    </p:spTree>
    <p:extLst>
      <p:ext uri="{BB962C8B-B14F-4D97-AF65-F5344CB8AC3E}">
        <p14:creationId xmlns:p14="http://schemas.microsoft.com/office/powerpoint/2010/main" val="642360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EF6-29D2-41AB-911C-C2A5E74FD6BA}"/>
              </a:ext>
            </a:extLst>
          </p:cNvPr>
          <p:cNvSpPr>
            <a:spLocks noGrp="1"/>
          </p:cNvSpPr>
          <p:nvPr>
            <p:ph type="title"/>
          </p:nvPr>
        </p:nvSpPr>
        <p:spPr>
          <a:xfrm>
            <a:off x="913795" y="340822"/>
            <a:ext cx="10353762" cy="1526078"/>
          </a:xfrm>
        </p:spPr>
        <p:txBody>
          <a:bodyPr>
            <a:normAutofit/>
          </a:bodyPr>
          <a:lstStyle/>
          <a:p>
            <a:pPr algn="l"/>
            <a:r>
              <a:rPr lang="en-IN" dirty="0"/>
              <a:t>Data Description:</a:t>
            </a:r>
          </a:p>
        </p:txBody>
      </p:sp>
      <p:sp>
        <p:nvSpPr>
          <p:cNvPr id="3" name="Content Placeholder 2">
            <a:extLst>
              <a:ext uri="{FF2B5EF4-FFF2-40B4-BE49-F238E27FC236}">
                <a16:creationId xmlns:a16="http://schemas.microsoft.com/office/drawing/2014/main" id="{E4FED5BC-4554-479A-B24B-286CA3671A77}"/>
              </a:ext>
            </a:extLst>
          </p:cNvPr>
          <p:cNvSpPr>
            <a:spLocks noGrp="1"/>
          </p:cNvSpPr>
          <p:nvPr>
            <p:ph idx="1"/>
          </p:nvPr>
        </p:nvSpPr>
        <p:spPr>
          <a:xfrm>
            <a:off x="913795" y="1596044"/>
            <a:ext cx="10353762" cy="4671752"/>
          </a:xfrm>
        </p:spPr>
        <p:txBody>
          <a:bodyPr>
            <a:normAutofit/>
          </a:bodyPr>
          <a:lstStyle/>
          <a:p>
            <a:r>
              <a:rPr lang="en-US" b="1" dirty="0">
                <a:effectLst/>
                <a:latin typeface="Calibri Light" panose="020F0302020204030204" pitchFamily="34" charset="0"/>
                <a:cs typeface="Calibri Light" panose="020F0302020204030204" pitchFamily="34" charset="0"/>
              </a:rPr>
              <a:t>The data set provided is of a Café Chain for one of its restaurants. Objective is to do a thorough analysis of the data and come up with the following analysis.</a:t>
            </a:r>
          </a:p>
          <a:p>
            <a:r>
              <a:rPr lang="en-US" b="1" dirty="0">
                <a:effectLst/>
                <a:latin typeface="Calibri Light" panose="020F0302020204030204" pitchFamily="34" charset="0"/>
                <a:cs typeface="Calibri Light" panose="020F0302020204030204" pitchFamily="34" charset="0"/>
              </a:rPr>
              <a:t>The owner of the restaurant wants us to use this data to come up with a set of recommendations that can help his Café Chain increase his revenues. He has not been able to launch a loyalty program and is unable to provide us with a data set that has customer level information. But, he is able to provide us with a data set for POS (point of sale data) for one of his chains.</a:t>
            </a:r>
            <a:endParaRPr lang="en-US" dirty="0">
              <a:effectLst/>
              <a:latin typeface="Calibri Light" panose="020F0302020204030204" pitchFamily="34" charset="0"/>
              <a:cs typeface="Calibri Light" panose="020F0302020204030204" pitchFamily="34" charset="0"/>
            </a:endParaRPr>
          </a:p>
          <a:p>
            <a:endParaRPr lang="en-US" dirty="0">
              <a:effectLst/>
            </a:endParaRPr>
          </a:p>
        </p:txBody>
      </p:sp>
    </p:spTree>
    <p:extLst>
      <p:ext uri="{BB962C8B-B14F-4D97-AF65-F5344CB8AC3E}">
        <p14:creationId xmlns:p14="http://schemas.microsoft.com/office/powerpoint/2010/main" val="335453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78154"/>
            <a:ext cx="3360615" cy="1039446"/>
          </a:xfrm>
        </p:spPr>
        <p:txBody>
          <a:bodyPr>
            <a:normAutofit/>
          </a:bodyPr>
          <a:lstStyle/>
          <a:p>
            <a:r>
              <a:rPr lang="en-IN" dirty="0">
                <a:solidFill>
                  <a:schemeClr val="accent3">
                    <a:lumMod val="75000"/>
                  </a:schemeClr>
                </a:solidFill>
              </a:rPr>
              <a:t>Analysis of Discount based on Months.</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320431"/>
            <a:ext cx="8753230" cy="6244492"/>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1219199"/>
            <a:ext cx="3438769" cy="2540001"/>
          </a:xfrm>
        </p:spPr>
        <p:txBody>
          <a:bodyPr>
            <a:normAutofit lnSpcReduction="10000"/>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Discount Liquor in the Month of October seems to be high.</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Food has high Discounts in the month of January along with Beverages and Merchandise. </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Wines have discounts in the month of September.</a:t>
            </a:r>
          </a:p>
          <a:p>
            <a:pPr algn="l"/>
            <a:endParaRPr lang="en-IN" dirty="0"/>
          </a:p>
          <a:p>
            <a:pPr algn="l"/>
            <a:endParaRPr lang="en-IN" dirty="0"/>
          </a:p>
          <a:p>
            <a:pPr marL="342900" indent="-342900" algn="l">
              <a:buFont typeface="+mj-lt"/>
              <a:buAutoNum type="alphaLcParenR"/>
            </a:pPr>
            <a:endParaRPr lang="en-IN" dirty="0"/>
          </a:p>
        </p:txBody>
      </p:sp>
    </p:spTree>
    <p:extLst>
      <p:ext uri="{BB962C8B-B14F-4D97-AF65-F5344CB8AC3E}">
        <p14:creationId xmlns:p14="http://schemas.microsoft.com/office/powerpoint/2010/main" val="1535414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5A85-DA37-4827-B5D6-27236B0E5F07}"/>
              </a:ext>
            </a:extLst>
          </p:cNvPr>
          <p:cNvSpPr>
            <a:spLocks noGrp="1"/>
          </p:cNvSpPr>
          <p:nvPr>
            <p:ph type="title"/>
          </p:nvPr>
        </p:nvSpPr>
        <p:spPr>
          <a:xfrm>
            <a:off x="78155" y="78154"/>
            <a:ext cx="3360615" cy="1039446"/>
          </a:xfrm>
        </p:spPr>
        <p:txBody>
          <a:bodyPr>
            <a:normAutofit/>
          </a:bodyPr>
          <a:lstStyle/>
          <a:p>
            <a:r>
              <a:rPr lang="en-IN" dirty="0">
                <a:solidFill>
                  <a:schemeClr val="accent3">
                    <a:lumMod val="75000"/>
                  </a:schemeClr>
                </a:solidFill>
              </a:rPr>
              <a:t>Analysis of Discount based on Days</a:t>
            </a:r>
          </a:p>
        </p:txBody>
      </p:sp>
      <p:pic>
        <p:nvPicPr>
          <p:cNvPr id="6" name="Content Placeholder 5">
            <a:extLst>
              <a:ext uri="{FF2B5EF4-FFF2-40B4-BE49-F238E27FC236}">
                <a16:creationId xmlns:a16="http://schemas.microsoft.com/office/drawing/2014/main" id="{DAFE6CA5-73A6-4ED8-8BB4-BA3F4DA943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38770" y="593969"/>
            <a:ext cx="8753230" cy="5845908"/>
          </a:xfrm>
        </p:spPr>
      </p:pic>
      <p:sp>
        <p:nvSpPr>
          <p:cNvPr id="4" name="Text Placeholder 3">
            <a:extLst>
              <a:ext uri="{FF2B5EF4-FFF2-40B4-BE49-F238E27FC236}">
                <a16:creationId xmlns:a16="http://schemas.microsoft.com/office/drawing/2014/main" id="{95173121-9253-4531-B26F-F05D6F9FF7F2}"/>
              </a:ext>
            </a:extLst>
          </p:cNvPr>
          <p:cNvSpPr>
            <a:spLocks noGrp="1"/>
          </p:cNvSpPr>
          <p:nvPr>
            <p:ph type="body" sz="half" idx="2"/>
          </p:nvPr>
        </p:nvSpPr>
        <p:spPr>
          <a:xfrm>
            <a:off x="0" y="1219199"/>
            <a:ext cx="3438769" cy="2540001"/>
          </a:xfrm>
        </p:spPr>
        <p:txBody>
          <a:bodyPr>
            <a:normAutofit fontScale="92500"/>
          </a:bodyPr>
          <a:lstStyle/>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In terms of Quantity and Discount Liquor seems to dominate on Sundays along with Food and Merchandise.</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Beverages on Tuesdays and Wednesdays and Saturdays have discounts.</a:t>
            </a:r>
          </a:p>
          <a:p>
            <a:pPr marL="342900" indent="-342900" algn="l">
              <a:buFont typeface="+mj-lt"/>
              <a:buAutoNum type="alphaLcParenR"/>
            </a:pPr>
            <a:r>
              <a:rPr lang="en-IN" dirty="0">
                <a:latin typeface="Calibri Light" panose="020F0302020204030204" pitchFamily="34" charset="0"/>
                <a:cs typeface="Calibri Light" panose="020F0302020204030204" pitchFamily="34" charset="0"/>
              </a:rPr>
              <a:t>Wine seems to high discount only on Thursdays.</a:t>
            </a:r>
          </a:p>
          <a:p>
            <a:pPr algn="l"/>
            <a:endParaRPr lang="en-IN" dirty="0"/>
          </a:p>
          <a:p>
            <a:pPr algn="l"/>
            <a:endParaRPr lang="en-IN" dirty="0"/>
          </a:p>
          <a:p>
            <a:pPr marL="342900" indent="-342900" algn="l">
              <a:buFont typeface="+mj-lt"/>
              <a:buAutoNum type="alphaLcParenR"/>
            </a:pPr>
            <a:endParaRPr lang="en-IN" dirty="0"/>
          </a:p>
        </p:txBody>
      </p:sp>
    </p:spTree>
    <p:extLst>
      <p:ext uri="{BB962C8B-B14F-4D97-AF65-F5344CB8AC3E}">
        <p14:creationId xmlns:p14="http://schemas.microsoft.com/office/powerpoint/2010/main" val="300755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7949-BE57-4CFC-A0E2-6593F25E94A3}"/>
              </a:ext>
            </a:extLst>
          </p:cNvPr>
          <p:cNvSpPr>
            <a:spLocks noGrp="1"/>
          </p:cNvSpPr>
          <p:nvPr>
            <p:ph type="title"/>
          </p:nvPr>
        </p:nvSpPr>
        <p:spPr>
          <a:xfrm>
            <a:off x="0" y="609600"/>
            <a:ext cx="11267557" cy="1257300"/>
          </a:xfrm>
        </p:spPr>
        <p:txBody>
          <a:bodyPr/>
          <a:lstStyle/>
          <a:p>
            <a:pPr algn="l"/>
            <a:r>
              <a:rPr lang="en-IN" dirty="0">
                <a:solidFill>
                  <a:schemeClr val="accent3">
                    <a:lumMod val="75000"/>
                  </a:schemeClr>
                </a:solidFill>
              </a:rPr>
              <a:t>   </a:t>
            </a:r>
            <a:r>
              <a:rPr lang="en-IN" u="sng" dirty="0">
                <a:solidFill>
                  <a:schemeClr val="accent3">
                    <a:lumMod val="75000"/>
                  </a:schemeClr>
                </a:solidFill>
              </a:rPr>
              <a:t>Recommendations:</a:t>
            </a:r>
          </a:p>
        </p:txBody>
      </p:sp>
      <p:sp>
        <p:nvSpPr>
          <p:cNvPr id="3" name="Content Placeholder 2">
            <a:extLst>
              <a:ext uri="{FF2B5EF4-FFF2-40B4-BE49-F238E27FC236}">
                <a16:creationId xmlns:a16="http://schemas.microsoft.com/office/drawing/2014/main" id="{8E414B4A-BA9C-4D2C-B2A2-7595CE8725B6}"/>
              </a:ext>
            </a:extLst>
          </p:cNvPr>
          <p:cNvSpPr>
            <a:spLocks noGrp="1"/>
          </p:cNvSpPr>
          <p:nvPr>
            <p:ph idx="1"/>
          </p:nvPr>
        </p:nvSpPr>
        <p:spPr>
          <a:xfrm>
            <a:off x="623455" y="1620982"/>
            <a:ext cx="10644102" cy="4170217"/>
          </a:xfrm>
        </p:spPr>
        <p:txBody>
          <a:bodyPr>
            <a:normAutofit lnSpcReduction="10000"/>
          </a:bodyPr>
          <a:lstStyle/>
          <a:p>
            <a:r>
              <a:rPr lang="en-IN" dirty="0">
                <a:latin typeface="Calibri Light" panose="020F0302020204030204" pitchFamily="34" charset="0"/>
                <a:cs typeface="Calibri Light" panose="020F0302020204030204" pitchFamily="34" charset="0"/>
              </a:rPr>
              <a:t>Items under the category Liquor and Tpbacco named, “Beer Hookah”, “2 &amp; 4 Dom Beer+1 Spl Sheesha”, can be taken of the menu as these items generate the lowest revenue when compared with other items and these items have higher tax as well.</a:t>
            </a:r>
          </a:p>
          <a:p>
            <a:r>
              <a:rPr lang="en-IN" dirty="0">
                <a:latin typeface="Calibri Light" panose="020F0302020204030204" pitchFamily="34" charset="0"/>
                <a:cs typeface="Calibri Light" panose="020F0302020204030204" pitchFamily="34" charset="0"/>
              </a:rPr>
              <a:t>Discounts on Liquor can be extended up until 19.00pm to gain more customer, This may be applicable on Saturday as well as most of the discounts on Liquor happens mostly on Sundays and in the month of May and June discounts can be extended to weekdays as well, as sales of Liquor in these months is less compared to the other months.</a:t>
            </a:r>
          </a:p>
          <a:p>
            <a:r>
              <a:rPr lang="en-IN" dirty="0">
                <a:latin typeface="Calibri Light" panose="020F0302020204030204" pitchFamily="34" charset="0"/>
                <a:cs typeface="Calibri Light" panose="020F0302020204030204" pitchFamily="34" charset="0"/>
              </a:rPr>
              <a:t>Discounts on Beverages, Food in the month of May and June to increase sales.</a:t>
            </a:r>
          </a:p>
          <a:p>
            <a:r>
              <a:rPr lang="en-IN" dirty="0">
                <a:latin typeface="Calibri Light" panose="020F0302020204030204" pitchFamily="34" charset="0"/>
                <a:cs typeface="Calibri Light" panose="020F0302020204030204" pitchFamily="34" charset="0"/>
              </a:rPr>
              <a:t>Discount on Wines in the month of July to raise sales of wines.</a:t>
            </a:r>
          </a:p>
        </p:txBody>
      </p:sp>
    </p:spTree>
    <p:extLst>
      <p:ext uri="{BB962C8B-B14F-4D97-AF65-F5344CB8AC3E}">
        <p14:creationId xmlns:p14="http://schemas.microsoft.com/office/powerpoint/2010/main" val="2129285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F0FB-5655-4CF7-A5B8-FB4F81181A33}"/>
              </a:ext>
            </a:extLst>
          </p:cNvPr>
          <p:cNvSpPr>
            <a:spLocks noGrp="1"/>
          </p:cNvSpPr>
          <p:nvPr>
            <p:ph type="title"/>
          </p:nvPr>
        </p:nvSpPr>
        <p:spPr>
          <a:xfrm>
            <a:off x="257695" y="515389"/>
            <a:ext cx="11009862" cy="1351511"/>
          </a:xfrm>
        </p:spPr>
        <p:txBody>
          <a:bodyPr/>
          <a:lstStyle/>
          <a:p>
            <a:pPr algn="l"/>
            <a:r>
              <a:rPr lang="en-IN" dirty="0">
                <a:solidFill>
                  <a:schemeClr val="accent3">
                    <a:lumMod val="75000"/>
                  </a:schemeClr>
                </a:solidFill>
              </a:rPr>
              <a:t>Menu Analysis:</a:t>
            </a:r>
          </a:p>
        </p:txBody>
      </p:sp>
      <p:sp>
        <p:nvSpPr>
          <p:cNvPr id="3" name="Content Placeholder 2">
            <a:extLst>
              <a:ext uri="{FF2B5EF4-FFF2-40B4-BE49-F238E27FC236}">
                <a16:creationId xmlns:a16="http://schemas.microsoft.com/office/drawing/2014/main" id="{1B5F5E5B-7065-4A4E-972C-8EB6419EC811}"/>
              </a:ext>
            </a:extLst>
          </p:cNvPr>
          <p:cNvSpPr>
            <a:spLocks noGrp="1"/>
          </p:cNvSpPr>
          <p:nvPr>
            <p:ph idx="1"/>
          </p:nvPr>
        </p:nvSpPr>
        <p:spPr>
          <a:xfrm>
            <a:off x="249382" y="1695796"/>
            <a:ext cx="11018175" cy="4705004"/>
          </a:xfrm>
        </p:spPr>
        <p:txBody>
          <a:bodyPr/>
          <a:lstStyle/>
          <a:p>
            <a:r>
              <a:rPr lang="en-IN" dirty="0"/>
              <a:t>Top 15 Items Description by order frequency.</a:t>
            </a:r>
          </a:p>
        </p:txBody>
      </p:sp>
      <p:pic>
        <p:nvPicPr>
          <p:cNvPr id="5" name="Picture 4">
            <a:extLst>
              <a:ext uri="{FF2B5EF4-FFF2-40B4-BE49-F238E27FC236}">
                <a16:creationId xmlns:a16="http://schemas.microsoft.com/office/drawing/2014/main" id="{6513B976-E72C-4E59-AD61-0F89FE557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61" y="2369127"/>
            <a:ext cx="10756669" cy="4380808"/>
          </a:xfrm>
          <a:prstGeom prst="rect">
            <a:avLst/>
          </a:prstGeom>
        </p:spPr>
      </p:pic>
    </p:spTree>
    <p:extLst>
      <p:ext uri="{BB962C8B-B14F-4D97-AF65-F5344CB8AC3E}">
        <p14:creationId xmlns:p14="http://schemas.microsoft.com/office/powerpoint/2010/main" val="352901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451C-5687-4A3B-9057-48D72D0CFA70}"/>
              </a:ext>
            </a:extLst>
          </p:cNvPr>
          <p:cNvSpPr>
            <a:spLocks noGrp="1"/>
          </p:cNvSpPr>
          <p:nvPr>
            <p:ph type="title"/>
          </p:nvPr>
        </p:nvSpPr>
        <p:spPr>
          <a:xfrm>
            <a:off x="0" y="609600"/>
            <a:ext cx="11267557" cy="1257300"/>
          </a:xfrm>
        </p:spPr>
        <p:txBody>
          <a:bodyPr/>
          <a:lstStyle/>
          <a:p>
            <a:pPr algn="l"/>
            <a:r>
              <a:rPr lang="en-IN" dirty="0">
                <a:solidFill>
                  <a:schemeClr val="accent3">
                    <a:lumMod val="75000"/>
                  </a:schemeClr>
                </a:solidFill>
              </a:rPr>
              <a:t>  </a:t>
            </a:r>
            <a:r>
              <a:rPr lang="en-IN" u="sng" dirty="0">
                <a:solidFill>
                  <a:schemeClr val="accent3">
                    <a:lumMod val="75000"/>
                  </a:schemeClr>
                </a:solidFill>
              </a:rPr>
              <a:t>Recommendation 1 for combo meals:</a:t>
            </a:r>
          </a:p>
        </p:txBody>
      </p:sp>
      <p:sp>
        <p:nvSpPr>
          <p:cNvPr id="3" name="Content Placeholder 2">
            <a:extLst>
              <a:ext uri="{FF2B5EF4-FFF2-40B4-BE49-F238E27FC236}">
                <a16:creationId xmlns:a16="http://schemas.microsoft.com/office/drawing/2014/main" id="{580BA537-7BE4-4C4C-86CB-6E02C5953D06}"/>
              </a:ext>
            </a:extLst>
          </p:cNvPr>
          <p:cNvSpPr>
            <a:spLocks noGrp="1"/>
          </p:cNvSpPr>
          <p:nvPr>
            <p:ph idx="1"/>
          </p:nvPr>
        </p:nvSpPr>
        <p:spPr>
          <a:xfrm>
            <a:off x="1" y="1704110"/>
            <a:ext cx="3973484" cy="4904508"/>
          </a:xfrm>
        </p:spPr>
        <p:txBody>
          <a:bodyPr/>
          <a:lstStyle/>
          <a:p>
            <a:r>
              <a:rPr lang="en-IN" dirty="0">
                <a:latin typeface="Calibri Light" panose="020F0302020204030204" pitchFamily="34" charset="0"/>
                <a:cs typeface="Calibri Light" panose="020F0302020204030204" pitchFamily="34" charset="0"/>
              </a:rPr>
              <a:t>BMT Panini and Kit Kat Shake</a:t>
            </a:r>
          </a:p>
          <a:p>
            <a:r>
              <a:rPr lang="en-IN" dirty="0">
                <a:latin typeface="Calibri Light" panose="020F0302020204030204" pitchFamily="34" charset="0"/>
                <a:cs typeface="Calibri Light" panose="020F0302020204030204" pitchFamily="34" charset="0"/>
              </a:rPr>
              <a:t>BMT Panni and Cottage Cheese Panini</a:t>
            </a:r>
          </a:p>
          <a:p>
            <a:r>
              <a:rPr lang="en-IN" dirty="0">
                <a:latin typeface="Calibri Light" panose="020F0302020204030204" pitchFamily="34" charset="0"/>
                <a:cs typeface="Calibri Light" panose="020F0302020204030204" pitchFamily="34" charset="0"/>
              </a:rPr>
              <a:t>BMT Panini and Add Fries</a:t>
            </a:r>
          </a:p>
          <a:p>
            <a:r>
              <a:rPr lang="en-IN" dirty="0">
                <a:latin typeface="Calibri Light" panose="020F0302020204030204" pitchFamily="34" charset="0"/>
                <a:cs typeface="Calibri Light" panose="020F0302020204030204" pitchFamily="34" charset="0"/>
              </a:rPr>
              <a:t>BMT Panini and Philly Cream &amp; Chilly Pan</a:t>
            </a:r>
          </a:p>
          <a:p>
            <a:r>
              <a:rPr lang="en-IN" dirty="0">
                <a:latin typeface="Calibri Light" panose="020F0302020204030204" pitchFamily="34" charset="0"/>
                <a:cs typeface="Calibri Light" panose="020F0302020204030204" pitchFamily="34" charset="0"/>
              </a:rPr>
              <a:t>Philly Cream &amp; Chilly Pan and Poutine with Fries.</a:t>
            </a:r>
          </a:p>
        </p:txBody>
      </p:sp>
      <p:pic>
        <p:nvPicPr>
          <p:cNvPr id="5" name="Picture 4">
            <a:extLst>
              <a:ext uri="{FF2B5EF4-FFF2-40B4-BE49-F238E27FC236}">
                <a16:creationId xmlns:a16="http://schemas.microsoft.com/office/drawing/2014/main" id="{5862945A-C4F3-4F8D-A4AD-D8273DEA9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485" y="1712421"/>
            <a:ext cx="8218516" cy="4705004"/>
          </a:xfrm>
          <a:prstGeom prst="rect">
            <a:avLst/>
          </a:prstGeom>
        </p:spPr>
      </p:pic>
    </p:spTree>
    <p:extLst>
      <p:ext uri="{BB962C8B-B14F-4D97-AF65-F5344CB8AC3E}">
        <p14:creationId xmlns:p14="http://schemas.microsoft.com/office/powerpoint/2010/main" val="253853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451C-5687-4A3B-9057-48D72D0CFA70}"/>
              </a:ext>
            </a:extLst>
          </p:cNvPr>
          <p:cNvSpPr>
            <a:spLocks noGrp="1"/>
          </p:cNvSpPr>
          <p:nvPr>
            <p:ph type="title"/>
          </p:nvPr>
        </p:nvSpPr>
        <p:spPr>
          <a:xfrm>
            <a:off x="0" y="609600"/>
            <a:ext cx="11267557" cy="1257300"/>
          </a:xfrm>
        </p:spPr>
        <p:txBody>
          <a:bodyPr/>
          <a:lstStyle/>
          <a:p>
            <a:pPr algn="l"/>
            <a:r>
              <a:rPr lang="en-IN" dirty="0">
                <a:solidFill>
                  <a:schemeClr val="accent3">
                    <a:lumMod val="75000"/>
                  </a:schemeClr>
                </a:solidFill>
              </a:rPr>
              <a:t>  </a:t>
            </a:r>
            <a:r>
              <a:rPr lang="en-IN" u="sng" dirty="0">
                <a:solidFill>
                  <a:schemeClr val="accent3">
                    <a:lumMod val="75000"/>
                  </a:schemeClr>
                </a:solidFill>
              </a:rPr>
              <a:t>Recommendation 2 for combo meals:</a:t>
            </a:r>
          </a:p>
        </p:txBody>
      </p:sp>
      <p:sp>
        <p:nvSpPr>
          <p:cNvPr id="3" name="Content Placeholder 2">
            <a:extLst>
              <a:ext uri="{FF2B5EF4-FFF2-40B4-BE49-F238E27FC236}">
                <a16:creationId xmlns:a16="http://schemas.microsoft.com/office/drawing/2014/main" id="{580BA537-7BE4-4C4C-86CB-6E02C5953D06}"/>
              </a:ext>
            </a:extLst>
          </p:cNvPr>
          <p:cNvSpPr>
            <a:spLocks noGrp="1"/>
          </p:cNvSpPr>
          <p:nvPr>
            <p:ph idx="1"/>
          </p:nvPr>
        </p:nvSpPr>
        <p:spPr>
          <a:xfrm>
            <a:off x="1" y="1704110"/>
            <a:ext cx="3973484" cy="5153890"/>
          </a:xfrm>
        </p:spPr>
        <p:txBody>
          <a:bodyPr/>
          <a:lstStyle/>
          <a:p>
            <a:r>
              <a:rPr lang="en-IN" dirty="0">
                <a:latin typeface="Calibri Light" panose="020F0302020204030204" pitchFamily="34" charset="0"/>
                <a:cs typeface="Calibri Light" panose="020F0302020204030204" pitchFamily="34" charset="0"/>
              </a:rPr>
              <a:t>Country Roast Chicken Panini and Add Fries</a:t>
            </a:r>
          </a:p>
          <a:p>
            <a:r>
              <a:rPr lang="en-IN" dirty="0">
                <a:latin typeface="Calibri Light" panose="020F0302020204030204" pitchFamily="34" charset="0"/>
                <a:cs typeface="Calibri Light" panose="020F0302020204030204" pitchFamily="34" charset="0"/>
              </a:rPr>
              <a:t>Satay Chicken and Add Fries</a:t>
            </a:r>
          </a:p>
          <a:p>
            <a:r>
              <a:rPr lang="en-IN" dirty="0">
                <a:latin typeface="Calibri Light" panose="020F0302020204030204" pitchFamily="34" charset="0"/>
                <a:cs typeface="Calibri Light" panose="020F0302020204030204" pitchFamily="34" charset="0"/>
              </a:rPr>
              <a:t>BMT Panini and Add Fries</a:t>
            </a:r>
          </a:p>
          <a:p>
            <a:r>
              <a:rPr lang="en-IN" dirty="0">
                <a:latin typeface="Calibri Light" panose="020F0302020204030204" pitchFamily="34" charset="0"/>
                <a:cs typeface="Calibri Light" panose="020F0302020204030204" pitchFamily="34" charset="0"/>
              </a:rPr>
              <a:t>Great lakes shake and vanilla ice cream</a:t>
            </a:r>
          </a:p>
          <a:p>
            <a:endParaRPr lang="en-IN"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5862945A-C4F3-4F8D-A4AD-D8273DEA9D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65171" y="1579418"/>
            <a:ext cx="7651309" cy="5045826"/>
          </a:xfrm>
          <a:prstGeom prst="rect">
            <a:avLst/>
          </a:prstGeom>
        </p:spPr>
      </p:pic>
    </p:spTree>
    <p:extLst>
      <p:ext uri="{BB962C8B-B14F-4D97-AF65-F5344CB8AC3E}">
        <p14:creationId xmlns:p14="http://schemas.microsoft.com/office/powerpoint/2010/main" val="189579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BC21-B6F2-47BA-9DE4-B8AEB042FD2A}"/>
              </a:ext>
            </a:extLst>
          </p:cNvPr>
          <p:cNvSpPr>
            <a:spLocks noGrp="1"/>
          </p:cNvSpPr>
          <p:nvPr>
            <p:ph type="title"/>
          </p:nvPr>
        </p:nvSpPr>
        <p:spPr>
          <a:xfrm>
            <a:off x="913795" y="443883"/>
            <a:ext cx="10353762" cy="1423017"/>
          </a:xfrm>
        </p:spPr>
        <p:txBody>
          <a:bodyPr/>
          <a:lstStyle/>
          <a:p>
            <a:pPr algn="l"/>
            <a:r>
              <a:rPr lang="en-IN" dirty="0"/>
              <a:t>Data Preparation:</a:t>
            </a:r>
          </a:p>
        </p:txBody>
      </p:sp>
      <p:sp>
        <p:nvSpPr>
          <p:cNvPr id="3" name="Content Placeholder 2">
            <a:extLst>
              <a:ext uri="{FF2B5EF4-FFF2-40B4-BE49-F238E27FC236}">
                <a16:creationId xmlns:a16="http://schemas.microsoft.com/office/drawing/2014/main" id="{662DBC85-E32A-4E12-BA65-1A5DFD4B8F10}"/>
              </a:ext>
            </a:extLst>
          </p:cNvPr>
          <p:cNvSpPr>
            <a:spLocks noGrp="1"/>
          </p:cNvSpPr>
          <p:nvPr>
            <p:ph idx="1"/>
          </p:nvPr>
        </p:nvSpPr>
        <p:spPr>
          <a:xfrm>
            <a:off x="913795" y="1669002"/>
            <a:ext cx="10353762" cy="4122197"/>
          </a:xfrm>
        </p:spPr>
        <p:txBody>
          <a:bodyPr/>
          <a:lstStyle/>
          <a:p>
            <a:r>
              <a:rPr lang="en-IN" dirty="0">
                <a:latin typeface="Calibri Light" panose="020F0302020204030204" pitchFamily="34" charset="0"/>
                <a:cs typeface="Calibri Light" panose="020F0302020204030204" pitchFamily="34" charset="0"/>
              </a:rPr>
              <a:t>The data set consists of 145830 observation and 12 variable and no missing values.</a:t>
            </a:r>
          </a:p>
          <a:p>
            <a:r>
              <a:rPr lang="en-IN" dirty="0">
                <a:latin typeface="Calibri Light" panose="020F0302020204030204" pitchFamily="34" charset="0"/>
                <a:cs typeface="Calibri Light" panose="020F0302020204030204" pitchFamily="34" charset="0"/>
              </a:rPr>
              <a:t>New variables such as Day( day of the week), Month(month of the transaction) and day_bin( time of the day, 4.00am to 12.00pm as morning, 12.01pm to 16.00pm as afternoon, 16.01pm to 19.00pm as evening, 19.01pm to 23.59pm as night and 00.00am to 3.59am as late night/early morning).</a:t>
            </a:r>
          </a:p>
          <a:p>
            <a:endParaRPr lang="en-IN" dirty="0"/>
          </a:p>
        </p:txBody>
      </p:sp>
      <p:pic>
        <p:nvPicPr>
          <p:cNvPr id="5" name="Picture 4">
            <a:extLst>
              <a:ext uri="{FF2B5EF4-FFF2-40B4-BE49-F238E27FC236}">
                <a16:creationId xmlns:a16="http://schemas.microsoft.com/office/drawing/2014/main" id="{6A0BBE2D-2835-473A-83FD-E72EE1A6E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409" y="3913114"/>
            <a:ext cx="9088118" cy="1962424"/>
          </a:xfrm>
          <a:prstGeom prst="rect">
            <a:avLst/>
          </a:prstGeom>
        </p:spPr>
      </p:pic>
    </p:spTree>
    <p:extLst>
      <p:ext uri="{BB962C8B-B14F-4D97-AF65-F5344CB8AC3E}">
        <p14:creationId xmlns:p14="http://schemas.microsoft.com/office/powerpoint/2010/main" val="343257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90C9-9DD9-462E-9779-59D5A0A26C94}"/>
              </a:ext>
            </a:extLst>
          </p:cNvPr>
          <p:cNvSpPr>
            <a:spLocks noGrp="1"/>
          </p:cNvSpPr>
          <p:nvPr>
            <p:ph type="title"/>
          </p:nvPr>
        </p:nvSpPr>
        <p:spPr>
          <a:xfrm>
            <a:off x="99753" y="609600"/>
            <a:ext cx="11167804" cy="1257300"/>
          </a:xfrm>
        </p:spPr>
        <p:txBody>
          <a:bodyPr/>
          <a:lstStyle/>
          <a:p>
            <a:pPr algn="l"/>
            <a:r>
              <a:rPr lang="en-IN" dirty="0"/>
              <a:t>Exploratory Data Analysis</a:t>
            </a:r>
          </a:p>
        </p:txBody>
      </p:sp>
      <p:sp>
        <p:nvSpPr>
          <p:cNvPr id="3" name="Content Placeholder 2">
            <a:extLst>
              <a:ext uri="{FF2B5EF4-FFF2-40B4-BE49-F238E27FC236}">
                <a16:creationId xmlns:a16="http://schemas.microsoft.com/office/drawing/2014/main" id="{F56DED18-4B51-4AF4-8E42-E40FB10929DE}"/>
              </a:ext>
            </a:extLst>
          </p:cNvPr>
          <p:cNvSpPr>
            <a:spLocks noGrp="1"/>
          </p:cNvSpPr>
          <p:nvPr>
            <p:ph idx="1"/>
          </p:nvPr>
        </p:nvSpPr>
        <p:spPr>
          <a:xfrm>
            <a:off x="207819" y="1731146"/>
            <a:ext cx="11821424" cy="5065635"/>
          </a:xfrm>
        </p:spPr>
        <p:txBody>
          <a:bodyPr/>
          <a:lstStyle/>
          <a:p>
            <a:r>
              <a:rPr lang="en-IN" dirty="0">
                <a:latin typeface="Calibri Light" panose="020F0302020204030204" pitchFamily="34" charset="0"/>
                <a:cs typeface="Calibri Light" panose="020F0302020204030204" pitchFamily="34" charset="0"/>
              </a:rPr>
              <a:t>At first, have gone ahead and analysed the sales </a:t>
            </a:r>
          </a:p>
          <a:p>
            <a:pPr marL="36900" indent="0">
              <a:lnSpc>
                <a:spcPct val="100000"/>
              </a:lnSpc>
              <a:buNone/>
            </a:pPr>
            <a:r>
              <a:rPr lang="en-IN" dirty="0">
                <a:latin typeface="Calibri Light" panose="020F0302020204030204" pitchFamily="34" charset="0"/>
                <a:cs typeface="Calibri Light" panose="020F0302020204030204" pitchFamily="34" charset="0"/>
              </a:rPr>
              <a:t>pattern across different time of day.</a:t>
            </a:r>
          </a:p>
          <a:p>
            <a:r>
              <a:rPr lang="en-IN" dirty="0">
                <a:latin typeface="Calibri Light" panose="020F0302020204030204" pitchFamily="34" charset="0"/>
                <a:cs typeface="Calibri Light" panose="020F0302020204030204" pitchFamily="34" charset="0"/>
              </a:rPr>
              <a:t>Night seems to be the peek time for sales.</a:t>
            </a:r>
          </a:p>
          <a:p>
            <a:r>
              <a:rPr lang="en-IN" dirty="0">
                <a:latin typeface="Calibri Light" panose="020F0302020204030204" pitchFamily="34" charset="0"/>
                <a:cs typeface="Calibri Light" panose="020F0302020204030204" pitchFamily="34" charset="0"/>
              </a:rPr>
              <a:t>The patterns looks like a normal distribution,</a:t>
            </a:r>
          </a:p>
          <a:p>
            <a:pPr marL="36900" indent="0">
              <a:buNone/>
            </a:pPr>
            <a:r>
              <a:rPr lang="en-IN" dirty="0">
                <a:latin typeface="Calibri Light" panose="020F0302020204030204" pitchFamily="34" charset="0"/>
                <a:cs typeface="Calibri Light" panose="020F0302020204030204" pitchFamily="34" charset="0"/>
              </a:rPr>
              <a:t>Sales gradually rises and falls towards late night or</a:t>
            </a:r>
          </a:p>
          <a:p>
            <a:pPr marL="36900" indent="0">
              <a:buNone/>
            </a:pPr>
            <a:r>
              <a:rPr lang="en-IN" dirty="0">
                <a:latin typeface="Calibri Light" panose="020F0302020204030204" pitchFamily="34" charset="0"/>
                <a:cs typeface="Calibri Light" panose="020F0302020204030204" pitchFamily="34" charset="0"/>
              </a:rPr>
              <a:t>early hours of morning</a:t>
            </a:r>
            <a:r>
              <a:rPr lang="en-IN" dirty="0"/>
              <a:t>.</a:t>
            </a:r>
          </a:p>
          <a:p>
            <a:pPr marL="36900" indent="0">
              <a:buNone/>
            </a:pPr>
            <a:endParaRPr lang="en-IN" dirty="0"/>
          </a:p>
          <a:p>
            <a:pPr marL="36900" indent="0">
              <a:buNone/>
            </a:pPr>
            <a:endParaRPr lang="en-IN" dirty="0"/>
          </a:p>
          <a:p>
            <a:pPr marL="36900" indent="0">
              <a:buNone/>
            </a:pPr>
            <a:endParaRPr lang="en-IN" dirty="0"/>
          </a:p>
        </p:txBody>
      </p:sp>
      <p:pic>
        <p:nvPicPr>
          <p:cNvPr id="5" name="Picture 4">
            <a:extLst>
              <a:ext uri="{FF2B5EF4-FFF2-40B4-BE49-F238E27FC236}">
                <a16:creationId xmlns:a16="http://schemas.microsoft.com/office/drawing/2014/main" id="{5F6A5391-8446-4BC5-B488-16B05714E9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2440" y="1866900"/>
            <a:ext cx="5166802" cy="4667065"/>
          </a:xfrm>
          <a:prstGeom prst="rect">
            <a:avLst/>
          </a:prstGeom>
          <a:solidFill>
            <a:schemeClr val="bg2"/>
          </a:solidFill>
          <a:effectLst>
            <a:outerShdw blurRad="50800" dist="50800" dir="5400000" algn="ctr" rotWithShape="0">
              <a:schemeClr val="bg1"/>
            </a:outerShdw>
          </a:effectLst>
        </p:spPr>
      </p:pic>
    </p:spTree>
    <p:extLst>
      <p:ext uri="{BB962C8B-B14F-4D97-AF65-F5344CB8AC3E}">
        <p14:creationId xmlns:p14="http://schemas.microsoft.com/office/powerpoint/2010/main" val="116330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500C3-3343-4593-A819-EFBD29D8F832}"/>
              </a:ext>
            </a:extLst>
          </p:cNvPr>
          <p:cNvSpPr>
            <a:spLocks noGrp="1"/>
          </p:cNvSpPr>
          <p:nvPr>
            <p:ph idx="1"/>
          </p:nvPr>
        </p:nvSpPr>
        <p:spPr>
          <a:xfrm>
            <a:off x="913795" y="683581"/>
            <a:ext cx="10955650" cy="5894772"/>
          </a:xfrm>
        </p:spPr>
        <p:txBody>
          <a:bodyPr/>
          <a:lstStyle/>
          <a:p>
            <a:r>
              <a:rPr lang="en-IN" dirty="0">
                <a:latin typeface="Calibri Light" panose="020F0302020204030204" pitchFamily="34" charset="0"/>
                <a:cs typeface="Calibri Light" panose="020F0302020204030204" pitchFamily="34" charset="0"/>
              </a:rPr>
              <a:t>Analysing the total sales across category, shows that Tobacco, Food and Beverages are the top 3 selling category.</a:t>
            </a:r>
          </a:p>
          <a:p>
            <a:r>
              <a:rPr lang="en-IN" dirty="0">
                <a:latin typeface="Calibri Light" panose="020F0302020204030204" pitchFamily="34" charset="0"/>
                <a:cs typeface="Calibri Light" panose="020F0302020204030204" pitchFamily="34" charset="0"/>
              </a:rPr>
              <a:t>Most frequently ordered items in the top 3 categories are Nirvana Hookah Single, Great Lakes Shake and Cappuccino respectively.</a:t>
            </a:r>
          </a:p>
          <a:p>
            <a:pPr marL="36900" indent="0">
              <a:buNone/>
            </a:pPr>
            <a:endParaRPr lang="en-IN" dirty="0"/>
          </a:p>
          <a:p>
            <a:pPr marL="36900" indent="0">
              <a:buNone/>
            </a:pPr>
            <a:endParaRPr lang="en-IN" dirty="0"/>
          </a:p>
        </p:txBody>
      </p:sp>
      <p:pic>
        <p:nvPicPr>
          <p:cNvPr id="5" name="Picture 4">
            <a:extLst>
              <a:ext uri="{FF2B5EF4-FFF2-40B4-BE49-F238E27FC236}">
                <a16:creationId xmlns:a16="http://schemas.microsoft.com/office/drawing/2014/main" id="{644AC02C-DCAE-4052-917C-0D694F365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275" y="2494625"/>
            <a:ext cx="7466119" cy="4198294"/>
          </a:xfrm>
          <a:prstGeom prst="rect">
            <a:avLst/>
          </a:prstGeom>
        </p:spPr>
      </p:pic>
    </p:spTree>
    <p:extLst>
      <p:ext uri="{BB962C8B-B14F-4D97-AF65-F5344CB8AC3E}">
        <p14:creationId xmlns:p14="http://schemas.microsoft.com/office/powerpoint/2010/main" val="268761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A41B1-CEBC-45A5-ADD2-5DC3D26DA8A4}"/>
              </a:ext>
            </a:extLst>
          </p:cNvPr>
          <p:cNvSpPr>
            <a:spLocks noGrp="1"/>
          </p:cNvSpPr>
          <p:nvPr>
            <p:ph idx="1"/>
          </p:nvPr>
        </p:nvSpPr>
        <p:spPr>
          <a:xfrm>
            <a:off x="913795" y="559294"/>
            <a:ext cx="10353762" cy="5231906"/>
          </a:xfrm>
        </p:spPr>
        <p:txBody>
          <a:bodyPr/>
          <a:lstStyle/>
          <a:p>
            <a:r>
              <a:rPr lang="en-IN" dirty="0">
                <a:latin typeface="Calibri Light" panose="020F0302020204030204" pitchFamily="34" charset="0"/>
                <a:cs typeface="Calibri Light" panose="020F0302020204030204" pitchFamily="34" charset="0"/>
              </a:rPr>
              <a:t>Analysing the total sales across days of the week, shows weekends to have the highest sales. </a:t>
            </a:r>
          </a:p>
          <a:p>
            <a:pPr marL="36900" indent="0">
              <a:buNone/>
            </a:pPr>
            <a:endParaRPr lang="en-IN" dirty="0"/>
          </a:p>
        </p:txBody>
      </p:sp>
      <p:pic>
        <p:nvPicPr>
          <p:cNvPr id="5" name="Picture 4">
            <a:extLst>
              <a:ext uri="{FF2B5EF4-FFF2-40B4-BE49-F238E27FC236}">
                <a16:creationId xmlns:a16="http://schemas.microsoft.com/office/drawing/2014/main" id="{6C7793B4-3D41-41AA-9F97-69878000B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289" y="1491449"/>
            <a:ext cx="8531441" cy="4882718"/>
          </a:xfrm>
          <a:prstGeom prst="rect">
            <a:avLst/>
          </a:prstGeom>
        </p:spPr>
      </p:pic>
    </p:spTree>
    <p:extLst>
      <p:ext uri="{BB962C8B-B14F-4D97-AF65-F5344CB8AC3E}">
        <p14:creationId xmlns:p14="http://schemas.microsoft.com/office/powerpoint/2010/main" val="206085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96447-9A2E-4B2C-8CC9-14307EB7D28A}"/>
              </a:ext>
            </a:extLst>
          </p:cNvPr>
          <p:cNvSpPr>
            <a:spLocks noGrp="1"/>
          </p:cNvSpPr>
          <p:nvPr>
            <p:ph idx="1"/>
          </p:nvPr>
        </p:nvSpPr>
        <p:spPr>
          <a:xfrm>
            <a:off x="691853" y="673778"/>
            <a:ext cx="10353762" cy="5371915"/>
          </a:xfrm>
        </p:spPr>
        <p:txBody>
          <a:bodyPr/>
          <a:lstStyle/>
          <a:p>
            <a:r>
              <a:rPr lang="en-IN" dirty="0">
                <a:latin typeface="Calibri Light" panose="020F0302020204030204" pitchFamily="34" charset="0"/>
                <a:cs typeface="Calibri Light" panose="020F0302020204030204" pitchFamily="34" charset="0"/>
              </a:rPr>
              <a:t>Analysing the total sales across Months, shows sales rises up during July and August then again towards the end of the years in December and then gradually falls towards the beginning of the year during January, February and March.</a:t>
            </a:r>
          </a:p>
          <a:p>
            <a:pPr marL="36900" indent="0">
              <a:buNone/>
            </a:pPr>
            <a:endParaRPr lang="en-IN" dirty="0"/>
          </a:p>
        </p:txBody>
      </p:sp>
      <p:pic>
        <p:nvPicPr>
          <p:cNvPr id="7" name="Picture 6">
            <a:extLst>
              <a:ext uri="{FF2B5EF4-FFF2-40B4-BE49-F238E27FC236}">
                <a16:creationId xmlns:a16="http://schemas.microsoft.com/office/drawing/2014/main" id="{6AE59018-B908-45F9-B44F-4B00C4750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89" y="2077375"/>
            <a:ext cx="7450112" cy="4305670"/>
          </a:xfrm>
          <a:prstGeom prst="rect">
            <a:avLst/>
          </a:prstGeom>
        </p:spPr>
      </p:pic>
    </p:spTree>
    <p:extLst>
      <p:ext uri="{BB962C8B-B14F-4D97-AF65-F5344CB8AC3E}">
        <p14:creationId xmlns:p14="http://schemas.microsoft.com/office/powerpoint/2010/main" val="104803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004A7-AB9A-4162-8BA5-6974824B72EF}"/>
              </a:ext>
            </a:extLst>
          </p:cNvPr>
          <p:cNvSpPr>
            <a:spLocks noGrp="1"/>
          </p:cNvSpPr>
          <p:nvPr>
            <p:ph idx="1"/>
          </p:nvPr>
        </p:nvSpPr>
        <p:spPr>
          <a:xfrm>
            <a:off x="913795" y="719092"/>
            <a:ext cx="10353762" cy="5072108"/>
          </a:xfrm>
        </p:spPr>
        <p:txBody>
          <a:bodyPr/>
          <a:lstStyle/>
          <a:p>
            <a:r>
              <a:rPr lang="en-IN" dirty="0">
                <a:latin typeface="Calibri Light" panose="020F0302020204030204" pitchFamily="34" charset="0"/>
                <a:cs typeface="Calibri Light" panose="020F0302020204030204" pitchFamily="34" charset="0"/>
              </a:rPr>
              <a:t>Analysing average tax across categories, shows Liquor and Tpbacco incur the highest tax and are least items frequently ordered item across categories.</a:t>
            </a:r>
          </a:p>
          <a:p>
            <a:pPr marL="36900" indent="0">
              <a:buNone/>
            </a:pPr>
            <a:endParaRPr lang="en-IN" dirty="0"/>
          </a:p>
        </p:txBody>
      </p:sp>
      <p:pic>
        <p:nvPicPr>
          <p:cNvPr id="5" name="Picture 4">
            <a:extLst>
              <a:ext uri="{FF2B5EF4-FFF2-40B4-BE49-F238E27FC236}">
                <a16:creationId xmlns:a16="http://schemas.microsoft.com/office/drawing/2014/main" id="{F7F37C0B-B45B-4C58-AC4A-6CE7504EE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89" y="1651247"/>
            <a:ext cx="7135221" cy="4340335"/>
          </a:xfrm>
          <a:prstGeom prst="rect">
            <a:avLst/>
          </a:prstGeom>
        </p:spPr>
      </p:pic>
    </p:spTree>
    <p:extLst>
      <p:ext uri="{BB962C8B-B14F-4D97-AF65-F5344CB8AC3E}">
        <p14:creationId xmlns:p14="http://schemas.microsoft.com/office/powerpoint/2010/main" val="57137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CDD26-FF69-4848-9F62-3F8AD7E57B16}"/>
              </a:ext>
            </a:extLst>
          </p:cNvPr>
          <p:cNvSpPr>
            <a:spLocks noGrp="1"/>
          </p:cNvSpPr>
          <p:nvPr>
            <p:ph idx="1"/>
          </p:nvPr>
        </p:nvSpPr>
        <p:spPr>
          <a:xfrm>
            <a:off x="0" y="0"/>
            <a:ext cx="12191999" cy="6858000"/>
          </a:xfrm>
        </p:spPr>
        <p:txBody>
          <a:bodyPr/>
          <a:lstStyle/>
          <a:p>
            <a:r>
              <a:rPr lang="en-IN" dirty="0">
                <a:latin typeface="Calibri Light" panose="020F0302020204030204" pitchFamily="34" charset="0"/>
                <a:cs typeface="Calibri Light" panose="020F0302020204030204" pitchFamily="34" charset="0"/>
              </a:rPr>
              <a:t>Analysing the sales across category by days and time of the day, shows the following.</a:t>
            </a:r>
          </a:p>
          <a:p>
            <a:pPr marL="494100" indent="-457200">
              <a:buFont typeface="+mj-lt"/>
              <a:buAutoNum type="alphaLcPeriod"/>
            </a:pPr>
            <a:r>
              <a:rPr lang="en-IN" u="sng" dirty="0">
                <a:solidFill>
                  <a:schemeClr val="accent3">
                    <a:lumMod val="75000"/>
                  </a:schemeClr>
                </a:solidFill>
              </a:rPr>
              <a:t>Analysis of Monday:</a:t>
            </a:r>
          </a:p>
          <a:p>
            <a:pPr marL="36900" indent="0">
              <a:buNone/>
            </a:pPr>
            <a:endParaRPr lang="en-IN" u="sng" dirty="0">
              <a:solidFill>
                <a:schemeClr val="accent3">
                  <a:lumMod val="75000"/>
                </a:schemeClr>
              </a:solidFill>
            </a:endParaRPr>
          </a:p>
          <a:p>
            <a:pPr marL="36900" indent="0">
              <a:buNone/>
            </a:pPr>
            <a:r>
              <a:rPr lang="en-IN" dirty="0"/>
              <a:t>	</a:t>
            </a:r>
          </a:p>
        </p:txBody>
      </p:sp>
      <p:pic>
        <p:nvPicPr>
          <p:cNvPr id="5" name="Picture 4">
            <a:extLst>
              <a:ext uri="{FF2B5EF4-FFF2-40B4-BE49-F238E27FC236}">
                <a16:creationId xmlns:a16="http://schemas.microsoft.com/office/drawing/2014/main" id="{20A43C6D-B762-40C0-A1C9-E77355062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7516"/>
            <a:ext cx="5260333" cy="1788848"/>
          </a:xfrm>
          <a:prstGeom prst="rect">
            <a:avLst/>
          </a:prstGeom>
        </p:spPr>
      </p:pic>
      <p:pic>
        <p:nvPicPr>
          <p:cNvPr id="7" name="Picture 6">
            <a:extLst>
              <a:ext uri="{FF2B5EF4-FFF2-40B4-BE49-F238E27FC236}">
                <a16:creationId xmlns:a16="http://schemas.microsoft.com/office/drawing/2014/main" id="{B56B1127-6502-418E-8439-8B09D417E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110" y="1087515"/>
            <a:ext cx="6958890" cy="1788849"/>
          </a:xfrm>
          <a:prstGeom prst="rect">
            <a:avLst/>
          </a:prstGeom>
        </p:spPr>
      </p:pic>
      <p:pic>
        <p:nvPicPr>
          <p:cNvPr id="9" name="Picture 8">
            <a:extLst>
              <a:ext uri="{FF2B5EF4-FFF2-40B4-BE49-F238E27FC236}">
                <a16:creationId xmlns:a16="http://schemas.microsoft.com/office/drawing/2014/main" id="{57988FF7-6B64-4BA9-A0E1-622A238A1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05344"/>
            <a:ext cx="5260331" cy="2130641"/>
          </a:xfrm>
          <a:prstGeom prst="rect">
            <a:avLst/>
          </a:prstGeom>
        </p:spPr>
      </p:pic>
      <p:pic>
        <p:nvPicPr>
          <p:cNvPr id="11" name="Picture 10">
            <a:extLst>
              <a:ext uri="{FF2B5EF4-FFF2-40B4-BE49-F238E27FC236}">
                <a16:creationId xmlns:a16="http://schemas.microsoft.com/office/drawing/2014/main" id="{F791B3DF-FC6F-4BAF-BC0D-24EEE795A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329" y="2805344"/>
            <a:ext cx="6931667" cy="2130641"/>
          </a:xfrm>
          <a:prstGeom prst="rect">
            <a:avLst/>
          </a:prstGeom>
        </p:spPr>
      </p:pic>
      <p:pic>
        <p:nvPicPr>
          <p:cNvPr id="13" name="Picture 12">
            <a:extLst>
              <a:ext uri="{FF2B5EF4-FFF2-40B4-BE49-F238E27FC236}">
                <a16:creationId xmlns:a16="http://schemas.microsoft.com/office/drawing/2014/main" id="{D4559F3B-8B13-4AB0-9144-418BCE011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935985"/>
            <a:ext cx="5415379" cy="1922015"/>
          </a:xfrm>
          <a:prstGeom prst="rect">
            <a:avLst/>
          </a:prstGeom>
        </p:spPr>
      </p:pic>
    </p:spTree>
    <p:extLst>
      <p:ext uri="{BB962C8B-B14F-4D97-AF65-F5344CB8AC3E}">
        <p14:creationId xmlns:p14="http://schemas.microsoft.com/office/powerpoint/2010/main" val="3121162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{D5FFD4A1-44E4-4125-961B-3E2F1F2F4DB3}tf12214701</Template>
  <TotalTime>0</TotalTime>
  <Words>966</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 Light</vt:lpstr>
      <vt:lpstr>Goudy Old Style</vt:lpstr>
      <vt:lpstr>Wingdings 2</vt:lpstr>
      <vt:lpstr>SlateVTI</vt:lpstr>
      <vt:lpstr>Café Great Transactions Case Study</vt:lpstr>
      <vt:lpstr>Data Description:</vt:lpstr>
      <vt:lpstr>Data Preparation: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Consumer behaviour/sales by time</vt:lpstr>
      <vt:lpstr>Analysis of Consumer behaviour/sales by Day</vt:lpstr>
      <vt:lpstr>Analysis of Consumer behaviour/sales by Months</vt:lpstr>
      <vt:lpstr>Analysis of Discount based on time.</vt:lpstr>
      <vt:lpstr>Analysis of Discount based on Months.</vt:lpstr>
      <vt:lpstr>Analysis of Discount based on Days</vt:lpstr>
      <vt:lpstr>   Recommendations:</vt:lpstr>
      <vt:lpstr>Menu Analysis:</vt:lpstr>
      <vt:lpstr>  Recommendation 1 for combo meals:</vt:lpstr>
      <vt:lpstr>  Recommendation 2 for combo meals: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2020-02-08T07:01:21Z</dcterms:created>
  <dcterms:modified xsi:type="dcterms:W3CDTF">2020-02-08T17:38:36Z</dcterms:modified>
</cp:coreProperties>
</file>