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redoka" charset="1" panose="02000000000000000000"/>
      <p:regular r:id="rId16"/>
    </p:embeddedFont>
    <p:embeddedFont>
      <p:font typeface="Montserrat Medium" charset="1" panose="00000600000000000000"/>
      <p:regular r:id="rId17"/>
    </p:embeddedFont>
    <p:embeddedFont>
      <p:font typeface="Montserrat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3186" y="-882247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22958">
            <a:off x="7446216" y="-657053"/>
            <a:ext cx="16072061" cy="11601106"/>
          </a:xfrm>
          <a:custGeom>
            <a:avLst/>
            <a:gdLst/>
            <a:ahLst/>
            <a:cxnLst/>
            <a:rect r="r" b="b" t="t" l="l"/>
            <a:pathLst>
              <a:path h="11601106" w="16072061">
                <a:moveTo>
                  <a:pt x="0" y="0"/>
                </a:moveTo>
                <a:lnTo>
                  <a:pt x="16072061" y="0"/>
                </a:lnTo>
                <a:lnTo>
                  <a:pt x="16072061" y="11601106"/>
                </a:lnTo>
                <a:lnTo>
                  <a:pt x="0" y="11601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723187"/>
            <a:ext cx="8498111" cy="8980273"/>
          </a:xfrm>
          <a:custGeom>
            <a:avLst/>
            <a:gdLst/>
            <a:ahLst/>
            <a:cxnLst/>
            <a:rect r="r" b="b" t="t" l="l"/>
            <a:pathLst>
              <a:path h="8980273" w="8498111">
                <a:moveTo>
                  <a:pt x="0" y="0"/>
                </a:moveTo>
                <a:lnTo>
                  <a:pt x="8498111" y="0"/>
                </a:lnTo>
                <a:lnTo>
                  <a:pt x="8498111" y="8980273"/>
                </a:lnTo>
                <a:lnTo>
                  <a:pt x="0" y="8980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82246" y="1339742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319498" y="3350767"/>
            <a:ext cx="7939802" cy="1792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671"/>
              </a:lnSpc>
            </a:pPr>
            <a:r>
              <a:rPr lang="en-US" sz="10479">
                <a:solidFill>
                  <a:srgbClr val="FF0000"/>
                </a:solidFill>
                <a:latin typeface="Fredoka"/>
                <a:ea typeface="Fredoka"/>
                <a:cs typeface="Fredoka"/>
                <a:sym typeface="Fredoka"/>
              </a:rPr>
              <a:t>MEDISCRIBE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98111" y="4981575"/>
            <a:ext cx="9328392" cy="299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6"/>
              </a:lnSpc>
            </a:pPr>
            <a:r>
              <a:rPr lang="en-US" sz="8612" spc="45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MEDENGINEERS</a:t>
            </a:r>
          </a:p>
          <a:p>
            <a:pPr algn="ctr">
              <a:lnSpc>
                <a:spcPts val="12056"/>
              </a:lnSpc>
            </a:pPr>
            <a:r>
              <a:rPr lang="en-US" sz="8612" spc="45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TEAM NO :15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753393"/>
            <a:ext cx="1704110" cy="969794"/>
          </a:xfrm>
          <a:custGeom>
            <a:avLst/>
            <a:gdLst/>
            <a:ahLst/>
            <a:cxnLst/>
            <a:rect r="r" b="b" t="t" l="l"/>
            <a:pathLst>
              <a:path h="969794" w="1704110">
                <a:moveTo>
                  <a:pt x="0" y="0"/>
                </a:moveTo>
                <a:lnTo>
                  <a:pt x="1704110" y="0"/>
                </a:lnTo>
                <a:lnTo>
                  <a:pt x="1704110" y="969794"/>
                </a:lnTo>
                <a:lnTo>
                  <a:pt x="0" y="9697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1655213" y="-695980"/>
            <a:ext cx="12808520" cy="10852310"/>
          </a:xfrm>
          <a:custGeom>
            <a:avLst/>
            <a:gdLst/>
            <a:ahLst/>
            <a:cxnLst/>
            <a:rect r="r" b="b" t="t" l="l"/>
            <a:pathLst>
              <a:path h="10852310" w="12808520">
                <a:moveTo>
                  <a:pt x="0" y="0"/>
                </a:moveTo>
                <a:lnTo>
                  <a:pt x="12808520" y="0"/>
                </a:lnTo>
                <a:lnTo>
                  <a:pt x="12808520" y="10852310"/>
                </a:lnTo>
                <a:lnTo>
                  <a:pt x="0" y="1085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727506">
            <a:off x="-3670274" y="-3072317"/>
            <a:ext cx="16838642" cy="12154438"/>
          </a:xfrm>
          <a:custGeom>
            <a:avLst/>
            <a:gdLst/>
            <a:ahLst/>
            <a:cxnLst/>
            <a:rect r="r" b="b" t="t" l="l"/>
            <a:pathLst>
              <a:path h="12154438" w="16838642">
                <a:moveTo>
                  <a:pt x="0" y="0"/>
                </a:moveTo>
                <a:lnTo>
                  <a:pt x="16838642" y="0"/>
                </a:lnTo>
                <a:lnTo>
                  <a:pt x="16838642" y="12154438"/>
                </a:lnTo>
                <a:lnTo>
                  <a:pt x="0" y="1215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10644"/>
            <a:ext cx="9144000" cy="9676356"/>
          </a:xfrm>
          <a:custGeom>
            <a:avLst/>
            <a:gdLst/>
            <a:ahLst/>
            <a:cxnLst/>
            <a:rect r="r" b="b" t="t" l="l"/>
            <a:pathLst>
              <a:path h="9676356" w="9144000">
                <a:moveTo>
                  <a:pt x="0" y="0"/>
                </a:moveTo>
                <a:lnTo>
                  <a:pt x="9144000" y="0"/>
                </a:lnTo>
                <a:lnTo>
                  <a:pt x="9144000" y="9676356"/>
                </a:lnTo>
                <a:lnTo>
                  <a:pt x="0" y="9676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0009" y="2834279"/>
            <a:ext cx="8725954" cy="409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THANK</a:t>
            </a:r>
          </a:p>
          <a:p>
            <a:pPr algn="l">
              <a:lnSpc>
                <a:spcPts val="15828"/>
              </a:lnSpc>
            </a:pPr>
            <a:r>
              <a:rPr lang="en-US" sz="1582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1575" y="4880901"/>
            <a:ext cx="1874050" cy="1523446"/>
          </a:xfrm>
          <a:custGeom>
            <a:avLst/>
            <a:gdLst/>
            <a:ahLst/>
            <a:cxnLst/>
            <a:rect r="r" b="b" t="t" l="l"/>
            <a:pathLst>
              <a:path h="1523446" w="1874050">
                <a:moveTo>
                  <a:pt x="0" y="0"/>
                </a:moveTo>
                <a:lnTo>
                  <a:pt x="1874050" y="0"/>
                </a:lnTo>
                <a:lnTo>
                  <a:pt x="1874050" y="1523446"/>
                </a:lnTo>
                <a:lnTo>
                  <a:pt x="0" y="152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21520" y="85597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8277" y="3301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44633" y="9423826"/>
            <a:ext cx="1873333" cy="1066097"/>
          </a:xfrm>
          <a:custGeom>
            <a:avLst/>
            <a:gdLst/>
            <a:ahLst/>
            <a:cxnLst/>
            <a:rect r="r" b="b" t="t" l="l"/>
            <a:pathLst>
              <a:path h="1066097" w="1873333">
                <a:moveTo>
                  <a:pt x="0" y="0"/>
                </a:moveTo>
                <a:lnTo>
                  <a:pt x="1873333" y="0"/>
                </a:lnTo>
                <a:lnTo>
                  <a:pt x="1873333" y="1066096"/>
                </a:lnTo>
                <a:lnTo>
                  <a:pt x="0" y="10660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68802">
            <a:off x="-4816841" y="-2332895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2" y="0"/>
                </a:lnTo>
                <a:lnTo>
                  <a:pt x="19179332" y="16250125"/>
                </a:lnTo>
                <a:lnTo>
                  <a:pt x="0" y="1625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91050">
            <a:off x="-4564540" y="-1386474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1"/>
                </a:lnTo>
                <a:lnTo>
                  <a:pt x="0" y="120712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79832" y="1686531"/>
            <a:ext cx="6813203" cy="8600469"/>
          </a:xfrm>
          <a:custGeom>
            <a:avLst/>
            <a:gdLst/>
            <a:ahLst/>
            <a:cxnLst/>
            <a:rect r="r" b="b" t="t" l="l"/>
            <a:pathLst>
              <a:path h="8600469" w="6813203">
                <a:moveTo>
                  <a:pt x="0" y="0"/>
                </a:moveTo>
                <a:lnTo>
                  <a:pt x="6813203" y="0"/>
                </a:lnTo>
                <a:lnTo>
                  <a:pt x="6813203" y="8600469"/>
                </a:lnTo>
                <a:lnTo>
                  <a:pt x="0" y="86004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0625" y="575864"/>
            <a:ext cx="9233074" cy="168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PROBLEM </a:t>
            </a:r>
          </a:p>
          <a:p>
            <a:pPr algn="l">
              <a:lnSpc>
                <a:spcPts val="6507"/>
              </a:lnSpc>
            </a:pPr>
            <a:r>
              <a:rPr lang="en-US" sz="464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STATEMENT: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0625" y="2438097"/>
            <a:ext cx="10025912" cy="653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85"/>
              </a:lnSpc>
            </a:pPr>
            <a:r>
              <a:rPr lang="en-US" sz="284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Imagine a doctor who just finished seeing a long line of patients. Instead of taking a break, they now have to spend extra time typing notes about each visit. </a:t>
            </a:r>
            <a:r>
              <a:rPr lang="en-US" sz="284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happens every day in clinics and hospitals.</a:t>
            </a:r>
          </a:p>
          <a:p>
            <a:pPr algn="just">
              <a:lnSpc>
                <a:spcPts val="3985"/>
              </a:lnSpc>
            </a:pPr>
            <a:r>
              <a:rPr lang="en-US" sz="284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Doctors spend hours writing down what the patient said, what they observed, and what treatment they gave.</a:t>
            </a:r>
          </a:p>
          <a:p>
            <a:pPr algn="just">
              <a:lnSpc>
                <a:spcPts val="3985"/>
              </a:lnSpc>
            </a:pPr>
            <a:r>
              <a:rPr lang="en-US" sz="284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takes away time from actually helping more patients.</a:t>
            </a:r>
          </a:p>
          <a:p>
            <a:pPr algn="just">
              <a:lnSpc>
                <a:spcPts val="3985"/>
              </a:lnSpc>
            </a:pPr>
            <a:r>
              <a:rPr lang="en-US" sz="284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That’s why we built </a:t>
            </a:r>
            <a:r>
              <a:rPr lang="en-US" sz="2846" b="true">
                <a:solidFill>
                  <a:srgbClr val="FFDC2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Medical Scribe</a:t>
            </a:r>
            <a:r>
              <a:rPr lang="en-US" sz="2846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an AI tool that listens to the doctor-patient conversation and automatically writes the notes for the doctor, saving time and effort."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558514" y="1471860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86699" y="747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67162" y="9772650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37974">
            <a:off x="4078647" y="-1036010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9959" y="-1492094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694473"/>
            <a:ext cx="8827455" cy="7737525"/>
          </a:xfrm>
          <a:custGeom>
            <a:avLst/>
            <a:gdLst/>
            <a:ahLst/>
            <a:cxnLst/>
            <a:rect r="r" b="b" t="t" l="l"/>
            <a:pathLst>
              <a:path h="7737525" w="8827455">
                <a:moveTo>
                  <a:pt x="0" y="0"/>
                </a:moveTo>
                <a:lnTo>
                  <a:pt x="8827455" y="0"/>
                </a:lnTo>
                <a:lnTo>
                  <a:pt x="8827455" y="7737525"/>
                </a:lnTo>
                <a:lnTo>
                  <a:pt x="0" y="7737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76444" y="1056933"/>
            <a:ext cx="426294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76444" y="4660451"/>
            <a:ext cx="426294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Mission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813866" y="297325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8987961"/>
            <a:ext cx="1560511" cy="888072"/>
          </a:xfrm>
          <a:custGeom>
            <a:avLst/>
            <a:gdLst/>
            <a:ahLst/>
            <a:cxnLst/>
            <a:rect r="r" b="b" t="t" l="l"/>
            <a:pathLst>
              <a:path h="888072" w="1560511">
                <a:moveTo>
                  <a:pt x="0" y="0"/>
                </a:moveTo>
                <a:lnTo>
                  <a:pt x="1560511" y="0"/>
                </a:lnTo>
                <a:lnTo>
                  <a:pt x="1560511" y="888073"/>
                </a:lnTo>
                <a:lnTo>
                  <a:pt x="0" y="8880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76444" y="2582545"/>
            <a:ext cx="7182856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Create an AI Assistant for hospitals and clinic ‘s  for Documentation.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076444" y="6028690"/>
            <a:ext cx="718285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FFDC2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Save doctor time, standardize notes, improve patient care.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374719" y="-372707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171698" y="1024524"/>
            <a:ext cx="4285187" cy="11407046"/>
          </a:xfrm>
          <a:custGeom>
            <a:avLst/>
            <a:gdLst/>
            <a:ahLst/>
            <a:cxnLst/>
            <a:rect r="r" b="b" t="t" l="l"/>
            <a:pathLst>
              <a:path h="11407046" w="4285187">
                <a:moveTo>
                  <a:pt x="4285187" y="0"/>
                </a:moveTo>
                <a:lnTo>
                  <a:pt x="0" y="0"/>
                </a:lnTo>
                <a:lnTo>
                  <a:pt x="0" y="11407046"/>
                </a:lnTo>
                <a:lnTo>
                  <a:pt x="4285187" y="11407046"/>
                </a:lnTo>
                <a:lnTo>
                  <a:pt x="428518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28361"/>
            <a:ext cx="7567282" cy="863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SOLUTION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53971"/>
            <a:ext cx="10209985" cy="417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2"/>
              </a:lnSpc>
            </a:pPr>
            <a:r>
              <a:rPr lang="en-US" sz="3423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That’s why we built </a:t>
            </a:r>
            <a:r>
              <a:rPr lang="en-US" sz="3423" b="true">
                <a:solidFill>
                  <a:srgbClr val="FFDC2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Medical</a:t>
            </a:r>
            <a:r>
              <a:rPr lang="en-US" sz="342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423" b="true">
                <a:solidFill>
                  <a:srgbClr val="FFDC2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Scribe AI—an intelligent tool that listens to doctor-patient conversations, transcribes them, and automatically generates structured, EMR-ready notes</a:t>
            </a:r>
            <a:r>
              <a:rPr lang="en-US" sz="3423" b="true">
                <a:solidFill>
                  <a:srgbClr val="FFDC2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</a:t>
            </a:r>
            <a:r>
              <a:rPr lang="en-US" sz="3423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saving time and effort for doctors.</a:t>
            </a:r>
          </a:p>
          <a:p>
            <a:pPr algn="just">
              <a:lnSpc>
                <a:spcPts val="479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326120" y="9258300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84172" y="2512547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65120" y="1067950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7"/>
                </a:lnTo>
                <a:lnTo>
                  <a:pt x="0" y="1444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64629" y="2734233"/>
            <a:ext cx="8066398" cy="8155366"/>
          </a:xfrm>
          <a:custGeom>
            <a:avLst/>
            <a:gdLst/>
            <a:ahLst/>
            <a:cxnLst/>
            <a:rect r="r" b="b" t="t" l="l"/>
            <a:pathLst>
              <a:path h="8155366" w="8066398">
                <a:moveTo>
                  <a:pt x="0" y="0"/>
                </a:moveTo>
                <a:lnTo>
                  <a:pt x="8066398" y="0"/>
                </a:lnTo>
                <a:lnTo>
                  <a:pt x="8066398" y="8155366"/>
                </a:lnTo>
                <a:lnTo>
                  <a:pt x="0" y="8155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68570" y="-1314796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21500" y="1591320"/>
            <a:ext cx="4164681" cy="6670701"/>
          </a:xfrm>
          <a:custGeom>
            <a:avLst/>
            <a:gdLst/>
            <a:ahLst/>
            <a:cxnLst/>
            <a:rect r="r" b="b" t="t" l="l"/>
            <a:pathLst>
              <a:path h="6670701" w="4164681">
                <a:moveTo>
                  <a:pt x="0" y="0"/>
                </a:moveTo>
                <a:lnTo>
                  <a:pt x="4164680" y="0"/>
                </a:lnTo>
                <a:lnTo>
                  <a:pt x="4164680" y="6670700"/>
                </a:lnTo>
                <a:lnTo>
                  <a:pt x="0" y="6670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84804" y="595040"/>
            <a:ext cx="8338388" cy="8663260"/>
          </a:xfrm>
          <a:custGeom>
            <a:avLst/>
            <a:gdLst/>
            <a:ahLst/>
            <a:cxnLst/>
            <a:rect r="r" b="b" t="t" l="l"/>
            <a:pathLst>
              <a:path h="8663260" w="8338388">
                <a:moveTo>
                  <a:pt x="0" y="0"/>
                </a:moveTo>
                <a:lnTo>
                  <a:pt x="8338388" y="0"/>
                </a:lnTo>
                <a:lnTo>
                  <a:pt x="8338388" y="8663260"/>
                </a:lnTo>
                <a:lnTo>
                  <a:pt x="0" y="86632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6230" y="283494"/>
            <a:ext cx="6059521" cy="92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7"/>
              </a:lnSpc>
            </a:pPr>
            <a:r>
              <a:rPr lang="en-US" sz="541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SNAPSHOTS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45872" y="8394873"/>
            <a:ext cx="2715937" cy="1050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5"/>
              </a:lnSpc>
            </a:pPr>
            <a:r>
              <a:rPr lang="en-US" sz="301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MAIN </a:t>
            </a:r>
          </a:p>
          <a:p>
            <a:pPr algn="ctr">
              <a:lnSpc>
                <a:spcPts val="4215"/>
              </a:lnSpc>
              <a:spcBef>
                <a:spcPct val="0"/>
              </a:spcBef>
            </a:pPr>
            <a:r>
              <a:rPr lang="en-US" sz="301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COMPONENTS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8269" y="-1134322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599"/>
                </a:lnTo>
                <a:lnTo>
                  <a:pt x="0" y="1460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0922" y="1378380"/>
            <a:ext cx="17195067" cy="8554546"/>
          </a:xfrm>
          <a:custGeom>
            <a:avLst/>
            <a:gdLst/>
            <a:ahLst/>
            <a:cxnLst/>
            <a:rect r="r" b="b" t="t" l="l"/>
            <a:pathLst>
              <a:path h="8554546" w="17195067">
                <a:moveTo>
                  <a:pt x="0" y="0"/>
                </a:moveTo>
                <a:lnTo>
                  <a:pt x="17195066" y="0"/>
                </a:lnTo>
                <a:lnTo>
                  <a:pt x="17195066" y="8554545"/>
                </a:lnTo>
                <a:lnTo>
                  <a:pt x="0" y="8554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0922" y="269724"/>
            <a:ext cx="6059521" cy="92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7"/>
              </a:lnSpc>
            </a:pPr>
            <a:r>
              <a:rPr lang="en-US" sz="541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SNAPSHOTS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8269" y="-1134322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599"/>
                </a:lnTo>
                <a:lnTo>
                  <a:pt x="0" y="1460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70861" y="374499"/>
            <a:ext cx="7257190" cy="9502049"/>
          </a:xfrm>
          <a:custGeom>
            <a:avLst/>
            <a:gdLst/>
            <a:ahLst/>
            <a:cxnLst/>
            <a:rect r="r" b="b" t="t" l="l"/>
            <a:pathLst>
              <a:path h="9502049" w="7257190">
                <a:moveTo>
                  <a:pt x="0" y="0"/>
                </a:moveTo>
                <a:lnTo>
                  <a:pt x="7257190" y="0"/>
                </a:lnTo>
                <a:lnTo>
                  <a:pt x="7257190" y="9502049"/>
                </a:lnTo>
                <a:lnTo>
                  <a:pt x="0" y="9502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436955"/>
            <a:ext cx="8175525" cy="8439592"/>
          </a:xfrm>
          <a:custGeom>
            <a:avLst/>
            <a:gdLst/>
            <a:ahLst/>
            <a:cxnLst/>
            <a:rect r="r" b="b" t="t" l="l"/>
            <a:pathLst>
              <a:path h="8439592" w="8175525">
                <a:moveTo>
                  <a:pt x="0" y="0"/>
                </a:moveTo>
                <a:lnTo>
                  <a:pt x="8175525" y="0"/>
                </a:lnTo>
                <a:lnTo>
                  <a:pt x="8175525" y="8439593"/>
                </a:lnTo>
                <a:lnTo>
                  <a:pt x="0" y="84395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0922" y="269724"/>
            <a:ext cx="6059521" cy="92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7"/>
              </a:lnSpc>
            </a:pPr>
            <a:r>
              <a:rPr lang="en-US" sz="541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SNAPSHOTS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8269" y="-1134322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599"/>
                </a:lnTo>
                <a:lnTo>
                  <a:pt x="0" y="1460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3093" y="1195403"/>
            <a:ext cx="14261814" cy="8984943"/>
          </a:xfrm>
          <a:custGeom>
            <a:avLst/>
            <a:gdLst/>
            <a:ahLst/>
            <a:cxnLst/>
            <a:rect r="r" b="b" t="t" l="l"/>
            <a:pathLst>
              <a:path h="8984943" w="14261814">
                <a:moveTo>
                  <a:pt x="0" y="0"/>
                </a:moveTo>
                <a:lnTo>
                  <a:pt x="14261814" y="0"/>
                </a:lnTo>
                <a:lnTo>
                  <a:pt x="14261814" y="8984943"/>
                </a:lnTo>
                <a:lnTo>
                  <a:pt x="0" y="89849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0922" y="269724"/>
            <a:ext cx="6059521" cy="92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7"/>
              </a:lnSpc>
            </a:pPr>
            <a:r>
              <a:rPr lang="en-US" sz="541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SNAPSHOTS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8269" y="-1134322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599"/>
                </a:lnTo>
                <a:lnTo>
                  <a:pt x="0" y="1460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67785" y="1401791"/>
            <a:ext cx="14752430" cy="8464207"/>
          </a:xfrm>
          <a:custGeom>
            <a:avLst/>
            <a:gdLst/>
            <a:ahLst/>
            <a:cxnLst/>
            <a:rect r="r" b="b" t="t" l="l"/>
            <a:pathLst>
              <a:path h="8464207" w="14752430">
                <a:moveTo>
                  <a:pt x="0" y="0"/>
                </a:moveTo>
                <a:lnTo>
                  <a:pt x="14752430" y="0"/>
                </a:lnTo>
                <a:lnTo>
                  <a:pt x="14752430" y="8464207"/>
                </a:lnTo>
                <a:lnTo>
                  <a:pt x="0" y="8464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0922" y="269724"/>
            <a:ext cx="6059521" cy="92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7"/>
              </a:lnSpc>
            </a:pPr>
            <a:r>
              <a:rPr lang="en-US" sz="541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SNAPSHOTS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DAGnx2SVJVk</dc:identifier>
  <dcterms:modified xsi:type="dcterms:W3CDTF">2011-08-01T06:04:30Z</dcterms:modified>
  <cp:revision>1</cp:revision>
  <dc:title>Blue and White Illustrative Medical Healthcare Presentation</dc:title>
</cp:coreProperties>
</file>