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7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CC0E-8974-6DBB-5836-9F54601F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46515-F1B9-E37B-39CC-663E0F470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C871-A258-C910-AFBE-50B979AD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B7B8-EAFD-FB7C-6ECF-70857AD6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F083-7555-C9AD-3BA1-E274F648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CDC9-C024-D7A3-B228-A7751538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46ED0-EF5E-B63B-4147-CE3D9A266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0D90-692F-D429-6FF3-5A0F9B3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0E98-D854-5AA4-2104-81A22CA8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1971-B6E8-1178-353D-EC4219D1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49F0F-2C38-D01C-7868-B4BA88DA8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557-80D2-AC37-56BF-6E79C1B2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8023C-45E1-37DA-6CD1-B5136F11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D7E3-27E2-B8A5-61D7-D8E0209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7960-916A-C0F5-07DE-67B2B446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4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92B9-6956-48EB-9897-E907FEDA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F920-1925-199F-16F5-181D8C08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D183E-BF73-20D4-FCB3-71F1855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890A-31A6-DFBD-8190-E28D7611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F9F7-0A75-C29C-CB00-6F9EFFAD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37C3-C1DF-59A8-2CC7-7DD3978E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B62A-173C-D301-D82C-6A2DBE6E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61FC-36F2-6464-16DC-41D569D3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A934-57CA-80C2-198C-4D60A24D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35BB0-CCA2-BDD6-29BA-180B8B78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EF09-AC49-260B-55AB-46E8742F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EAE5-17DE-6EE6-F8B5-51FAD8C6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6A130-82D7-243E-4A82-8584D2002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59647-1BCD-FDED-C501-ED759DAA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69E5-611D-A663-6A4F-A93F9D12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EBEC1-D73A-B794-C0D0-652536DC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5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050B-76A6-41CD-A4B6-57B65F77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B427-99AB-0095-F8F8-35E45E466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29A76-2D37-6ED8-98D9-3E704BA0B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F134B-5DD3-844D-6119-C98C166B0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28D0E-7609-8F13-8452-2DB595C65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C1C1-29FE-DD4E-8695-953336E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F36EA-D2D1-EC23-7D40-B14E8A2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623A8-4BC2-1984-68E7-FB0749B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5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271-336E-E4A0-2CB7-D01E67DB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F0C2-BAD9-F027-8FAC-EF93A6B7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CF184-FD76-D43F-50D8-C76B5DEA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1E50-AD0D-8BA0-0166-FFBE90DA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CB3DF-AC76-B527-3191-A3F82912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620A-50E7-2B29-3134-11836AB8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4607A-2A14-4361-1A7A-CE75B0B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2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CA51-D637-43A1-83F1-2E97962C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65F4-8C57-6A15-0014-84A3EDB3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FB306-C4AC-1F5E-1F7E-EFB3B640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BD881-27E6-038D-80B2-63642B4A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7C52E-B77C-6B6D-2F58-8673A1B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90E22-49D6-95B5-CA38-446C083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6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07FC-B54C-02B8-4BEF-9E3C0908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0D4CD-1D18-DE80-AFF2-5A25BEF7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4621C-008E-C949-12F4-0A5C9053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26B4-9011-0BD6-ED39-A65AD508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624EE-8F80-4A6E-A191-1BFAE234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10F9-8C52-E668-2953-A2F0ADB9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D88DF-9091-4283-8806-256C9332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F24E-53C6-609A-0D12-C33F201F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F895-E590-3CDD-699F-7DDE32D2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9780-0709-EC4C-B821-2D0F06600C6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0089-79C1-8D08-896A-9528B67F2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CAE1-BD61-AE72-0289-00698EC8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0C22-7C8C-2142-A88B-C305D30DE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:a16="http://schemas.microsoft.com/office/drawing/2014/main" id="{BA48158D-AAF0-45BF-9BBF-ED2FE9BCA314}"/>
              </a:ext>
            </a:extLst>
          </p:cNvPr>
          <p:cNvSpPr txBox="1"/>
          <p:nvPr/>
        </p:nvSpPr>
        <p:spPr>
          <a:xfrm>
            <a:off x="654893" y="3550458"/>
            <a:ext cx="6720662" cy="465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22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K Gothic Bold"/>
              </a:rPr>
              <a:t>Team Details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A1216FB-DF22-B811-362F-ACC967A4F9D4}"/>
              </a:ext>
            </a:extLst>
          </p:cNvPr>
          <p:cNvSpPr txBox="1"/>
          <p:nvPr/>
        </p:nvSpPr>
        <p:spPr>
          <a:xfrm>
            <a:off x="654893" y="4096558"/>
            <a:ext cx="39928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Team Member 1 (Leader): 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75A84E4-41F3-8D89-644B-81BB38A86D1D}"/>
              </a:ext>
            </a:extLst>
          </p:cNvPr>
          <p:cNvSpPr txBox="1"/>
          <p:nvPr/>
        </p:nvSpPr>
        <p:spPr>
          <a:xfrm>
            <a:off x="3525737" y="4096558"/>
            <a:ext cx="2755447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Zainab Mahboob Shaik 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9AD17A5-B575-D18F-92CE-5D5820F112ED}"/>
              </a:ext>
            </a:extLst>
          </p:cNvPr>
          <p:cNvSpPr txBox="1"/>
          <p:nvPr/>
        </p:nvSpPr>
        <p:spPr>
          <a:xfrm>
            <a:off x="654893" y="4437588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</a:t>
            </a: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eam Member 2: 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1171E2C-6E2F-549D-A391-8DE7DF850A5C}"/>
              </a:ext>
            </a:extLst>
          </p:cNvPr>
          <p:cNvSpPr txBox="1"/>
          <p:nvPr/>
        </p:nvSpPr>
        <p:spPr>
          <a:xfrm>
            <a:off x="653991" y="4776098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u="none" strike="noStrike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Team Member 3: 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CC3A6DEB-4041-BA37-B132-BCD9ACAA862D}"/>
              </a:ext>
            </a:extLst>
          </p:cNvPr>
          <p:cNvSpPr txBox="1"/>
          <p:nvPr/>
        </p:nvSpPr>
        <p:spPr>
          <a:xfrm>
            <a:off x="653991" y="5093682"/>
            <a:ext cx="38150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1600" u="none" strike="noStrike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Engg</a:t>
            </a:r>
            <a:r>
              <a:rPr lang="en-US" sz="1600" u="none" strike="noStrike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Team Member 4: 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BCFC4577-B826-40DB-CD8B-2D6A2B8F3B84}"/>
              </a:ext>
            </a:extLst>
          </p:cNvPr>
          <p:cNvSpPr txBox="1"/>
          <p:nvPr/>
        </p:nvSpPr>
        <p:spPr>
          <a:xfrm>
            <a:off x="2745996" y="4437588"/>
            <a:ext cx="3535189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Preethi A R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4DF7996B-E104-B98A-AACA-1321AF4B177D}"/>
              </a:ext>
            </a:extLst>
          </p:cNvPr>
          <p:cNvSpPr txBox="1"/>
          <p:nvPr/>
        </p:nvSpPr>
        <p:spPr>
          <a:xfrm>
            <a:off x="2745997" y="4773957"/>
            <a:ext cx="3048820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Spandana M B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44C96552-4784-6D8C-7C70-C5806E3D92FC}"/>
              </a:ext>
            </a:extLst>
          </p:cNvPr>
          <p:cNvSpPr txBox="1"/>
          <p:nvPr/>
        </p:nvSpPr>
        <p:spPr>
          <a:xfrm>
            <a:off x="2745996" y="5093682"/>
            <a:ext cx="3439429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Shoaib Ahmed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C37D88-33C2-1A18-7AB6-F5601AF8B7A8}"/>
              </a:ext>
            </a:extLst>
          </p:cNvPr>
          <p:cNvSpPr txBox="1"/>
          <p:nvPr/>
        </p:nvSpPr>
        <p:spPr>
          <a:xfrm>
            <a:off x="2340190" y="2377451"/>
            <a:ext cx="7511620" cy="650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b="1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K Gothic Bold"/>
              </a:rPr>
              <a:t>MedEngineers</a:t>
            </a:r>
            <a:r>
              <a:rPr lang="en-US" sz="3200" b="1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K Gothic Bold"/>
              </a:rPr>
              <a:t> &amp; Team No: 15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A8D85-23FB-646D-C884-FF574B2D1663}"/>
              </a:ext>
            </a:extLst>
          </p:cNvPr>
          <p:cNvSpPr/>
          <p:nvPr/>
        </p:nvSpPr>
        <p:spPr>
          <a:xfrm>
            <a:off x="481518" y="3429000"/>
            <a:ext cx="11599333" cy="3124200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8FCEE441-49E2-5928-6128-36101D4794EA}"/>
              </a:ext>
            </a:extLst>
          </p:cNvPr>
          <p:cNvSpPr txBox="1"/>
          <p:nvPr/>
        </p:nvSpPr>
        <p:spPr>
          <a:xfrm>
            <a:off x="6652274" y="4102739"/>
            <a:ext cx="5308057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Organization Name: The Oxford College Of Engineering  </a:t>
            </a: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07EB3150-FBC2-41A0-0D67-BFEC996AB949}"/>
              </a:ext>
            </a:extLst>
          </p:cNvPr>
          <p:cNvSpPr txBox="1"/>
          <p:nvPr/>
        </p:nvSpPr>
        <p:spPr>
          <a:xfrm>
            <a:off x="6642605" y="4401943"/>
            <a:ext cx="3535189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Email Id (Team Leader):</a:t>
            </a: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7C20F614-286F-CE84-2B69-A4B9EF305A1B}"/>
              </a:ext>
            </a:extLst>
          </p:cNvPr>
          <p:cNvSpPr txBox="1"/>
          <p:nvPr/>
        </p:nvSpPr>
        <p:spPr>
          <a:xfrm>
            <a:off x="6646172" y="4716107"/>
            <a:ext cx="4861620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Contact Number (Team Leader):</a:t>
            </a:r>
          </a:p>
        </p:txBody>
      </p:sp>
      <p:sp>
        <p:nvSpPr>
          <p:cNvPr id="59" name="TextBox 20">
            <a:extLst>
              <a:ext uri="{FF2B5EF4-FFF2-40B4-BE49-F238E27FC236}">
                <a16:creationId xmlns:a16="http://schemas.microsoft.com/office/drawing/2014/main" id="{98BC41A2-46B6-235D-903D-077874195C7F}"/>
              </a:ext>
            </a:extLst>
          </p:cNvPr>
          <p:cNvSpPr txBox="1"/>
          <p:nvPr/>
        </p:nvSpPr>
        <p:spPr>
          <a:xfrm>
            <a:off x="8910907" y="4401942"/>
            <a:ext cx="2961871" cy="34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zainabshaik862@gmail.com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6990AE64-0F85-6C43-EA81-05E0EA57C762}"/>
              </a:ext>
            </a:extLst>
          </p:cNvPr>
          <p:cNvSpPr txBox="1"/>
          <p:nvPr/>
        </p:nvSpPr>
        <p:spPr>
          <a:xfrm>
            <a:off x="9633747" y="4722452"/>
            <a:ext cx="161141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9141610391</a:t>
            </a:r>
          </a:p>
        </p:txBody>
      </p:sp>
      <p:sp>
        <p:nvSpPr>
          <p:cNvPr id="74" name="TextBox 7">
            <a:extLst>
              <a:ext uri="{FF2B5EF4-FFF2-40B4-BE49-F238E27FC236}">
                <a16:creationId xmlns:a16="http://schemas.microsoft.com/office/drawing/2014/main" id="{4097E22B-BE5C-5C66-7353-A12EF27E9069}"/>
              </a:ext>
            </a:extLst>
          </p:cNvPr>
          <p:cNvSpPr txBox="1"/>
          <p:nvPr/>
        </p:nvSpPr>
        <p:spPr>
          <a:xfrm>
            <a:off x="662919" y="5615241"/>
            <a:ext cx="399286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Medical Team Member : </a:t>
            </a:r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31DE7E4D-178C-943E-20D8-E8AAC1D68379}"/>
              </a:ext>
            </a:extLst>
          </p:cNvPr>
          <p:cNvSpPr txBox="1"/>
          <p:nvPr/>
        </p:nvSpPr>
        <p:spPr>
          <a:xfrm>
            <a:off x="2832653" y="5615241"/>
            <a:ext cx="2966592" cy="3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Dr Tejasvi </a:t>
            </a:r>
            <a:r>
              <a:rPr lang="en-US" sz="16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Chikkalingaiah</a:t>
            </a:r>
            <a:endParaRPr lang="en-US" sz="16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Heading Now 71-78"/>
            </a:endParaRP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B8A8769F-1F92-8E01-646E-FC0F28F3F795}"/>
              </a:ext>
            </a:extLst>
          </p:cNvPr>
          <p:cNvSpPr txBox="1"/>
          <p:nvPr/>
        </p:nvSpPr>
        <p:spPr>
          <a:xfrm>
            <a:off x="6655841" y="5617404"/>
            <a:ext cx="5308057" cy="34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Organization Name</a:t>
            </a:r>
            <a:r>
              <a:rPr lang="en-US" sz="14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: </a:t>
            </a:r>
            <a:r>
              <a:rPr lang="en-US" sz="1400" dirty="0" err="1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Kempegowda</a:t>
            </a:r>
            <a:r>
              <a:rPr lang="en-US" sz="14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 Institute of Medical Sciences </a:t>
            </a:r>
          </a:p>
        </p:txBody>
      </p:sp>
      <p:sp>
        <p:nvSpPr>
          <p:cNvPr id="79" name="TextBox 13">
            <a:extLst>
              <a:ext uri="{FF2B5EF4-FFF2-40B4-BE49-F238E27FC236}">
                <a16:creationId xmlns:a16="http://schemas.microsoft.com/office/drawing/2014/main" id="{120DA9A9-7749-7EF8-8824-74E22C272F08}"/>
              </a:ext>
            </a:extLst>
          </p:cNvPr>
          <p:cNvSpPr txBox="1"/>
          <p:nvPr/>
        </p:nvSpPr>
        <p:spPr>
          <a:xfrm>
            <a:off x="6646172" y="5916608"/>
            <a:ext cx="3535189" cy="3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C6B79B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Email Id (Team Leader):</a:t>
            </a:r>
          </a:p>
        </p:txBody>
      </p:sp>
      <p:sp>
        <p:nvSpPr>
          <p:cNvPr id="82" name="TextBox 20">
            <a:extLst>
              <a:ext uri="{FF2B5EF4-FFF2-40B4-BE49-F238E27FC236}">
                <a16:creationId xmlns:a16="http://schemas.microsoft.com/office/drawing/2014/main" id="{082713FE-0BAF-DDE6-2584-766DB0014EF3}"/>
              </a:ext>
            </a:extLst>
          </p:cNvPr>
          <p:cNvSpPr txBox="1"/>
          <p:nvPr/>
        </p:nvSpPr>
        <p:spPr>
          <a:xfrm>
            <a:off x="8914474" y="5916607"/>
            <a:ext cx="3049423" cy="344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  <a:t>kctejasvi@gmail.com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92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763F5-34D8-5800-1AAC-034289290588}"/>
              </a:ext>
            </a:extLst>
          </p:cNvPr>
          <p:cNvSpPr txBox="1"/>
          <p:nvPr/>
        </p:nvSpPr>
        <p:spPr>
          <a:xfrm>
            <a:off x="381000" y="1203492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challenge you're solving?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5466-ECB6-80DE-93A3-9F2CB0AE7D9E}"/>
              </a:ext>
            </a:extLst>
          </p:cNvPr>
          <p:cNvSpPr txBox="1"/>
          <p:nvPr/>
        </p:nvSpPr>
        <p:spPr>
          <a:xfrm>
            <a:off x="381000" y="2905780"/>
            <a:ext cx="200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is the problem important?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C720F-7626-E0CF-AA61-9B28F268786C}"/>
              </a:ext>
            </a:extLst>
          </p:cNvPr>
          <p:cNvSpPr txBox="1"/>
          <p:nvPr/>
        </p:nvSpPr>
        <p:spPr>
          <a:xfrm>
            <a:off x="381000" y="4393438"/>
            <a:ext cx="200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Who is affected and how?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22512-EC6E-F702-75BC-506DCA14E6AD}"/>
              </a:ext>
            </a:extLst>
          </p:cNvPr>
          <p:cNvSpPr txBox="1"/>
          <p:nvPr/>
        </p:nvSpPr>
        <p:spPr>
          <a:xfrm>
            <a:off x="381000" y="5424658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data, numbers, or real-world context you can share?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A09C9-461C-4EC0-291F-14D90C4D0389}"/>
              </a:ext>
            </a:extLst>
          </p:cNvPr>
          <p:cNvSpPr/>
          <p:nvPr/>
        </p:nvSpPr>
        <p:spPr>
          <a:xfrm>
            <a:off x="2520950" y="1203492"/>
            <a:ext cx="9290050" cy="163654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D334-2DAE-3CF6-E2FA-E8986810D283}"/>
              </a:ext>
            </a:extLst>
          </p:cNvPr>
          <p:cNvSpPr/>
          <p:nvPr/>
        </p:nvSpPr>
        <p:spPr>
          <a:xfrm>
            <a:off x="2520950" y="3005302"/>
            <a:ext cx="9290050" cy="123649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A8CAD4-6279-C272-00B6-FAD5E18E66B3}"/>
              </a:ext>
            </a:extLst>
          </p:cNvPr>
          <p:cNvSpPr/>
          <p:nvPr/>
        </p:nvSpPr>
        <p:spPr>
          <a:xfrm>
            <a:off x="2520950" y="4413916"/>
            <a:ext cx="9290050" cy="89468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7E36F1-603B-1FDB-B699-20EF93F04AC5}"/>
              </a:ext>
            </a:extLst>
          </p:cNvPr>
          <p:cNvSpPr/>
          <p:nvPr/>
        </p:nvSpPr>
        <p:spPr>
          <a:xfrm>
            <a:off x="2520950" y="5480715"/>
            <a:ext cx="9290050" cy="105343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B14DD-6A27-4871-BC1D-24E878027E4B}"/>
              </a:ext>
            </a:extLst>
          </p:cNvPr>
          <p:cNvSpPr txBox="1"/>
          <p:nvPr/>
        </p:nvSpPr>
        <p:spPr>
          <a:xfrm>
            <a:off x="2552700" y="1254067"/>
            <a:ext cx="92583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500" b="1" dirty="0"/>
              <a:t>Complex GI consultations, rising obesity cases, doctor time loss, and high medico-legal risks due to non-standardized documentation.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F742-78CB-51D6-CA6C-BEBDF919237D}"/>
              </a:ext>
            </a:extLst>
          </p:cNvPr>
          <p:cNvSpPr txBox="1"/>
          <p:nvPr/>
        </p:nvSpPr>
        <p:spPr>
          <a:xfrm>
            <a:off x="2552700" y="3051601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Digestive diseases are growing at 8–10% annually, with 2M+ endoscopies yearly. Urban obesity prevalence is 29–35%, and clinical AI is growing at 35% CAGR, highlighting the need for specialized automation.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8CA11-FE33-57D1-B25A-E45DEAB49BDF}"/>
              </a:ext>
            </a:extLst>
          </p:cNvPr>
          <p:cNvSpPr txBox="1"/>
          <p:nvPr/>
        </p:nvSpPr>
        <p:spPr>
          <a:xfrm>
            <a:off x="2552700" y="4456022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Gastroenterologists and obesity specialists lose 2–4 hours daily on documentation. Patients face inconsistent care due to unstandardized notes. Clinics risk medico-legal issues.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BA6B3-0C2C-5178-D7B6-74589A53A2E6}"/>
              </a:ext>
            </a:extLst>
          </p:cNvPr>
          <p:cNvSpPr txBox="1"/>
          <p:nvPr/>
        </p:nvSpPr>
        <p:spPr>
          <a:xfrm>
            <a:off x="2552700" y="5538719"/>
            <a:ext cx="92583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500" b="1" dirty="0">
                <a:sym typeface="Wingdings" panose="05000000000000000000" pitchFamily="2" charset="2"/>
              </a:rPr>
              <a:t> </a:t>
            </a:r>
            <a:r>
              <a:rPr lang="en-US" sz="1500" b="1" dirty="0"/>
              <a:t>Endoscopy volume: 2M+ annually (2024–25).</a:t>
            </a:r>
          </a:p>
          <a:p>
            <a:pPr rtl="0"/>
            <a:r>
              <a:rPr lang="en-US" sz="1500" b="1" dirty="0">
                <a:sym typeface="Wingdings" panose="05000000000000000000" pitchFamily="2" charset="2"/>
              </a:rPr>
              <a:t> </a:t>
            </a:r>
            <a:r>
              <a:rPr lang="en-US" sz="1500" b="1" dirty="0"/>
              <a:t>Bariatric surgery growth: 16–18% CAGR.</a:t>
            </a:r>
          </a:p>
          <a:p>
            <a:pPr rtl="0"/>
            <a:r>
              <a:rPr lang="en-US" sz="1500" b="1" dirty="0">
                <a:sym typeface="Wingdings" panose="05000000000000000000" pitchFamily="2" charset="2"/>
              </a:rPr>
              <a:t> </a:t>
            </a:r>
            <a:r>
              <a:rPr lang="en-US" sz="1500" b="1" dirty="0"/>
              <a:t>300–400 standalone GI clinics and 150–200 obesity clinics in India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E34F89-CE3D-9258-7A93-27FB0BF95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763F5-34D8-5800-1AAC-034289290588}"/>
              </a:ext>
            </a:extLst>
          </p:cNvPr>
          <p:cNvSpPr txBox="1"/>
          <p:nvPr/>
        </p:nvSpPr>
        <p:spPr>
          <a:xfrm>
            <a:off x="381000" y="1203492"/>
            <a:ext cx="190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solution are you building?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5466-ECB6-80DE-93A3-9F2CB0AE7D9E}"/>
              </a:ext>
            </a:extLst>
          </p:cNvPr>
          <p:cNvSpPr txBox="1"/>
          <p:nvPr/>
        </p:nvSpPr>
        <p:spPr>
          <a:xfrm>
            <a:off x="381000" y="3723680"/>
            <a:ext cx="2006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technology stack are you using?</a:t>
            </a:r>
          </a:p>
          <a:p>
            <a:br>
              <a:rPr lang="en-IN" sz="1400" dirty="0">
                <a:solidFill>
                  <a:srgbClr val="000000"/>
                </a:solidFill>
                <a:latin typeface="Helvetica Neue" panose="02000503000000020004"/>
                <a:ea typeface="Helvetica Neue" panose="02000503000000020004" pitchFamily="2" charset="0"/>
                <a:cs typeface="Helvetica Neue" panose="02000503000000020004" pitchFamily="2" charset="0"/>
                <a:sym typeface="Heading Now 71-78"/>
              </a:rPr>
            </a:br>
            <a:r>
              <a:rPr lang="en-IN" sz="1400" dirty="0">
                <a:latin typeface="Helvetica Neue" panose="02000503000000020004"/>
              </a:rPr>
              <a:t>Whisper, GPT-4 Turbo, </a:t>
            </a:r>
            <a:r>
              <a:rPr lang="en-IN" sz="1400" dirty="0" err="1">
                <a:latin typeface="Helvetica Neue" panose="02000503000000020004"/>
              </a:rPr>
              <a:t>ClinicalBERT</a:t>
            </a:r>
            <a:r>
              <a:rPr lang="en-IN" sz="1400" dirty="0">
                <a:latin typeface="Helvetica Neue" panose="02000503000000020004"/>
              </a:rPr>
              <a:t>, Pegasus Medical, </a:t>
            </a:r>
            <a:r>
              <a:rPr lang="en-IN" sz="1400" dirty="0" err="1">
                <a:latin typeface="Helvetica Neue" panose="02000503000000020004"/>
              </a:rPr>
              <a:t>FastAPI</a:t>
            </a:r>
            <a:r>
              <a:rPr lang="en-IN" sz="1400" dirty="0">
                <a:latin typeface="Helvetica Neue" panose="02000503000000020004"/>
              </a:rPr>
              <a:t>..</a:t>
            </a:r>
          </a:p>
          <a:p>
            <a:endParaRPr lang="en-IN" sz="1400" i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A09C9-461C-4EC0-291F-14D90C4D0389}"/>
              </a:ext>
            </a:extLst>
          </p:cNvPr>
          <p:cNvSpPr/>
          <p:nvPr/>
        </p:nvSpPr>
        <p:spPr>
          <a:xfrm>
            <a:off x="2520950" y="1203492"/>
            <a:ext cx="9290050" cy="239060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D334-2DAE-3CF6-E2FA-E8986810D283}"/>
              </a:ext>
            </a:extLst>
          </p:cNvPr>
          <p:cNvSpPr/>
          <p:nvPr/>
        </p:nvSpPr>
        <p:spPr>
          <a:xfrm>
            <a:off x="2520950" y="3823202"/>
            <a:ext cx="9290050" cy="224676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B14DD-6A27-4871-BC1D-24E878027E4B}"/>
              </a:ext>
            </a:extLst>
          </p:cNvPr>
          <p:cNvSpPr txBox="1"/>
          <p:nvPr/>
        </p:nvSpPr>
        <p:spPr>
          <a:xfrm>
            <a:off x="2552700" y="1254067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An AI Scribe for GI and obesity clinics that automates consultation notes, endoscopy reports, obesity screening, and consent forms, saving doctor time and improving care.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F742-78CB-51D6-CA6C-BEBDF919237D}"/>
              </a:ext>
            </a:extLst>
          </p:cNvPr>
          <p:cNvSpPr txBox="1"/>
          <p:nvPr/>
        </p:nvSpPr>
        <p:spPr>
          <a:xfrm>
            <a:off x="2552700" y="3858698"/>
            <a:ext cx="9258300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Speech Recognition</a:t>
            </a:r>
            <a:r>
              <a:rPr lang="en-IN" sz="1500" dirty="0"/>
              <a:t>: Whisper (Still Under-</a:t>
            </a:r>
            <a:r>
              <a:rPr lang="en-IN" sz="1500" dirty="0" err="1"/>
              <a:t>Prepration</a:t>
            </a:r>
            <a:r>
              <a:rPr lang="en-IN" sz="1500" dirty="0"/>
              <a:t>)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NLP Structuring</a:t>
            </a:r>
            <a:r>
              <a:rPr lang="en-IN" sz="1500" dirty="0"/>
              <a:t>: GPT-4 Turbo / </a:t>
            </a:r>
            <a:r>
              <a:rPr lang="en-IN" sz="1500" dirty="0" err="1"/>
              <a:t>ClinicalBERT</a:t>
            </a:r>
            <a:endParaRPr lang="en-IN" sz="1500" dirty="0"/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Summarization</a:t>
            </a:r>
            <a:r>
              <a:rPr lang="en-IN" sz="1500" dirty="0"/>
              <a:t>: Pegasus Medical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Interfaces</a:t>
            </a:r>
            <a:r>
              <a:rPr lang="en-IN" sz="1500" dirty="0"/>
              <a:t>: ReactJS 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Backend</a:t>
            </a:r>
            <a:r>
              <a:rPr lang="en-IN" sz="1500" dirty="0"/>
              <a:t>: </a:t>
            </a:r>
            <a:r>
              <a:rPr lang="en-IN" sz="1500" dirty="0" err="1"/>
              <a:t>FastAPI</a:t>
            </a:r>
            <a:r>
              <a:rPr lang="en-IN" sz="1500" dirty="0"/>
              <a:t> 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1D2E75-D794-262B-A618-D76C5CDAB6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7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763F5-34D8-5800-1AAC-034289290588}"/>
              </a:ext>
            </a:extLst>
          </p:cNvPr>
          <p:cNvSpPr txBox="1"/>
          <p:nvPr/>
        </p:nvSpPr>
        <p:spPr>
          <a:xfrm>
            <a:off x="381000" y="1203492"/>
            <a:ext cx="1905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 visual: solution architecture, workflow sketch,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5466-ECB6-80DE-93A3-9F2CB0AE7D9E}"/>
              </a:ext>
            </a:extLst>
          </p:cNvPr>
          <p:cNvSpPr txBox="1"/>
          <p:nvPr/>
        </p:nvSpPr>
        <p:spPr>
          <a:xfrm>
            <a:off x="381000" y="5518342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datasets or resources you are using?</a:t>
            </a:r>
            <a:endParaRPr lang="en-IN" sz="1400" b="1" i="1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A09C9-461C-4EC0-291F-14D90C4D0389}"/>
              </a:ext>
            </a:extLst>
          </p:cNvPr>
          <p:cNvSpPr/>
          <p:nvPr/>
        </p:nvSpPr>
        <p:spPr>
          <a:xfrm>
            <a:off x="2520950" y="1203492"/>
            <a:ext cx="9290050" cy="409240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DD334-2DAE-3CF6-E2FA-E8986810D283}"/>
              </a:ext>
            </a:extLst>
          </p:cNvPr>
          <p:cNvSpPr/>
          <p:nvPr/>
        </p:nvSpPr>
        <p:spPr>
          <a:xfrm>
            <a:off x="2520950" y="5533598"/>
            <a:ext cx="9290050" cy="107899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7F742-78CB-51D6-CA6C-BEBDF919237D}"/>
              </a:ext>
            </a:extLst>
          </p:cNvPr>
          <p:cNvSpPr txBox="1"/>
          <p:nvPr/>
        </p:nvSpPr>
        <p:spPr>
          <a:xfrm>
            <a:off x="2552700" y="5579897"/>
            <a:ext cx="92583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Medical vocabulary datasets for GI and obesity (e.g., Clinical BERT-trained corpora).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HIPAA/GDPR-compliant AWS cloud for data storage.</a:t>
            </a:r>
          </a:p>
          <a:p>
            <a:pPr rtl="0"/>
            <a:r>
              <a:rPr lang="en-IN" sz="1500" b="1" dirty="0">
                <a:sym typeface="Wingdings" panose="05000000000000000000" pitchFamily="2" charset="2"/>
              </a:rPr>
              <a:t> </a:t>
            </a:r>
            <a:r>
              <a:rPr lang="en-IN" sz="1500" b="1" dirty="0"/>
              <a:t>Publicly available endoscopy report templates and obesity screening guidelines.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77A563-994C-DC8A-B2A5-11F9591FF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CCA987-4C99-259A-8E33-B3C66431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39" y="1254067"/>
            <a:ext cx="8843422" cy="38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CFD4-3779-2312-F27D-5B3C50EB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279900" cy="71437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 &amp; Readiness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7F9D6-B0C3-1813-3297-AB6FD476C80F}"/>
              </a:ext>
            </a:extLst>
          </p:cNvPr>
          <p:cNvSpPr txBox="1"/>
          <p:nvPr/>
        </p:nvSpPr>
        <p:spPr>
          <a:xfrm>
            <a:off x="381000" y="1203492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real-world impact could this solution create?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9F6CF3-94EA-FCDE-351D-FEEBE53740B8}"/>
              </a:ext>
            </a:extLst>
          </p:cNvPr>
          <p:cNvSpPr txBox="1"/>
          <p:nvPr/>
        </p:nvSpPr>
        <p:spPr>
          <a:xfrm>
            <a:off x="381000" y="2905780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Any cost savings, efficiency gains, or improved outcomes?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CF73C-499C-3F19-3C56-652B6F6324D4}"/>
              </a:ext>
            </a:extLst>
          </p:cNvPr>
          <p:cNvSpPr txBox="1"/>
          <p:nvPr/>
        </p:nvSpPr>
        <p:spPr>
          <a:xfrm>
            <a:off x="381000" y="4393438"/>
            <a:ext cx="200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 your prototype ready?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A750C-CAFB-66CB-5797-BCD87E7214DC}"/>
              </a:ext>
            </a:extLst>
          </p:cNvPr>
          <p:cNvSpPr txBox="1"/>
          <p:nvPr/>
        </p:nvSpPr>
        <p:spPr>
          <a:xfrm>
            <a:off x="381000" y="5424658"/>
            <a:ext cx="2006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you be able to demo or present it on May 18?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CEEC2-8F13-D828-0A89-FD33E1031E5C}"/>
              </a:ext>
            </a:extLst>
          </p:cNvPr>
          <p:cNvSpPr/>
          <p:nvPr/>
        </p:nvSpPr>
        <p:spPr>
          <a:xfrm>
            <a:off x="2520950" y="1203492"/>
            <a:ext cx="9290050" cy="162969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0F4799-77ED-6B53-6B2F-1AF33A671BB4}"/>
              </a:ext>
            </a:extLst>
          </p:cNvPr>
          <p:cNvSpPr/>
          <p:nvPr/>
        </p:nvSpPr>
        <p:spPr>
          <a:xfrm>
            <a:off x="2520950" y="3005302"/>
            <a:ext cx="9290050" cy="1236498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CA7B89-8FA6-304B-C0DF-DAADEBE6F7A3}"/>
              </a:ext>
            </a:extLst>
          </p:cNvPr>
          <p:cNvSpPr/>
          <p:nvPr/>
        </p:nvSpPr>
        <p:spPr>
          <a:xfrm>
            <a:off x="2520950" y="4413916"/>
            <a:ext cx="9290050" cy="89468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E2551-4ECC-36D2-73C5-0A9DB7A3C784}"/>
              </a:ext>
            </a:extLst>
          </p:cNvPr>
          <p:cNvSpPr/>
          <p:nvPr/>
        </p:nvSpPr>
        <p:spPr>
          <a:xfrm>
            <a:off x="2520950" y="5480715"/>
            <a:ext cx="9290050" cy="105343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6FCB8-7DE0-5A6F-38C6-485476F93B95}"/>
              </a:ext>
            </a:extLst>
          </p:cNvPr>
          <p:cNvSpPr txBox="1"/>
          <p:nvPr/>
        </p:nvSpPr>
        <p:spPr>
          <a:xfrm>
            <a:off x="2552700" y="1254067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Save 25,000+ doctor hours annually, improve care for 1,00,000+ patients, and standardize documentation for 150 GI and obesity clinics by 2028.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F348C-C8E5-A124-9824-600966984B85}"/>
              </a:ext>
            </a:extLst>
          </p:cNvPr>
          <p:cNvSpPr txBox="1"/>
          <p:nvPr/>
        </p:nvSpPr>
        <p:spPr>
          <a:xfrm>
            <a:off x="2552700" y="3051601"/>
            <a:ext cx="9258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US" sz="1500" b="1" dirty="0"/>
              <a:t>Saves 2–4 hours/day per doctor. Revenue potential </a:t>
            </a:r>
            <a:r>
              <a:rPr lang="en-US" sz="1500" b="1" dirty="0" err="1"/>
              <a:t>upto</a:t>
            </a:r>
            <a:r>
              <a:rPr lang="en-US" sz="1500" b="1" dirty="0"/>
              <a:t>: ₹3–5 lakh monthly from 40–50 clinics . Reduces      medico-legal risks via compliant notes.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endParaRPr lang="en-IN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4814E1-2EDC-61F2-C93D-E44BAB48EC00}"/>
              </a:ext>
            </a:extLst>
          </p:cNvPr>
          <p:cNvSpPr txBox="1"/>
          <p:nvPr/>
        </p:nvSpPr>
        <p:spPr>
          <a:xfrm>
            <a:off x="2552700" y="4456022"/>
            <a:ext cx="25146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F1004-84D5-A832-EE2B-18A19B21FEFC}"/>
              </a:ext>
            </a:extLst>
          </p:cNvPr>
          <p:cNvSpPr txBox="1"/>
          <p:nvPr/>
        </p:nvSpPr>
        <p:spPr>
          <a:xfrm>
            <a:off x="2552700" y="5603933"/>
            <a:ext cx="21082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  <a:latin typeface="Calibri"/>
              </a:defRPr>
            </a:pPr>
            <a:r>
              <a:rPr lang="en-IN" sz="15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7BFE53-E617-DF33-3963-A589D3297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6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6DB9FE6-9F21-FBC3-0394-D69BDBDB625D}"/>
              </a:ext>
            </a:extLst>
          </p:cNvPr>
          <p:cNvSpPr txBox="1"/>
          <p:nvPr/>
        </p:nvSpPr>
        <p:spPr>
          <a:xfrm>
            <a:off x="471932" y="959779"/>
            <a:ext cx="112684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600" b="1" dirty="0"/>
              <a:t>What’s the plan for the week?</a:t>
            </a:r>
            <a:endParaRPr lang="en-US" sz="1600" dirty="0"/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1–2</a:t>
            </a:r>
            <a:r>
              <a:rPr lang="en-US" sz="1600" dirty="0"/>
              <a:t>: Set up the basics. Get Whisper running to capture voice from GI consults.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3–4</a:t>
            </a:r>
            <a:r>
              <a:rPr lang="en-US" sz="1600" dirty="0"/>
              <a:t>: Add GPT-4 Turbo or </a:t>
            </a:r>
            <a:r>
              <a:rPr lang="en-US" sz="1600" dirty="0" err="1"/>
              <a:t>ClinicalBERT</a:t>
            </a:r>
            <a:r>
              <a:rPr lang="en-US" sz="1600" dirty="0"/>
              <a:t> to turn voice into SOAP notes.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5</a:t>
            </a:r>
            <a:r>
              <a:rPr lang="en-US" sz="1600" dirty="0"/>
              <a:t>: Sketch out encryption for HIPAA/GDPR (just the plan). Build a quick UI with ReactJS or Flutter to show it off.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6</a:t>
            </a:r>
            <a:r>
              <a:rPr lang="en-US" sz="1600" dirty="0"/>
              <a:t>: Test everything. Fix bugs so it runs smooth.</a:t>
            </a:r>
          </a:p>
          <a:p>
            <a:pPr rtl="0"/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Day 7</a:t>
            </a:r>
            <a:r>
              <a:rPr lang="en-US" sz="1600" dirty="0"/>
              <a:t>: Get ready for the demo and push code to GitHub.</a:t>
            </a:r>
          </a:p>
          <a:p>
            <a:pPr rtl="0">
              <a:buNone/>
            </a:pPr>
            <a:endParaRPr lang="en-US" sz="1500" b="1" dirty="0"/>
          </a:p>
          <a:p>
            <a:pPr rtl="0">
              <a:buNone/>
            </a:pPr>
            <a:r>
              <a:rPr lang="en-US" sz="1500" b="1" dirty="0"/>
              <a:t>Core functionalities to be developed</a:t>
            </a:r>
            <a:r>
              <a:rPr lang="en-US" sz="1500" dirty="0"/>
              <a:t>: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Voice capture for consultations/procedures.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NLP-structured SOAP notes and endoscopy reports.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Obesity screening and consent form automation.</a:t>
            </a:r>
          </a:p>
          <a:p>
            <a:pPr rtl="0"/>
            <a:r>
              <a:rPr lang="en-US" sz="1500" dirty="0">
                <a:sym typeface="Wingdings" panose="05000000000000000000" pitchFamily="2" charset="2"/>
              </a:rPr>
              <a:t> </a:t>
            </a:r>
            <a:r>
              <a:rPr lang="en-US" sz="1500" dirty="0"/>
              <a:t>HIPAA/GDPR-compliant data encryption.</a:t>
            </a:r>
          </a:p>
          <a:p>
            <a:endParaRPr lang="en-IN" sz="1500" i="1" dirty="0">
              <a:latin typeface="Helvetica Neue" panose="02000503000000020004" pitchFamily="2" charset="0"/>
            </a:endParaRPr>
          </a:p>
          <a:p>
            <a:r>
              <a:rPr lang="en-IN" sz="1500" b="1" i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PROVIDE GITHUB LINK HERE (CODE): https://github.com/shoaibahmed2755/Docathon/tree/main/Main-Project-Folder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490CA03-3B42-976B-A840-74032F93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5404"/>
            <a:ext cx="4902200" cy="7143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Project Implementation Plan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0485C9-6D58-448A-8C6C-9E0873BED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" t="22672" r="8" b="25146"/>
          <a:stretch/>
        </p:blipFill>
        <p:spPr>
          <a:xfrm>
            <a:off x="10629900" y="175554"/>
            <a:ext cx="1396335" cy="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8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645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Wingdings</vt:lpstr>
      <vt:lpstr>Office Theme</vt:lpstr>
      <vt:lpstr>PowerPoint Presentation</vt:lpstr>
      <vt:lpstr>Problem Statement</vt:lpstr>
      <vt:lpstr>Proposed Solution</vt:lpstr>
      <vt:lpstr>Proposed Solution</vt:lpstr>
      <vt:lpstr>Impact &amp; Readiness</vt:lpstr>
      <vt:lpstr>Project Implementation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Srimayi Laddagiri</dc:creator>
  <cp:lastModifiedBy>Zainab Shaik</cp:lastModifiedBy>
  <cp:revision>8</cp:revision>
  <dcterms:created xsi:type="dcterms:W3CDTF">2025-05-08T10:48:21Z</dcterms:created>
  <dcterms:modified xsi:type="dcterms:W3CDTF">2025-05-15T16:42:56Z</dcterms:modified>
</cp:coreProperties>
</file>