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B91411-FB09-409C-9D68-C2393A44CB45}">
  <a:tblStyle styleId="{A6B91411-FB09-409C-9D68-C2393A44CB4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B"/>
          </a:solidFill>
        </a:fill>
      </a:tcStyle>
    </a:wholeTbl>
    <a:band1H>
      <a:tcTxStyle/>
      <a:tcStyle>
        <a:fill>
          <a:solidFill>
            <a:srgbClr val="CACCD4"/>
          </a:solidFill>
        </a:fill>
      </a:tcStyle>
    </a:band1H>
    <a:band2H>
      <a:tcTxStyle/>
    </a:band2H>
    <a:band1V>
      <a:tcTxStyle/>
      <a:tcStyle>
        <a:fill>
          <a:solidFill>
            <a:srgbClr val="CACCD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6386F"/>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2">
            <a:alphaModFix/>
          </a:blip>
          <a:srcRect b="0" l="0" r="0" t="0"/>
          <a:stretch/>
        </p:blipFill>
        <p:spPr>
          <a:xfrm>
            <a:off x="7176125" y="93375"/>
            <a:ext cx="1896125" cy="502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6386F"/>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8" name="Google Shape;18;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3"/>
          <p:cNvPicPr preferRelativeResize="0"/>
          <p:nvPr/>
        </p:nvPicPr>
        <p:blipFill rotWithShape="1">
          <a:blip r:embed="rId2">
            <a:alphaModFix/>
          </a:blip>
          <a:srcRect b="0" l="0" r="0" t="0"/>
          <a:stretch/>
        </p:blipFill>
        <p:spPr>
          <a:xfrm>
            <a:off x="7176125" y="93375"/>
            <a:ext cx="1896125" cy="5028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16386F"/>
        </a:solidFill>
      </p:bgPr>
    </p:bg>
    <p:spTree>
      <p:nvGrpSpPr>
        <p:cNvPr id="20" name="Shape 20"/>
        <p:cNvGrpSpPr/>
        <p:nvPr/>
      </p:nvGrpSpPr>
      <p:grpSpPr>
        <a:xfrm>
          <a:off x="0" y="0"/>
          <a:ext cx="0" cy="0"/>
          <a:chOff x="0" y="0"/>
          <a:chExt cx="0" cy="0"/>
        </a:xfrm>
      </p:grpSpPr>
      <p:sp>
        <p:nvSpPr>
          <p:cNvPr id="21" name="Google Shape;21;p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25" name="Google Shape;25;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4"/>
          <p:cNvPicPr preferRelativeResize="0"/>
          <p:nvPr/>
        </p:nvPicPr>
        <p:blipFill rotWithShape="1">
          <a:blip r:embed="rId2">
            <a:alphaModFix/>
          </a:blip>
          <a:srcRect b="0" l="0" r="0" t="0"/>
          <a:stretch/>
        </p:blipFill>
        <p:spPr>
          <a:xfrm>
            <a:off x="7176125" y="93375"/>
            <a:ext cx="1896125" cy="5028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16386F"/>
        </a:solidFill>
      </p:bgPr>
    </p:bg>
    <p:spTree>
      <p:nvGrpSpPr>
        <p:cNvPr id="27" name="Shape 27"/>
        <p:cNvGrpSpPr/>
        <p:nvPr/>
      </p:nvGrpSpPr>
      <p:grpSpPr>
        <a:xfrm>
          <a:off x="0" y="0"/>
          <a:ext cx="0" cy="0"/>
          <a:chOff x="0" y="0"/>
          <a:chExt cx="0" cy="0"/>
        </a:xfrm>
      </p:grpSpPr>
      <p:sp>
        <p:nvSpPr>
          <p:cNvPr id="28" name="Google Shape;28;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1" name="Google Shape;31;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5"/>
          <p:cNvPicPr preferRelativeResize="0"/>
          <p:nvPr/>
        </p:nvPicPr>
        <p:blipFill rotWithShape="1">
          <a:blip r:embed="rId2">
            <a:alphaModFix/>
          </a:blip>
          <a:srcRect b="0" l="0" r="0" t="0"/>
          <a:stretch/>
        </p:blipFill>
        <p:spPr>
          <a:xfrm>
            <a:off x="7176125" y="93375"/>
            <a:ext cx="1896125" cy="5028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16386F"/>
        </a:solidFill>
      </p:bgPr>
    </p:bg>
    <p:spTree>
      <p:nvGrpSpPr>
        <p:cNvPr id="33" name="Shape 33"/>
        <p:cNvGrpSpPr/>
        <p:nvPr/>
      </p:nvGrpSpPr>
      <p:grpSpPr>
        <a:xfrm>
          <a:off x="0" y="0"/>
          <a:ext cx="0" cy="0"/>
          <a:chOff x="0" y="0"/>
          <a:chExt cx="0" cy="0"/>
        </a:xfrm>
      </p:grpSpPr>
      <p:sp>
        <p:nvSpPr>
          <p:cNvPr id="34" name="Google Shape;34;p6"/>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37" name="Google Shape;37;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38" name="Google Shape;38;p6"/>
          <p:cNvPicPr preferRelativeResize="0"/>
          <p:nvPr/>
        </p:nvPicPr>
        <p:blipFill rotWithShape="1">
          <a:blip r:embed="rId2">
            <a:alphaModFix/>
          </a:blip>
          <a:srcRect b="0" l="0" r="0" t="0"/>
          <a:stretch/>
        </p:blipFill>
        <p:spPr>
          <a:xfrm>
            <a:off x="7176125" y="93375"/>
            <a:ext cx="1896125" cy="5028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6386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386F"/>
        </a:solidFill>
      </p:bgPr>
    </p:bg>
    <p:spTree>
      <p:nvGrpSpPr>
        <p:cNvPr id="42" name="Shape 42"/>
        <p:cNvGrpSpPr/>
        <p:nvPr/>
      </p:nvGrpSpPr>
      <p:grpSpPr>
        <a:xfrm>
          <a:off x="0" y="0"/>
          <a:ext cx="0" cy="0"/>
          <a:chOff x="0" y="0"/>
          <a:chExt cx="0" cy="0"/>
        </a:xfrm>
      </p:grpSpPr>
      <p:sp>
        <p:nvSpPr>
          <p:cNvPr id="43" name="Google Shape;43;p7"/>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Machine Learning Class 1</a:t>
            </a:r>
            <a:endParaRPr/>
          </a:p>
        </p:txBody>
      </p:sp>
      <p:sp>
        <p:nvSpPr>
          <p:cNvPr id="44" name="Google Shape;44;p7"/>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t>Aqib Ahmed</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6"/>
          <p:cNvGraphicFramePr/>
          <p:nvPr/>
        </p:nvGraphicFramePr>
        <p:xfrm>
          <a:off x="0" y="705080"/>
          <a:ext cx="3000000" cy="3000000"/>
        </p:xfrm>
        <a:graphic>
          <a:graphicData uri="http://schemas.openxmlformats.org/drawingml/2006/table">
            <a:tbl>
              <a:tblPr>
                <a:noFill/>
                <a:tableStyleId>{A6B91411-FB09-409C-9D68-C2393A44CB45}</a:tableStyleId>
              </a:tblPr>
              <a:tblGrid>
                <a:gridCol w="1821200"/>
                <a:gridCol w="2086800"/>
                <a:gridCol w="2693875"/>
                <a:gridCol w="2542100"/>
              </a:tblGrid>
              <a:tr h="416175">
                <a:tc>
                  <a:txBody>
                    <a:bodyPr/>
                    <a:lstStyle/>
                    <a:p>
                      <a:pPr indent="0" lvl="0" marL="0" marR="0" rtl="0" algn="l">
                        <a:lnSpc>
                          <a:spcPct val="100000"/>
                        </a:lnSpc>
                        <a:spcBef>
                          <a:spcPts val="0"/>
                        </a:spcBef>
                        <a:spcAft>
                          <a:spcPts val="0"/>
                        </a:spcAft>
                        <a:buNone/>
                      </a:pPr>
                      <a:r>
                        <a:rPr lang="en-US" sz="1100" u="none" cap="none" strike="noStrike"/>
                        <a:t>Subjects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None/>
                      </a:pPr>
                      <a:r>
                        <a:rPr lang="en-US" sz="1100" u="none" cap="none" strike="noStrike"/>
                        <a:t>Max marks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None/>
                      </a:pPr>
                      <a:r>
                        <a:rPr lang="en-US" sz="1100" u="none" cap="none" strike="noStrike"/>
                        <a:t>Passing Marks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None/>
                      </a:pPr>
                      <a:r>
                        <a:rPr lang="en-US" sz="1100" u="none" cap="none" strike="noStrike"/>
                        <a:t>Scored Marks</a:t>
                      </a:r>
                      <a:endParaRPr b="0" i="0" sz="1100" u="none" cap="none" strike="noStrike">
                        <a:solidFill>
                          <a:srgbClr val="000000"/>
                        </a:solidFill>
                        <a:latin typeface="Calibri"/>
                        <a:ea typeface="Calibri"/>
                        <a:cs typeface="Calibri"/>
                        <a:sym typeface="Calibri"/>
                      </a:endParaRPr>
                    </a:p>
                  </a:txBody>
                  <a:tcPr marT="9525" marB="0" marR="9525" marL="9525" anchor="b"/>
                </a:tc>
              </a:tr>
              <a:tr h="229925">
                <a:tc>
                  <a:txBody>
                    <a:bodyPr/>
                    <a:lstStyle/>
                    <a:p>
                      <a:pPr indent="0" lvl="0" marL="0" marR="0" rtl="0" algn="l">
                        <a:lnSpc>
                          <a:spcPct val="100000"/>
                        </a:lnSpc>
                        <a:spcBef>
                          <a:spcPts val="0"/>
                        </a:spcBef>
                        <a:spcAft>
                          <a:spcPts val="0"/>
                        </a:spcAft>
                        <a:buNone/>
                      </a:pPr>
                      <a:r>
                        <a:rPr lang="en-US" sz="1100" u="none" cap="none" strike="noStrike"/>
                        <a:t>English</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70</a:t>
                      </a:r>
                      <a:endParaRPr b="0" i="0" sz="1100" u="none" cap="none" strike="noStrike">
                        <a:solidFill>
                          <a:srgbClr val="000000"/>
                        </a:solidFill>
                        <a:latin typeface="Calibri"/>
                        <a:ea typeface="Calibri"/>
                        <a:cs typeface="Calibri"/>
                        <a:sym typeface="Calibri"/>
                      </a:endParaRPr>
                    </a:p>
                  </a:txBody>
                  <a:tcPr marT="9525" marB="0" marR="9525" marL="9525" anchor="b"/>
                </a:tc>
              </a:tr>
              <a:tr h="229925">
                <a:tc>
                  <a:txBody>
                    <a:bodyPr/>
                    <a:lstStyle/>
                    <a:p>
                      <a:pPr indent="0" lvl="0" marL="0" marR="0" rtl="0" algn="l">
                        <a:lnSpc>
                          <a:spcPct val="100000"/>
                        </a:lnSpc>
                        <a:spcBef>
                          <a:spcPts val="0"/>
                        </a:spcBef>
                        <a:spcAft>
                          <a:spcPts val="0"/>
                        </a:spcAft>
                        <a:buNone/>
                      </a:pPr>
                      <a:r>
                        <a:rPr lang="en-US" sz="1100" u="none" cap="none" strike="noStrike"/>
                        <a:t>Kannada</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90</a:t>
                      </a:r>
                      <a:endParaRPr b="0" i="0" sz="1100" u="none" cap="none" strike="noStrike">
                        <a:solidFill>
                          <a:srgbClr val="000000"/>
                        </a:solidFill>
                        <a:latin typeface="Calibri"/>
                        <a:ea typeface="Calibri"/>
                        <a:cs typeface="Calibri"/>
                        <a:sym typeface="Calibri"/>
                      </a:endParaRPr>
                    </a:p>
                  </a:txBody>
                  <a:tcPr marT="9525" marB="0" marR="9525" marL="9525" anchor="b"/>
                </a:tc>
              </a:tr>
              <a:tr h="229925">
                <a:tc>
                  <a:txBody>
                    <a:bodyPr/>
                    <a:lstStyle/>
                    <a:p>
                      <a:pPr indent="0" lvl="0" marL="0" marR="0" rtl="0" algn="l">
                        <a:lnSpc>
                          <a:spcPct val="100000"/>
                        </a:lnSpc>
                        <a:spcBef>
                          <a:spcPts val="0"/>
                        </a:spcBef>
                        <a:spcAft>
                          <a:spcPts val="0"/>
                        </a:spcAft>
                        <a:buNone/>
                      </a:pPr>
                      <a:r>
                        <a:rPr lang="en-US" sz="1100" u="none" cap="none" strike="noStrike"/>
                        <a:t>Hindi</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75</a:t>
                      </a:r>
                      <a:endParaRPr b="0" i="0" sz="1100" u="none" cap="none" strike="noStrike">
                        <a:solidFill>
                          <a:srgbClr val="000000"/>
                        </a:solidFill>
                        <a:latin typeface="Calibri"/>
                        <a:ea typeface="Calibri"/>
                        <a:cs typeface="Calibri"/>
                        <a:sym typeface="Calibri"/>
                      </a:endParaRPr>
                    </a:p>
                  </a:txBody>
                  <a:tcPr marT="9525" marB="0" marR="9525" marL="9525" anchor="b"/>
                </a:tc>
              </a:tr>
              <a:tr h="229925">
                <a:tc>
                  <a:txBody>
                    <a:bodyPr/>
                    <a:lstStyle/>
                    <a:p>
                      <a:pPr indent="0" lvl="0" marL="0" marR="0" rtl="0" algn="l">
                        <a:lnSpc>
                          <a:spcPct val="100000"/>
                        </a:lnSpc>
                        <a:spcBef>
                          <a:spcPts val="0"/>
                        </a:spcBef>
                        <a:spcAft>
                          <a:spcPts val="0"/>
                        </a:spcAft>
                        <a:buNone/>
                      </a:pPr>
                      <a:r>
                        <a:rPr lang="en-US" sz="1100" u="none" cap="none" strike="noStrike"/>
                        <a:t>Maths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95</a:t>
                      </a:r>
                      <a:endParaRPr b="0" i="0" sz="1100" u="none" cap="none" strike="noStrike">
                        <a:solidFill>
                          <a:srgbClr val="000000"/>
                        </a:solidFill>
                        <a:latin typeface="Calibri"/>
                        <a:ea typeface="Calibri"/>
                        <a:cs typeface="Calibri"/>
                        <a:sym typeface="Calibri"/>
                      </a:endParaRPr>
                    </a:p>
                  </a:txBody>
                  <a:tcPr marT="9525" marB="0" marR="9525" marL="9525" anchor="b"/>
                </a:tc>
              </a:tr>
              <a:tr h="229925">
                <a:tc>
                  <a:txBody>
                    <a:bodyPr/>
                    <a:lstStyle/>
                    <a:p>
                      <a:pPr indent="0" lvl="0" marL="0" marR="0" rtl="0" algn="l">
                        <a:lnSpc>
                          <a:spcPct val="100000"/>
                        </a:lnSpc>
                        <a:spcBef>
                          <a:spcPts val="0"/>
                        </a:spcBef>
                        <a:spcAft>
                          <a:spcPts val="0"/>
                        </a:spcAft>
                        <a:buNone/>
                      </a:pPr>
                      <a:r>
                        <a:rPr lang="en-US" sz="1100" u="none" cap="none" strike="noStrike"/>
                        <a:t>Science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81</a:t>
                      </a:r>
                      <a:endParaRPr b="0" i="0" sz="1100" u="none" cap="none" strike="noStrike">
                        <a:solidFill>
                          <a:srgbClr val="000000"/>
                        </a:solidFill>
                        <a:latin typeface="Calibri"/>
                        <a:ea typeface="Calibri"/>
                        <a:cs typeface="Calibri"/>
                        <a:sym typeface="Calibri"/>
                      </a:endParaRPr>
                    </a:p>
                  </a:txBody>
                  <a:tcPr marT="9525" marB="0" marR="9525" marL="9525" anchor="b"/>
                </a:tc>
              </a:tr>
              <a:tr h="229925">
                <a:tc>
                  <a:txBody>
                    <a:bodyPr/>
                    <a:lstStyle/>
                    <a:p>
                      <a:pPr indent="0" lvl="0" marL="0" marR="0" rtl="0" algn="l">
                        <a:lnSpc>
                          <a:spcPct val="100000"/>
                        </a:lnSpc>
                        <a:spcBef>
                          <a:spcPts val="0"/>
                        </a:spcBef>
                        <a:spcAft>
                          <a:spcPts val="0"/>
                        </a:spcAft>
                        <a:buNone/>
                      </a:pPr>
                      <a:r>
                        <a:rPr lang="en-US" sz="1100" u="none" cap="none" strike="noStrike"/>
                        <a:t>Social</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66</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96" name="Google Shape;96;p16"/>
          <p:cNvGraphicFramePr/>
          <p:nvPr/>
        </p:nvGraphicFramePr>
        <p:xfrm>
          <a:off x="0" y="2732182"/>
          <a:ext cx="3000000" cy="3000000"/>
        </p:xfrm>
        <a:graphic>
          <a:graphicData uri="http://schemas.openxmlformats.org/drawingml/2006/table">
            <a:tbl>
              <a:tblPr>
                <a:noFill/>
                <a:tableStyleId>{A6B91411-FB09-409C-9D68-C2393A44CB45}</a:tableStyleId>
              </a:tblPr>
              <a:tblGrid>
                <a:gridCol w="1977075"/>
                <a:gridCol w="2265400"/>
                <a:gridCol w="2924425"/>
                <a:gridCol w="1977075"/>
              </a:tblGrid>
              <a:tr h="302175">
                <a:tc>
                  <a:txBody>
                    <a:bodyPr/>
                    <a:lstStyle/>
                    <a:p>
                      <a:pPr indent="0" lvl="0" marL="0" marR="0" rtl="0" algn="l">
                        <a:lnSpc>
                          <a:spcPct val="100000"/>
                        </a:lnSpc>
                        <a:spcBef>
                          <a:spcPts val="0"/>
                        </a:spcBef>
                        <a:spcAft>
                          <a:spcPts val="0"/>
                        </a:spcAft>
                        <a:buNone/>
                      </a:pPr>
                      <a:r>
                        <a:rPr lang="en-US" sz="1100" u="none" cap="none" strike="noStrike"/>
                        <a:t>Subjects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None/>
                      </a:pPr>
                      <a:r>
                        <a:rPr lang="en-US" sz="1100" u="none" cap="none" strike="noStrike"/>
                        <a:t>Max marks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None/>
                      </a:pPr>
                      <a:r>
                        <a:rPr lang="en-US" sz="1100" u="none" cap="none" strike="noStrike"/>
                        <a:t>Passing Marks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lnSpc>
                          <a:spcPct val="100000"/>
                        </a:lnSpc>
                        <a:spcBef>
                          <a:spcPts val="0"/>
                        </a:spcBef>
                        <a:spcAft>
                          <a:spcPts val="0"/>
                        </a:spcAft>
                        <a:buNone/>
                      </a:pPr>
                      <a:r>
                        <a:rPr lang="en-US" sz="1100" u="none" cap="none" strike="noStrike"/>
                        <a:t>Grades</a:t>
                      </a:r>
                      <a:endParaRPr b="0" i="0" sz="1100" u="none" cap="none" strike="noStrike">
                        <a:solidFill>
                          <a:srgbClr val="000000"/>
                        </a:solidFill>
                        <a:latin typeface="Calibri"/>
                        <a:ea typeface="Calibri"/>
                        <a:cs typeface="Calibri"/>
                        <a:sym typeface="Calibri"/>
                      </a:endParaRPr>
                    </a:p>
                  </a:txBody>
                  <a:tcPr marT="9525" marB="0" marR="9525" marL="9525" anchor="b"/>
                </a:tc>
              </a:tr>
              <a:tr h="302175">
                <a:tc>
                  <a:txBody>
                    <a:bodyPr/>
                    <a:lstStyle/>
                    <a:p>
                      <a:pPr indent="0" lvl="0" marL="0" marR="0" rtl="0" algn="l">
                        <a:lnSpc>
                          <a:spcPct val="100000"/>
                        </a:lnSpc>
                        <a:spcBef>
                          <a:spcPts val="0"/>
                        </a:spcBef>
                        <a:spcAft>
                          <a:spcPts val="0"/>
                        </a:spcAft>
                        <a:buNone/>
                      </a:pPr>
                      <a:r>
                        <a:rPr lang="en-US" sz="1100" u="none" cap="none" strike="noStrike"/>
                        <a:t>English</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B</a:t>
                      </a:r>
                      <a:endParaRPr b="0" i="0" sz="1100" u="none" cap="none" strike="noStrike">
                        <a:solidFill>
                          <a:srgbClr val="000000"/>
                        </a:solidFill>
                        <a:latin typeface="Calibri"/>
                        <a:ea typeface="Calibri"/>
                        <a:cs typeface="Calibri"/>
                        <a:sym typeface="Calibri"/>
                      </a:endParaRPr>
                    </a:p>
                  </a:txBody>
                  <a:tcPr marT="9525" marB="0" marR="9525" marL="9525" anchor="b"/>
                </a:tc>
              </a:tr>
              <a:tr h="302175">
                <a:tc>
                  <a:txBody>
                    <a:bodyPr/>
                    <a:lstStyle/>
                    <a:p>
                      <a:pPr indent="0" lvl="0" marL="0" marR="0" rtl="0" algn="l">
                        <a:lnSpc>
                          <a:spcPct val="100000"/>
                        </a:lnSpc>
                        <a:spcBef>
                          <a:spcPts val="0"/>
                        </a:spcBef>
                        <a:spcAft>
                          <a:spcPts val="0"/>
                        </a:spcAft>
                        <a:buNone/>
                      </a:pPr>
                      <a:r>
                        <a:rPr lang="en-US" sz="1100" u="none" cap="none" strike="noStrike"/>
                        <a:t>Kannada</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A</a:t>
                      </a:r>
                      <a:endParaRPr b="0" i="0" sz="1100" u="none" cap="none" strike="noStrike">
                        <a:solidFill>
                          <a:srgbClr val="000000"/>
                        </a:solidFill>
                        <a:latin typeface="Calibri"/>
                        <a:ea typeface="Calibri"/>
                        <a:cs typeface="Calibri"/>
                        <a:sym typeface="Calibri"/>
                      </a:endParaRPr>
                    </a:p>
                  </a:txBody>
                  <a:tcPr marT="9525" marB="0" marR="9525" marL="9525" anchor="b"/>
                </a:tc>
              </a:tr>
              <a:tr h="302175">
                <a:tc>
                  <a:txBody>
                    <a:bodyPr/>
                    <a:lstStyle/>
                    <a:p>
                      <a:pPr indent="0" lvl="0" marL="0" marR="0" rtl="0" algn="l">
                        <a:lnSpc>
                          <a:spcPct val="100000"/>
                        </a:lnSpc>
                        <a:spcBef>
                          <a:spcPts val="0"/>
                        </a:spcBef>
                        <a:spcAft>
                          <a:spcPts val="0"/>
                        </a:spcAft>
                        <a:buNone/>
                      </a:pPr>
                      <a:r>
                        <a:rPr lang="en-US" sz="1100" u="none" cap="none" strike="noStrike"/>
                        <a:t>Hindi</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B</a:t>
                      </a:r>
                      <a:endParaRPr b="0" i="0" sz="1100" u="none" cap="none" strike="noStrike">
                        <a:solidFill>
                          <a:srgbClr val="000000"/>
                        </a:solidFill>
                        <a:latin typeface="Calibri"/>
                        <a:ea typeface="Calibri"/>
                        <a:cs typeface="Calibri"/>
                        <a:sym typeface="Calibri"/>
                      </a:endParaRPr>
                    </a:p>
                  </a:txBody>
                  <a:tcPr marT="9525" marB="0" marR="9525" marL="9525" anchor="b"/>
                </a:tc>
              </a:tr>
              <a:tr h="302175">
                <a:tc>
                  <a:txBody>
                    <a:bodyPr/>
                    <a:lstStyle/>
                    <a:p>
                      <a:pPr indent="0" lvl="0" marL="0" marR="0" rtl="0" algn="l">
                        <a:lnSpc>
                          <a:spcPct val="100000"/>
                        </a:lnSpc>
                        <a:spcBef>
                          <a:spcPts val="0"/>
                        </a:spcBef>
                        <a:spcAft>
                          <a:spcPts val="0"/>
                        </a:spcAft>
                        <a:buNone/>
                      </a:pPr>
                      <a:r>
                        <a:rPr lang="en-US" sz="1100" u="none" cap="none" strike="noStrike"/>
                        <a:t>Maths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A</a:t>
                      </a:r>
                      <a:endParaRPr b="0" i="0" sz="1100" u="none" cap="none" strike="noStrike">
                        <a:solidFill>
                          <a:srgbClr val="000000"/>
                        </a:solidFill>
                        <a:latin typeface="Calibri"/>
                        <a:ea typeface="Calibri"/>
                        <a:cs typeface="Calibri"/>
                        <a:sym typeface="Calibri"/>
                      </a:endParaRPr>
                    </a:p>
                  </a:txBody>
                  <a:tcPr marT="9525" marB="0" marR="9525" marL="9525" anchor="b"/>
                </a:tc>
              </a:tr>
              <a:tr h="302175">
                <a:tc>
                  <a:txBody>
                    <a:bodyPr/>
                    <a:lstStyle/>
                    <a:p>
                      <a:pPr indent="0" lvl="0" marL="0" marR="0" rtl="0" algn="l">
                        <a:lnSpc>
                          <a:spcPct val="100000"/>
                        </a:lnSpc>
                        <a:spcBef>
                          <a:spcPts val="0"/>
                        </a:spcBef>
                        <a:spcAft>
                          <a:spcPts val="0"/>
                        </a:spcAft>
                        <a:buNone/>
                      </a:pPr>
                      <a:r>
                        <a:rPr lang="en-US" sz="1100" u="none" cap="none" strike="noStrike"/>
                        <a:t>Science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A</a:t>
                      </a:r>
                      <a:endParaRPr b="0" i="0" sz="1100" u="none" cap="none" strike="noStrike">
                        <a:solidFill>
                          <a:srgbClr val="000000"/>
                        </a:solidFill>
                        <a:latin typeface="Calibri"/>
                        <a:ea typeface="Calibri"/>
                        <a:cs typeface="Calibri"/>
                        <a:sym typeface="Calibri"/>
                      </a:endParaRPr>
                    </a:p>
                  </a:txBody>
                  <a:tcPr marT="9525" marB="0" marR="9525" marL="9525" anchor="b"/>
                </a:tc>
              </a:tr>
              <a:tr h="302175">
                <a:tc>
                  <a:txBody>
                    <a:bodyPr/>
                    <a:lstStyle/>
                    <a:p>
                      <a:pPr indent="0" lvl="0" marL="0" marR="0" rtl="0" algn="l">
                        <a:lnSpc>
                          <a:spcPct val="100000"/>
                        </a:lnSpc>
                        <a:spcBef>
                          <a:spcPts val="0"/>
                        </a:spcBef>
                        <a:spcAft>
                          <a:spcPts val="0"/>
                        </a:spcAft>
                        <a:buNone/>
                      </a:pPr>
                      <a:r>
                        <a:rPr lang="en-US" sz="1100" u="none" cap="none" strike="noStrike"/>
                        <a:t>Social</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100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35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lnSpc>
                          <a:spcPct val="100000"/>
                        </a:lnSpc>
                        <a:spcBef>
                          <a:spcPts val="0"/>
                        </a:spcBef>
                        <a:spcAft>
                          <a:spcPts val="0"/>
                        </a:spcAft>
                        <a:buNone/>
                      </a:pPr>
                      <a:r>
                        <a:rPr lang="en-US" sz="1100" u="none" cap="none" strike="noStrike"/>
                        <a:t>B</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difference between classification and regression in machine learning" id="101" name="Google Shape;101;p17"/>
          <p:cNvPicPr preferRelativeResize="0"/>
          <p:nvPr/>
        </p:nvPicPr>
        <p:blipFill rotWithShape="1">
          <a:blip r:embed="rId3">
            <a:alphaModFix/>
          </a:blip>
          <a:srcRect b="0" l="0" r="0" t="0"/>
          <a:stretch/>
        </p:blipFill>
        <p:spPr>
          <a:xfrm>
            <a:off x="0" y="627321"/>
            <a:ext cx="9144000" cy="43157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22727" y="1041990"/>
            <a:ext cx="8222100" cy="3540642"/>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Regression</a:t>
            </a:r>
            <a:br>
              <a:rPr lang="en-US"/>
            </a:br>
            <a:r>
              <a:rPr lang="en-US" sz="1400"/>
              <a:t>- It is about predicting a quantity</a:t>
            </a:r>
            <a:br>
              <a:rPr lang="en-US"/>
            </a:br>
            <a:br>
              <a:rPr lang="en-US"/>
            </a:br>
            <a:r>
              <a:rPr lang="en-US"/>
              <a:t>Classification</a:t>
            </a:r>
            <a:br>
              <a:rPr lang="en-US"/>
            </a:br>
            <a:r>
              <a:rPr lang="en-US" sz="1400"/>
              <a:t>- It is about predicting a label</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Schools are becoming 'exam factories' that fail to prepare pupils ..." id="111" name="Google Shape;111;p19"/>
          <p:cNvPicPr preferRelativeResize="0"/>
          <p:nvPr/>
        </p:nvPicPr>
        <p:blipFill rotWithShape="1">
          <a:blip r:embed="rId3">
            <a:alphaModFix/>
          </a:blip>
          <a:srcRect b="0" l="0" r="0" t="34544"/>
          <a:stretch/>
        </p:blipFill>
        <p:spPr>
          <a:xfrm>
            <a:off x="0" y="2902688"/>
            <a:ext cx="9144000" cy="2083982"/>
          </a:xfrm>
          <a:prstGeom prst="rect">
            <a:avLst/>
          </a:prstGeom>
          <a:noFill/>
          <a:ln>
            <a:noFill/>
          </a:ln>
        </p:spPr>
      </p:pic>
      <p:pic>
        <p:nvPicPr>
          <p:cNvPr descr="Teaching Styles - Center for Teaching Excellence | University of ..." id="112" name="Google Shape;112;p19"/>
          <p:cNvPicPr preferRelativeResize="0"/>
          <p:nvPr/>
        </p:nvPicPr>
        <p:blipFill rotWithShape="1">
          <a:blip r:embed="rId4">
            <a:alphaModFix/>
          </a:blip>
          <a:srcRect b="0" l="0" r="0" t="0"/>
          <a:stretch/>
        </p:blipFill>
        <p:spPr>
          <a:xfrm>
            <a:off x="0" y="736084"/>
            <a:ext cx="9144000" cy="19964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60950" y="842606"/>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Training and testing</a:t>
            </a:r>
            <a:endParaRPr/>
          </a:p>
        </p:txBody>
      </p:sp>
      <p:sp>
        <p:nvSpPr>
          <p:cNvPr id="118" name="Google Shape;118;p20"/>
          <p:cNvSpPr/>
          <p:nvPr/>
        </p:nvSpPr>
        <p:spPr>
          <a:xfrm>
            <a:off x="460950" y="2004261"/>
            <a:ext cx="8222100"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Roboto"/>
                <a:ea typeface="Roboto"/>
                <a:cs typeface="Roboto"/>
                <a:sym typeface="Roboto"/>
              </a:rPr>
              <a:t>	Training set is the one on which we train and fit our model basically to fit the parameters whereas test data is used only to assess performance of model. Training data's output is available to model whereas testing data is the unseen data for which predictions have to be made.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3.1. Cross-validation: evaluating estimator performance — scikit ..." id="123" name="Google Shape;123;p21"/>
          <p:cNvPicPr preferRelativeResize="0"/>
          <p:nvPr/>
        </p:nvPicPr>
        <p:blipFill rotWithShape="1">
          <a:blip r:embed="rId3">
            <a:alphaModFix/>
          </a:blip>
          <a:srcRect b="0" l="0" r="0" t="0"/>
          <a:stretch/>
        </p:blipFill>
        <p:spPr>
          <a:xfrm>
            <a:off x="208480" y="906042"/>
            <a:ext cx="8136305" cy="37058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p:nvPr/>
        </p:nvSpPr>
        <p:spPr>
          <a:xfrm>
            <a:off x="170120" y="1286539"/>
            <a:ext cx="8825023"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accent6"/>
                </a:solidFill>
                <a:latin typeface="Roboto"/>
                <a:ea typeface="Roboto"/>
                <a:cs typeface="Roboto"/>
                <a:sym typeface="Roboto"/>
              </a:rPr>
              <a:t>Insurance</a:t>
            </a:r>
            <a:r>
              <a:rPr b="0" i="0" lang="en-US" sz="1800" u="none" cap="none" strike="noStrike">
                <a:solidFill>
                  <a:schemeClr val="lt1"/>
                </a:solidFill>
                <a:latin typeface="Roboto"/>
                <a:ea typeface="Roboto"/>
                <a:cs typeface="Roboto"/>
                <a:sym typeface="Roboto"/>
              </a:rPr>
              <a:t> : Age, Marital status, Employed, Height, Weight, School, College, </a:t>
            </a:r>
            <a:r>
              <a:rPr b="0" i="0" lang="en-US" sz="1800" u="none" cap="none" strike="noStrike">
                <a:solidFill>
                  <a:schemeClr val="accent3"/>
                </a:solidFill>
                <a:latin typeface="Roboto"/>
                <a:ea typeface="Roboto"/>
                <a:cs typeface="Roboto"/>
                <a:sym typeface="Roboto"/>
              </a:rPr>
              <a:t>Insurance Amount</a:t>
            </a:r>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i="0" lang="en-US" sz="1800" u="none" cap="none" strike="noStrike">
                <a:solidFill>
                  <a:schemeClr val="accent6"/>
                </a:solidFill>
                <a:latin typeface="Roboto"/>
                <a:ea typeface="Roboto"/>
                <a:cs typeface="Roboto"/>
                <a:sym typeface="Roboto"/>
              </a:rPr>
              <a:t>Rainfall</a:t>
            </a:r>
            <a:r>
              <a:rPr b="0" i="0" lang="en-US" sz="1800" u="none" cap="none" strike="noStrike">
                <a:solidFill>
                  <a:schemeClr val="lt1"/>
                </a:solidFill>
                <a:latin typeface="Roboto"/>
                <a:ea typeface="Roboto"/>
                <a:cs typeface="Roboto"/>
                <a:sym typeface="Roboto"/>
              </a:rPr>
              <a:t>  : Village/Town Name, Area, Temperature, Humidity, Date, Time, Soil, No of People, </a:t>
            </a:r>
            <a:r>
              <a:rPr b="0" i="0" lang="en-US" sz="1800" u="none" cap="none" strike="noStrike">
                <a:solidFill>
                  <a:schemeClr val="accent3"/>
                </a:solidFill>
                <a:latin typeface="Roboto"/>
                <a:ea typeface="Roboto"/>
                <a:cs typeface="Roboto"/>
                <a:sym typeface="Roboto"/>
              </a:rPr>
              <a:t>Rainfall</a:t>
            </a:r>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i="0" lang="en-US" sz="1800" u="none" cap="none" strike="noStrike">
                <a:solidFill>
                  <a:schemeClr val="accent6"/>
                </a:solidFill>
                <a:latin typeface="Roboto"/>
                <a:ea typeface="Roboto"/>
                <a:cs typeface="Roboto"/>
                <a:sym typeface="Roboto"/>
              </a:rPr>
              <a:t>Telco</a:t>
            </a:r>
            <a:r>
              <a:rPr b="0" i="0" lang="en-US" sz="1800" u="none" cap="none" strike="noStrike">
                <a:solidFill>
                  <a:schemeClr val="lt1"/>
                </a:solidFill>
                <a:latin typeface="Roboto"/>
                <a:ea typeface="Roboto"/>
                <a:cs typeface="Roboto"/>
                <a:sym typeface="Roboto"/>
              </a:rPr>
              <a:t>     : Customer Name, Location, Type, Data Usage, Height, Weight, Call Usage, Active/Inactive, Member since, No of complaints raised, Age, </a:t>
            </a:r>
            <a:r>
              <a:rPr b="0" i="0" lang="en-US" sz="1800" u="none" cap="none" strike="noStrike">
                <a:solidFill>
                  <a:schemeClr val="accent3"/>
                </a:solidFill>
                <a:latin typeface="Roboto"/>
                <a:ea typeface="Roboto"/>
                <a:cs typeface="Roboto"/>
                <a:sym typeface="Roboto"/>
              </a:rPr>
              <a:t>Churn</a:t>
            </a:r>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i="0" lang="en-US" sz="1800" u="none" cap="none" strike="noStrike">
                <a:solidFill>
                  <a:schemeClr val="accent6"/>
                </a:solidFill>
                <a:latin typeface="Roboto"/>
                <a:ea typeface="Roboto"/>
                <a:cs typeface="Roboto"/>
                <a:sym typeface="Roboto"/>
              </a:rPr>
              <a:t>Gold rate </a:t>
            </a:r>
            <a:r>
              <a:rPr b="0" i="0" lang="en-US" sz="1800" u="none" cap="none" strike="noStrike">
                <a:solidFill>
                  <a:schemeClr val="lt1"/>
                </a:solidFill>
                <a:latin typeface="Roboto"/>
                <a:ea typeface="Roboto"/>
                <a:cs typeface="Roboto"/>
                <a:sym typeface="Roboto"/>
              </a:rPr>
              <a:t>: Item, Total Grams, Wastage, Stone weight, Date, </a:t>
            </a:r>
            <a:r>
              <a:rPr b="0" i="0" lang="en-US" sz="1800" u="none" cap="none" strike="noStrike">
                <a:solidFill>
                  <a:schemeClr val="accent3"/>
                </a:solidFill>
                <a:latin typeface="Roboto"/>
                <a:ea typeface="Roboto"/>
                <a:cs typeface="Roboto"/>
                <a:sym typeface="Roboto"/>
              </a:rPr>
              <a:t>Gold 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18418" y="1395499"/>
            <a:ext cx="8321543" cy="261297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Feature Selection</a:t>
            </a:r>
            <a:br>
              <a:rPr lang="en-US"/>
            </a:br>
            <a:r>
              <a:rPr lang="en-US" sz="1600"/>
              <a:t>- </a:t>
            </a:r>
            <a:r>
              <a:rPr b="1" lang="en-US" sz="1400"/>
              <a:t>Feature Selection is the process where you automatically or manually select those features which contribute most to your prediction variable or output in which you are interested in</a:t>
            </a:r>
            <a:br>
              <a:rPr b="1" lang="en-US" sz="1400"/>
            </a:br>
            <a:br>
              <a:rPr b="1" lang="en-US" sz="1400"/>
            </a:br>
            <a:br>
              <a:rPr b="1" lang="en-US" sz="1400"/>
            </a:br>
            <a:br>
              <a:rPr b="1" lang="en-US" sz="1400"/>
            </a:br>
            <a:r>
              <a:rPr lang="en-US"/>
              <a:t>Feature Engineering</a:t>
            </a:r>
            <a:br>
              <a:rPr lang="en-US"/>
            </a:br>
            <a:r>
              <a:rPr lang="en-US" sz="1400"/>
              <a:t>- </a:t>
            </a:r>
            <a:r>
              <a:rPr b="1" lang="en-US" sz="1400"/>
              <a:t>Feature engineering is the process of using domain knowledge to extract features from raw data</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Pickling, Not Pickles | Keeping Food Fresh" id="138" name="Google Shape;138;p24"/>
          <p:cNvPicPr preferRelativeResize="0"/>
          <p:nvPr/>
        </p:nvPicPr>
        <p:blipFill rotWithShape="1">
          <a:blip r:embed="rId3">
            <a:alphaModFix/>
          </a:blip>
          <a:srcRect b="0" l="0" r="0" t="0"/>
          <a:stretch/>
        </p:blipFill>
        <p:spPr>
          <a:xfrm>
            <a:off x="0" y="756573"/>
            <a:ext cx="9144000" cy="380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Pickling</a:t>
            </a:r>
            <a:br>
              <a:rPr lang="en-US"/>
            </a:br>
            <a:r>
              <a:rPr lang="en-US" sz="1400"/>
              <a:t>- Pickle is the standard way of serializing objects in Python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p:txBody>
      </p:sp>
      <p:pic>
        <p:nvPicPr>
          <p:cNvPr descr="Machine Learning: definition, types and practical applications ..." id="50" name="Google Shape;50;p8"/>
          <p:cNvPicPr preferRelativeResize="0"/>
          <p:nvPr/>
        </p:nvPicPr>
        <p:blipFill rotWithShape="1">
          <a:blip r:embed="rId3">
            <a:alphaModFix/>
          </a:blip>
          <a:srcRect b="0" l="0" r="0" t="0"/>
          <a:stretch/>
        </p:blipFill>
        <p:spPr>
          <a:xfrm>
            <a:off x="0" y="656644"/>
            <a:ext cx="9144000" cy="3830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Assignment</a:t>
            </a:r>
            <a:br>
              <a:rPr lang="en-US"/>
            </a:br>
            <a:r>
              <a:rPr lang="en-US" sz="1400"/>
              <a:t>- Error Metrics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sz="3000"/>
              <a:t>Thanks!</a:t>
            </a:r>
            <a:endParaRPr sz="3000"/>
          </a:p>
        </p:txBody>
      </p:sp>
      <p:sp>
        <p:nvSpPr>
          <p:cNvPr id="154" name="Google Shape;154;p2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t/>
            </a:r>
            <a:endParaRPr sz="1400"/>
          </a:p>
          <a:p>
            <a:pPr indent="0" lvl="0" marL="0" rtl="0" algn="l">
              <a:lnSpc>
                <a:spcPct val="115000"/>
              </a:lnSpc>
              <a:spcBef>
                <a:spcPts val="0"/>
              </a:spcBef>
              <a:spcAft>
                <a:spcPts val="0"/>
              </a:spcAft>
              <a:buSzPts val="1200"/>
              <a:buNone/>
            </a:pPr>
            <a:r>
              <a:rPr lang="en-US" sz="1400"/>
              <a:t> </a:t>
            </a:r>
            <a:endParaRPr sz="1400"/>
          </a:p>
        </p:txBody>
      </p:sp>
      <p:pic>
        <p:nvPicPr>
          <p:cNvPr id="155" name="Google Shape;155;p27"/>
          <p:cNvPicPr preferRelativeResize="0"/>
          <p:nvPr/>
        </p:nvPicPr>
        <p:blipFill rotWithShape="1">
          <a:blip r:embed="rId3">
            <a:alphaModFix/>
          </a:blip>
          <a:srcRect b="0" l="11966" r="11958" t="0"/>
          <a:stretch/>
        </p:blipFill>
        <p:spPr>
          <a:xfrm>
            <a:off x="3274676" y="0"/>
            <a:ext cx="5869325" cy="5143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What is Machine Learning?</a:t>
            </a:r>
            <a:endParaRPr/>
          </a:p>
        </p:txBody>
      </p:sp>
      <p:sp>
        <p:nvSpPr>
          <p:cNvPr id="56" name="Google Shape;56;p9"/>
          <p:cNvSpPr/>
          <p:nvPr/>
        </p:nvSpPr>
        <p:spPr>
          <a:xfrm>
            <a:off x="460949" y="3078150"/>
            <a:ext cx="8055089"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	Machine learning is an application/function of artificial intelligence that provides systems the ability to automatically learn and improve from experience without being explicitly programmed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p:txBody>
      </p:sp>
      <p:pic>
        <p:nvPicPr>
          <p:cNvPr descr="Access Blocked Websites With These 4 Methods" id="62" name="Google Shape;62;p10"/>
          <p:cNvPicPr preferRelativeResize="0"/>
          <p:nvPr/>
        </p:nvPicPr>
        <p:blipFill rotWithShape="1">
          <a:blip r:embed="rId3">
            <a:alphaModFix/>
          </a:blip>
          <a:srcRect b="0" l="0" r="0" t="0"/>
          <a:stretch/>
        </p:blipFill>
        <p:spPr>
          <a:xfrm>
            <a:off x="0" y="717876"/>
            <a:ext cx="9144000" cy="39204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Rule based vs ML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p:txBody>
      </p:sp>
      <p:pic>
        <p:nvPicPr>
          <p:cNvPr descr="Cute Cartoon Teachers Day Classroom Scene, Teachers Day, Classroom ..." id="73" name="Google Shape;73;p12"/>
          <p:cNvPicPr preferRelativeResize="0"/>
          <p:nvPr/>
        </p:nvPicPr>
        <p:blipFill rotWithShape="1">
          <a:blip r:embed="rId3">
            <a:alphaModFix/>
          </a:blip>
          <a:srcRect b="0" l="0" r="0" t="0"/>
          <a:stretch/>
        </p:blipFill>
        <p:spPr>
          <a:xfrm>
            <a:off x="0" y="637352"/>
            <a:ext cx="9144000" cy="2147249"/>
          </a:xfrm>
          <a:prstGeom prst="rect">
            <a:avLst/>
          </a:prstGeom>
          <a:noFill/>
          <a:ln>
            <a:noFill/>
          </a:ln>
        </p:spPr>
      </p:pic>
      <p:pic>
        <p:nvPicPr>
          <p:cNvPr descr="Reflections on self-learning - Zaheeda Tshankie - Medium" id="74" name="Google Shape;74;p12"/>
          <p:cNvPicPr preferRelativeResize="0"/>
          <p:nvPr/>
        </p:nvPicPr>
        <p:blipFill rotWithShape="1">
          <a:blip r:embed="rId4">
            <a:alphaModFix/>
          </a:blip>
          <a:srcRect b="0" l="0" r="0" t="0"/>
          <a:stretch/>
        </p:blipFill>
        <p:spPr>
          <a:xfrm>
            <a:off x="0" y="2784601"/>
            <a:ext cx="9144000" cy="1968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Athena Analytics on Twitter: &quot;The difference between supervised ..." id="79" name="Google Shape;79;p13"/>
          <p:cNvPicPr preferRelativeResize="0"/>
          <p:nvPr/>
        </p:nvPicPr>
        <p:blipFill rotWithShape="1">
          <a:blip r:embed="rId3">
            <a:alphaModFix/>
          </a:blip>
          <a:srcRect b="0" l="0" r="0" t="0"/>
          <a:stretch/>
        </p:blipFill>
        <p:spPr>
          <a:xfrm>
            <a:off x="0" y="638978"/>
            <a:ext cx="9144000" cy="40558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title"/>
          </p:nvPr>
        </p:nvSpPr>
        <p:spPr>
          <a:xfrm>
            <a:off x="229595" y="688241"/>
            <a:ext cx="8694067" cy="3971894"/>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t>Supervised learning</a:t>
            </a:r>
            <a:br>
              <a:rPr lang="en-US"/>
            </a:br>
            <a:r>
              <a:rPr lang="en-US" sz="1800"/>
              <a:t>- Occurs when an algorithm learns from example data (target feature)</a:t>
            </a:r>
            <a:br>
              <a:rPr lang="en-US" sz="1800"/>
            </a:br>
            <a:br>
              <a:rPr lang="en-US" sz="1800"/>
            </a:br>
            <a:br>
              <a:rPr lang="en-US" sz="1800"/>
            </a:br>
            <a:r>
              <a:rPr lang="en-US"/>
              <a:t>Unsupervised learning</a:t>
            </a:r>
            <a:br>
              <a:rPr lang="en-US"/>
            </a:br>
            <a:r>
              <a:rPr lang="en-US" sz="1800"/>
              <a:t>- Occurs when an algorithm learns from plain data (Without target feature)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p:txBody>
      </p:sp>
      <p:pic>
        <p:nvPicPr>
          <p:cNvPr descr="Discover the different types of machine learning - MATLAB for ..." id="90" name="Google Shape;90;p15"/>
          <p:cNvPicPr preferRelativeResize="0"/>
          <p:nvPr/>
        </p:nvPicPr>
        <p:blipFill rotWithShape="1">
          <a:blip r:embed="rId3">
            <a:alphaModFix/>
          </a:blip>
          <a:srcRect b="0" l="0" r="0" t="0"/>
          <a:stretch/>
        </p:blipFill>
        <p:spPr>
          <a:xfrm>
            <a:off x="0" y="674925"/>
            <a:ext cx="9144000" cy="4061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16386F"/>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