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80" r:id="rId3"/>
    <p:sldId id="275" r:id="rId4"/>
    <p:sldId id="276" r:id="rId5"/>
    <p:sldId id="277" r:id="rId6"/>
    <p:sldId id="278" r:id="rId7"/>
    <p:sldId id="279" r:id="rId8"/>
    <p:sldId id="282" r:id="rId9"/>
    <p:sldId id="283" r:id="rId10"/>
    <p:sldId id="284" r:id="rId11"/>
    <p:sldId id="285" r:id="rId12"/>
    <p:sldId id="286" r:id="rId13"/>
    <p:sldId id="288" r:id="rId14"/>
    <p:sldId id="289" r:id="rId15"/>
    <p:sldId id="291" r:id="rId16"/>
    <p:sldId id="292" r:id="rId17"/>
    <p:sldId id="293" r:id="rId18"/>
    <p:sldId id="287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4BFAF-5F38-467D-AFF1-45D197BF21B6}" type="datetimeFigureOut">
              <a:rPr lang="en-US" smtClean="0"/>
              <a:t>2023-05-31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30458-D6CD-483D-A297-CB2BF6A22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30458-D6CD-483D-A297-CB2BF6A22F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1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8F66-0191-4567-84E6-3E7B511B9BBD}" type="datetime1">
              <a:rPr lang="en-US" smtClean="0"/>
              <a:t>2023-05-31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3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55C9-83B5-47C1-B621-51EC075EC1B4}" type="datetime1">
              <a:rPr lang="en-US" smtClean="0"/>
              <a:t>2023-05-31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4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20C6-9CEE-4807-A3C7-C66F6AC7EA78}" type="datetime1">
              <a:rPr lang="en-US" smtClean="0"/>
              <a:t>2023-05-31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6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C56F-699A-4489-94C3-55C90372A7FA}" type="datetime1">
              <a:rPr lang="en-US" smtClean="0"/>
              <a:t>2023-05-31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9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0417-E3C6-4E9F-BE02-C9DA17FB75C6}" type="datetime1">
              <a:rPr lang="en-US" smtClean="0"/>
              <a:t>2023-05-31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88AD-63D6-40FE-8650-8DC7B3EE4280}" type="datetime1">
              <a:rPr lang="en-US" smtClean="0"/>
              <a:t>2023-05-31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84AB-2925-4A32-8F51-640C545B7590}" type="datetime1">
              <a:rPr lang="en-US" smtClean="0"/>
              <a:t>2023-05-31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6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03CE-062E-4E21-8147-506ACBF62E17}" type="datetime1">
              <a:rPr lang="en-US" smtClean="0"/>
              <a:t>2023-05-31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9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C6C2-30E9-466C-86A2-0F6BCD0D4FCA}" type="datetime1">
              <a:rPr lang="en-US" smtClean="0"/>
              <a:t>2023-05-31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1632-79B7-4FFB-9014-EBA4AFC8BBA1}" type="datetime1">
              <a:rPr lang="en-US" smtClean="0"/>
              <a:t>2023-05-31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8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E29D-F7B6-4174-B822-541289D75FD5}" type="datetime1">
              <a:rPr lang="en-US" smtClean="0"/>
              <a:t>2023-05-31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0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" y="26504"/>
            <a:ext cx="2412005" cy="68103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9A798-9C94-422D-B6C9-7619864F2046}" type="datetime1">
              <a:rPr lang="en-US" smtClean="0"/>
              <a:t>2023-05-31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5972" y="64264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01433A5C-A324-44F3-9AD9-9CE9975D1B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6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Concurrency: Mutual Exclusion &amp; Synchronization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800" dirty="0" smtClean="0"/>
              <a:t>Covers Chapter#05 from Textbook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5858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 for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11270973" cy="48364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 smtClean="0"/>
              <a:t>Concurrent processes come into conflict with each other when they are </a:t>
            </a:r>
            <a:r>
              <a:rPr lang="en-US" b="1" dirty="0" smtClean="0">
                <a:solidFill>
                  <a:srgbClr val="00B0F0"/>
                </a:solidFill>
              </a:rPr>
              <a:t>competing</a:t>
            </a:r>
            <a:r>
              <a:rPr lang="en-US" dirty="0" smtClean="0"/>
              <a:t> for the use of same resource.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 smtClean="0"/>
              <a:t>Processes are sharing resources without being aware of one another.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 smtClean="0"/>
              <a:t>No exchange of information between the competing processes.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 smtClean="0"/>
              <a:t>The results of each process is not affected by execution of other processes.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 smtClean="0"/>
              <a:t>Execution of one process may affect the behavior of competing processes, such as affecting the waiting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4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for </a:t>
            </a:r>
            <a:r>
              <a:rPr lang="en-US" dirty="0" smtClean="0"/>
              <a:t>Resources </a:t>
            </a:r>
            <a:r>
              <a:rPr lang="en-US" i="1" dirty="0" smtClean="0"/>
              <a:t>(Cont.)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831286" cy="494234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The control </a:t>
            </a:r>
            <a:r>
              <a:rPr lang="en-US" b="1" dirty="0">
                <a:solidFill>
                  <a:srgbClr val="C00000"/>
                </a:solidFill>
              </a:rPr>
              <a:t>problems </a:t>
            </a:r>
            <a:r>
              <a:rPr lang="en-US" b="1" dirty="0" smtClean="0">
                <a:solidFill>
                  <a:srgbClr val="C00000"/>
                </a:solidFill>
              </a:rPr>
              <a:t>in </a:t>
            </a:r>
            <a:r>
              <a:rPr lang="en-US" b="1" dirty="0">
                <a:solidFill>
                  <a:srgbClr val="C00000"/>
                </a:solidFill>
              </a:rPr>
              <a:t>competing </a:t>
            </a:r>
            <a:r>
              <a:rPr lang="en-US" b="1" dirty="0" smtClean="0">
                <a:solidFill>
                  <a:srgbClr val="C00000"/>
                </a:solidFill>
              </a:rPr>
              <a:t>processes: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Need </a:t>
            </a:r>
            <a:r>
              <a:rPr lang="en-US" dirty="0"/>
              <a:t>for mutual </a:t>
            </a:r>
            <a:r>
              <a:rPr lang="en-US" dirty="0" smtClean="0"/>
              <a:t>exclusion</a:t>
            </a:r>
            <a:endParaRPr lang="en-US" sz="2600" i="1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Deadlock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Starvation</a:t>
            </a:r>
          </a:p>
          <a:p>
            <a:pPr>
              <a:lnSpc>
                <a:spcPct val="100000"/>
              </a:lnSpc>
            </a:pPr>
            <a:r>
              <a:rPr lang="en-US" dirty="0"/>
              <a:t>Control of </a:t>
            </a:r>
            <a:r>
              <a:rPr lang="en-US" b="1" dirty="0">
                <a:solidFill>
                  <a:srgbClr val="0070C0"/>
                </a:solidFill>
              </a:rPr>
              <a:t>competition</a:t>
            </a:r>
            <a:r>
              <a:rPr lang="en-US" dirty="0"/>
              <a:t> inevitably involves the OS because it is the OS that allocates resources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Processes will be required to </a:t>
            </a:r>
            <a:r>
              <a:rPr lang="en-US" dirty="0"/>
              <a:t>express the </a:t>
            </a:r>
            <a:r>
              <a:rPr lang="en-US" dirty="0" smtClean="0"/>
              <a:t>mutual exclusion requirement in </a:t>
            </a:r>
            <a:r>
              <a:rPr lang="en-US" dirty="0"/>
              <a:t>some </a:t>
            </a:r>
            <a:r>
              <a:rPr lang="en-US" dirty="0" smtClean="0"/>
              <a:t>way, </a:t>
            </a:r>
            <a:r>
              <a:rPr lang="en-US" dirty="0"/>
              <a:t>such as </a:t>
            </a:r>
            <a:r>
              <a:rPr lang="en-US" dirty="0" smtClean="0"/>
              <a:t>“locking </a:t>
            </a:r>
            <a:r>
              <a:rPr lang="en-US" dirty="0"/>
              <a:t>a </a:t>
            </a:r>
            <a:r>
              <a:rPr lang="en-US" dirty="0" smtClean="0"/>
              <a:t>resource” </a:t>
            </a:r>
            <a:r>
              <a:rPr lang="en-US" dirty="0"/>
              <a:t>prior to its use.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Any </a:t>
            </a:r>
            <a:r>
              <a:rPr lang="en-US" dirty="0"/>
              <a:t>solution will involve some support from </a:t>
            </a:r>
            <a:r>
              <a:rPr lang="en-US" dirty="0" smtClean="0"/>
              <a:t>OS</a:t>
            </a:r>
            <a:r>
              <a:rPr lang="en-US" dirty="0"/>
              <a:t>, such as </a:t>
            </a:r>
            <a:r>
              <a:rPr lang="en-US" dirty="0" smtClean="0"/>
              <a:t>the provision </a:t>
            </a:r>
            <a:r>
              <a:rPr lang="en-US" dirty="0"/>
              <a:t>of </a:t>
            </a:r>
            <a:r>
              <a:rPr lang="en-US" dirty="0" smtClean="0"/>
              <a:t>locking </a:t>
            </a:r>
            <a:r>
              <a:rPr lang="en-US" dirty="0"/>
              <a:t>facility.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Cooperation by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59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These are </a:t>
            </a:r>
            <a:r>
              <a:rPr lang="en-US" dirty="0"/>
              <a:t>processes that interact with other processes without being explicitly </a:t>
            </a:r>
            <a:r>
              <a:rPr lang="en-US" dirty="0" smtClean="0"/>
              <a:t>aware of </a:t>
            </a:r>
            <a:r>
              <a:rPr lang="en-US" dirty="0"/>
              <a:t>them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The processes must cooperate to ensure that the data they share are properly managed.</a:t>
            </a:r>
          </a:p>
          <a:p>
            <a:pPr>
              <a:lnSpc>
                <a:spcPct val="100000"/>
              </a:lnSpc>
            </a:pPr>
            <a:r>
              <a:rPr lang="en-US" dirty="0"/>
              <a:t>Processes are sharing values and the control mechanisms must ensure integrity of shared data.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C00000"/>
                </a:solidFill>
              </a:rPr>
              <a:t>E.g. multiple </a:t>
            </a:r>
            <a:r>
              <a:rPr lang="en-US" dirty="0">
                <a:solidFill>
                  <a:srgbClr val="C00000"/>
                </a:solidFill>
              </a:rPr>
              <a:t>processes may have access to shared </a:t>
            </a:r>
            <a:r>
              <a:rPr lang="en-US" dirty="0" smtClean="0">
                <a:solidFill>
                  <a:srgbClr val="C00000"/>
                </a:solidFill>
              </a:rPr>
              <a:t>variables. Processes </a:t>
            </a:r>
            <a:r>
              <a:rPr lang="en-US" dirty="0">
                <a:solidFill>
                  <a:srgbClr val="C00000"/>
                </a:solidFill>
              </a:rPr>
              <a:t>may use and update the shared data </a:t>
            </a:r>
            <a:r>
              <a:rPr lang="en-US" dirty="0" smtClean="0">
                <a:solidFill>
                  <a:srgbClr val="C00000"/>
                </a:solidFill>
              </a:rPr>
              <a:t>without reference </a:t>
            </a:r>
            <a:r>
              <a:rPr lang="en-US" dirty="0">
                <a:solidFill>
                  <a:srgbClr val="C00000"/>
                </a:solidFill>
              </a:rPr>
              <a:t>to other processes but know that other processes may have access to the same data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Cooperation by </a:t>
            </a:r>
            <a:r>
              <a:rPr lang="en-US" dirty="0" smtClean="0"/>
              <a:t>Sharing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28086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The control problems in </a:t>
            </a:r>
            <a:r>
              <a:rPr lang="en-US" b="1" dirty="0" smtClean="0">
                <a:solidFill>
                  <a:srgbClr val="C00000"/>
                </a:solidFill>
              </a:rPr>
              <a:t>cooperation by sharing: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 smtClean="0"/>
              <a:t>The </a:t>
            </a:r>
            <a:r>
              <a:rPr lang="en-US" dirty="0"/>
              <a:t>control </a:t>
            </a:r>
            <a:r>
              <a:rPr lang="en-US" dirty="0" smtClean="0"/>
              <a:t>problems of </a:t>
            </a:r>
            <a:r>
              <a:rPr lang="en-US" dirty="0"/>
              <a:t>mutual exclusion, deadlock, and starvation are again present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 smtClean="0"/>
              <a:t>Data </a:t>
            </a:r>
            <a:r>
              <a:rPr lang="en-US" dirty="0"/>
              <a:t>items may be accessed in two different modes, reading and </a:t>
            </a:r>
            <a:r>
              <a:rPr lang="en-US" dirty="0" smtClean="0"/>
              <a:t>writing. Only </a:t>
            </a:r>
            <a:r>
              <a:rPr lang="en-US" dirty="0"/>
              <a:t>writing operations must be mutually exclusive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 smtClean="0"/>
              <a:t>A </a:t>
            </a:r>
            <a:r>
              <a:rPr lang="en-US" dirty="0"/>
              <a:t>new requirement </a:t>
            </a:r>
            <a:r>
              <a:rPr lang="en-US" dirty="0" smtClean="0"/>
              <a:t>is that </a:t>
            </a:r>
            <a:r>
              <a:rPr lang="en-US" dirty="0"/>
              <a:t>of data coherence.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Cooperation by Sharing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19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Example: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an </a:t>
            </a:r>
            <a:r>
              <a:rPr lang="en-US" dirty="0"/>
              <a:t>application in which various data items may be </a:t>
            </a:r>
            <a:r>
              <a:rPr lang="en-US" dirty="0" smtClean="0"/>
              <a:t>updated, suppose </a:t>
            </a:r>
            <a:r>
              <a:rPr lang="en-US" dirty="0"/>
              <a:t>two items of data </a:t>
            </a:r>
            <a:r>
              <a:rPr lang="en-US" b="1" dirty="0">
                <a:solidFill>
                  <a:srgbClr val="0070C0"/>
                </a:solidFill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b</a:t>
            </a:r>
            <a:r>
              <a:rPr lang="en-US" dirty="0"/>
              <a:t> are </a:t>
            </a:r>
            <a:r>
              <a:rPr lang="en-US" dirty="0" smtClean="0"/>
              <a:t>to be </a:t>
            </a:r>
            <a:r>
              <a:rPr lang="en-US" dirty="0"/>
              <a:t>maintained in the relationship </a:t>
            </a:r>
            <a:r>
              <a:rPr lang="en-US" b="1" dirty="0">
                <a:solidFill>
                  <a:srgbClr val="0070C0"/>
                </a:solidFill>
              </a:rPr>
              <a:t>a = b</a:t>
            </a:r>
            <a:r>
              <a:rPr lang="en-US" dirty="0"/>
              <a:t>. </a:t>
            </a:r>
            <a:r>
              <a:rPr lang="en-US" dirty="0" smtClean="0"/>
              <a:t>That is, any </a:t>
            </a:r>
            <a:r>
              <a:rPr lang="en-US" dirty="0"/>
              <a:t>program that updates one value </a:t>
            </a:r>
            <a:r>
              <a:rPr lang="en-US" dirty="0" smtClean="0"/>
              <a:t>must </a:t>
            </a:r>
            <a:r>
              <a:rPr lang="en-US" dirty="0"/>
              <a:t>also update the other to maintain the relationship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pt-BR" dirty="0"/>
              <a:t>P1</a:t>
            </a:r>
            <a:r>
              <a:rPr lang="pt-BR" dirty="0" smtClean="0"/>
              <a:t>: 	a </a:t>
            </a:r>
            <a:r>
              <a:rPr lang="pt-BR" dirty="0"/>
              <a:t>= a + 1</a:t>
            </a:r>
            <a:r>
              <a:rPr lang="pt-BR" dirty="0" smtClean="0"/>
              <a:t>; 	b </a:t>
            </a:r>
            <a:r>
              <a:rPr lang="pt-BR" dirty="0"/>
              <a:t>= b + 1</a:t>
            </a:r>
            <a:r>
              <a:rPr lang="pt-BR" dirty="0" smtClean="0"/>
              <a:t>;</a:t>
            </a:r>
            <a:endParaRPr lang="pt-BR" dirty="0"/>
          </a:p>
          <a:p>
            <a:pPr>
              <a:lnSpc>
                <a:spcPct val="100000"/>
              </a:lnSpc>
              <a:spcAft>
                <a:spcPts val="2000"/>
              </a:spcAft>
            </a:pPr>
            <a:r>
              <a:rPr lang="pt-BR" dirty="0"/>
              <a:t>P2</a:t>
            </a:r>
            <a:r>
              <a:rPr lang="pt-BR" dirty="0" smtClean="0"/>
              <a:t>: 	b </a:t>
            </a:r>
            <a:r>
              <a:rPr lang="pt-BR" dirty="0"/>
              <a:t>= 2 * b</a:t>
            </a:r>
            <a:r>
              <a:rPr lang="pt-BR" dirty="0" smtClean="0"/>
              <a:t>; 	a </a:t>
            </a:r>
            <a:r>
              <a:rPr lang="pt-BR" dirty="0"/>
              <a:t>= 2 * a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Scenaior#01</a:t>
            </a:r>
          </a:p>
          <a:p>
            <a:r>
              <a:rPr lang="en-US" dirty="0"/>
              <a:t>Each process executed separately will leave the shared data in a consistent state. Hence, relationship is satisfied.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5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Cooperation by Sharing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Scenaior#01</a:t>
            </a:r>
          </a:p>
          <a:p>
            <a:r>
              <a:rPr lang="en-US" dirty="0" smtClean="0"/>
              <a:t>The </a:t>
            </a:r>
            <a:r>
              <a:rPr lang="en-US" dirty="0"/>
              <a:t>following concurrent execution </a:t>
            </a:r>
            <a:r>
              <a:rPr lang="en-US" dirty="0" smtClean="0"/>
              <a:t>sequence is adopted, </a:t>
            </a:r>
            <a:r>
              <a:rPr lang="en-US" dirty="0"/>
              <a:t>in which the two processes respect mutual exclusion on each individual data item (a and b</a:t>
            </a:r>
            <a:r>
              <a:rPr lang="en-US" dirty="0" smtClean="0"/>
              <a:t>).</a:t>
            </a:r>
          </a:p>
          <a:p>
            <a:r>
              <a:rPr lang="pt-BR" dirty="0"/>
              <a:t>a = a + 1;</a:t>
            </a:r>
          </a:p>
          <a:p>
            <a:r>
              <a:rPr lang="pt-BR" dirty="0"/>
              <a:t>b = 2 * b;</a:t>
            </a:r>
          </a:p>
          <a:p>
            <a:r>
              <a:rPr lang="pt-BR" dirty="0"/>
              <a:t>b = b + 1;</a:t>
            </a:r>
          </a:p>
          <a:p>
            <a:r>
              <a:rPr lang="pt-BR" dirty="0"/>
              <a:t>a = 2 * a</a:t>
            </a:r>
            <a:r>
              <a:rPr lang="pt-BR" dirty="0" smtClean="0"/>
              <a:t>;</a:t>
            </a:r>
          </a:p>
          <a:p>
            <a:r>
              <a:rPr lang="en-US" dirty="0"/>
              <a:t>At the end of this execution sequence, the condition </a:t>
            </a:r>
            <a:r>
              <a:rPr lang="en-US" b="1" dirty="0">
                <a:solidFill>
                  <a:srgbClr val="0070C0"/>
                </a:solidFill>
              </a:rPr>
              <a:t>a = b</a:t>
            </a:r>
            <a:r>
              <a:rPr lang="en-US" dirty="0"/>
              <a:t> no longer holds.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2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Cooperation by </a:t>
            </a:r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8372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/>
              <a:t>When processes cooperate by communication</a:t>
            </a:r>
            <a:r>
              <a:rPr lang="en-US" dirty="0" smtClean="0"/>
              <a:t>, various </a:t>
            </a:r>
            <a:r>
              <a:rPr lang="en-US" dirty="0"/>
              <a:t>processes participate in a common effort that links all of the processes. 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 smtClean="0"/>
              <a:t>The </a:t>
            </a:r>
            <a:r>
              <a:rPr lang="en-US" dirty="0"/>
              <a:t>communication provides a way to </a:t>
            </a:r>
            <a:r>
              <a:rPr lang="en-US" dirty="0" smtClean="0"/>
              <a:t>synchronize </a:t>
            </a:r>
            <a:r>
              <a:rPr lang="en-US" dirty="0"/>
              <a:t>or </a:t>
            </a:r>
            <a:r>
              <a:rPr lang="en-US" dirty="0" smtClean="0"/>
              <a:t>coordinate </a:t>
            </a:r>
            <a:r>
              <a:rPr lang="en-US" dirty="0"/>
              <a:t>the various activities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/>
              <a:t>Typically, communication can be characterized as consisting of messages </a:t>
            </a:r>
            <a:r>
              <a:rPr lang="en-US" dirty="0" smtClean="0"/>
              <a:t>of some </a:t>
            </a:r>
            <a:r>
              <a:rPr lang="en-US" dirty="0"/>
              <a:t>sort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9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Cooperation by Communication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The control problems in cooperation by </a:t>
            </a:r>
            <a:r>
              <a:rPr lang="en-US" b="1" dirty="0" smtClean="0">
                <a:solidFill>
                  <a:srgbClr val="C00000"/>
                </a:solidFill>
              </a:rPr>
              <a:t>communication: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Since no resource is </a:t>
            </a:r>
            <a:r>
              <a:rPr lang="en-US" dirty="0"/>
              <a:t>shared between processes in </a:t>
            </a:r>
            <a:r>
              <a:rPr lang="en-US" dirty="0" smtClean="0"/>
              <a:t>passing </a:t>
            </a:r>
            <a:r>
              <a:rPr lang="en-US" dirty="0"/>
              <a:t>messages, mutual exclusion is not a control </a:t>
            </a:r>
            <a:r>
              <a:rPr lang="en-US" dirty="0" smtClean="0"/>
              <a:t>requirement.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However, </a:t>
            </a:r>
            <a:r>
              <a:rPr lang="en-US" dirty="0"/>
              <a:t>the problems of deadlock and starvation are still present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2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5574"/>
          <a:stretch/>
        </p:blipFill>
        <p:spPr>
          <a:xfrm>
            <a:off x="2422069" y="87084"/>
            <a:ext cx="8160658" cy="668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6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8975" cy="474934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b="1" dirty="0" smtClean="0">
                <a:solidFill>
                  <a:srgbClr val="0070C0"/>
                </a:solidFill>
              </a:rPr>
              <a:t>Cooperating process: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a process </a:t>
            </a:r>
            <a:r>
              <a:rPr lang="en-US" dirty="0"/>
              <a:t>that can affect or be affected by other processes executing in the system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dirty="0"/>
              <a:t>Cooperating processes can either </a:t>
            </a:r>
            <a:r>
              <a:rPr lang="en-US" b="1" i="1" dirty="0">
                <a:solidFill>
                  <a:srgbClr val="C00000"/>
                </a:solidFill>
              </a:rPr>
              <a:t>directly share a logical address space</a:t>
            </a:r>
            <a:r>
              <a:rPr lang="en-US" dirty="0"/>
              <a:t> or </a:t>
            </a:r>
            <a:r>
              <a:rPr lang="en-US" b="1" i="1" dirty="0" smtClean="0">
                <a:solidFill>
                  <a:srgbClr val="C00000"/>
                </a:solidFill>
              </a:rPr>
              <a:t>share data only </a:t>
            </a:r>
            <a:r>
              <a:rPr lang="en-US" b="1" i="1" dirty="0">
                <a:solidFill>
                  <a:srgbClr val="C00000"/>
                </a:solidFill>
              </a:rPr>
              <a:t>through files or messages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dirty="0"/>
              <a:t>In this topic, </a:t>
            </a:r>
            <a:r>
              <a:rPr lang="en-US" dirty="0" smtClean="0"/>
              <a:t>we will </a:t>
            </a:r>
            <a:r>
              <a:rPr lang="en-US" dirty="0"/>
              <a:t>discuss various mechanisms to ensure orderly execution of cooperating processes, so that data consistency is maintained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dirty="0" smtClean="0"/>
              <a:t>For example, concurrent </a:t>
            </a:r>
            <a:r>
              <a:rPr lang="en-US" dirty="0"/>
              <a:t>access to shared data may result in data inconsistency.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7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874829" cy="46008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b="1" dirty="0" smtClean="0">
                <a:solidFill>
                  <a:srgbClr val="C00000"/>
                </a:solidFill>
              </a:rPr>
              <a:t>Concurrency </a:t>
            </a:r>
            <a:r>
              <a:rPr lang="en-US" b="1" dirty="0">
                <a:solidFill>
                  <a:srgbClr val="C00000"/>
                </a:solidFill>
              </a:rPr>
              <a:t>encompasses </a:t>
            </a:r>
            <a:r>
              <a:rPr lang="en-US" b="1" dirty="0" smtClean="0">
                <a:solidFill>
                  <a:srgbClr val="C00000"/>
                </a:solidFill>
              </a:rPr>
              <a:t>several design issues including:</a:t>
            </a:r>
          </a:p>
          <a:p>
            <a:pPr lvl="1" indent="-457200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en-US" sz="2600" dirty="0"/>
              <a:t>Allocation of processor time to processes</a:t>
            </a:r>
            <a:r>
              <a:rPr lang="en-US" sz="2600" dirty="0" smtClean="0"/>
              <a:t>.</a:t>
            </a:r>
          </a:p>
          <a:p>
            <a:pPr lvl="1" indent="-457200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en-US" sz="2600" dirty="0" smtClean="0"/>
              <a:t>Sharing of </a:t>
            </a:r>
            <a:r>
              <a:rPr lang="en-US" sz="2600" dirty="0"/>
              <a:t>and competing for </a:t>
            </a:r>
            <a:r>
              <a:rPr lang="en-US" sz="2600" dirty="0" smtClean="0"/>
              <a:t>resources.</a:t>
            </a:r>
          </a:p>
          <a:p>
            <a:pPr lvl="1" indent="-457200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en-US" sz="2600" dirty="0" smtClean="0"/>
              <a:t>Synchronization of </a:t>
            </a:r>
            <a:r>
              <a:rPr lang="en-US" sz="2600" dirty="0"/>
              <a:t>multiple </a:t>
            </a:r>
            <a:r>
              <a:rPr lang="en-US" sz="2600" dirty="0" smtClean="0"/>
              <a:t>processes’ activities.</a:t>
            </a:r>
          </a:p>
          <a:p>
            <a:pPr lvl="1" indent="-457200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en-US" sz="2600" dirty="0" smtClean="0"/>
              <a:t>Communication </a:t>
            </a:r>
            <a:r>
              <a:rPr lang="en-US" sz="2600" dirty="0"/>
              <a:t>among processes</a:t>
            </a:r>
            <a:r>
              <a:rPr lang="en-US" sz="26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8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08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dirty="0"/>
              <a:t>The basic requirement for support of concurrent processes is the ability to enforce </a:t>
            </a:r>
            <a:r>
              <a:rPr lang="en-US" b="1" dirty="0">
                <a:solidFill>
                  <a:srgbClr val="0070C0"/>
                </a:solidFill>
              </a:rPr>
              <a:t>“mutual exclusion”</a:t>
            </a:r>
            <a:r>
              <a:rPr lang="en-US" dirty="0"/>
              <a:t>.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b="1" dirty="0" smtClean="0">
                <a:solidFill>
                  <a:srgbClr val="FF0000"/>
                </a:solidFill>
              </a:rPr>
              <a:t>Mutual Exclusion:</a:t>
            </a:r>
            <a:r>
              <a:rPr lang="en-US" dirty="0" smtClean="0"/>
              <a:t> a requirement </a:t>
            </a:r>
            <a:r>
              <a:rPr lang="en-US" dirty="0"/>
              <a:t>that when one process is in a </a:t>
            </a:r>
            <a:r>
              <a:rPr lang="en-US" b="1" dirty="0">
                <a:solidFill>
                  <a:srgbClr val="0070C0"/>
                </a:solidFill>
              </a:rPr>
              <a:t>critical section</a:t>
            </a:r>
            <a:r>
              <a:rPr lang="en-US" dirty="0"/>
              <a:t> that accesses shared resources, no other process may be in a </a:t>
            </a:r>
            <a:r>
              <a:rPr lang="en-US" b="1" dirty="0">
                <a:solidFill>
                  <a:srgbClr val="0070C0"/>
                </a:solidFill>
              </a:rPr>
              <a:t>critical section</a:t>
            </a:r>
            <a:r>
              <a:rPr lang="en-US" dirty="0"/>
              <a:t> that accesses any of those shared resources.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b="1" dirty="0">
                <a:solidFill>
                  <a:srgbClr val="FF0000"/>
                </a:solidFill>
              </a:rPr>
              <a:t>Critical </a:t>
            </a:r>
            <a:r>
              <a:rPr lang="en-US" b="1" dirty="0" smtClean="0">
                <a:solidFill>
                  <a:srgbClr val="FF0000"/>
                </a:solidFill>
              </a:rPr>
              <a:t>section:</a:t>
            </a:r>
            <a:r>
              <a:rPr lang="en-US" dirty="0" smtClean="0"/>
              <a:t> a </a:t>
            </a:r>
            <a:r>
              <a:rPr lang="en-US" dirty="0"/>
              <a:t>section of code within a process that requires access to shared resources and that must not be executed while another process is in a corresponding section of code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5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74829" cy="460085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In </a:t>
            </a:r>
            <a:r>
              <a:rPr lang="en-US" b="1" dirty="0" err="1">
                <a:solidFill>
                  <a:srgbClr val="C00000"/>
                </a:solidFill>
              </a:rPr>
              <a:t>uniprocessing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systems, the </a:t>
            </a:r>
            <a:r>
              <a:rPr lang="en-US" b="1" dirty="0">
                <a:solidFill>
                  <a:srgbClr val="C00000"/>
                </a:solidFill>
              </a:rPr>
              <a:t>following difficulties </a:t>
            </a:r>
            <a:r>
              <a:rPr lang="en-US" b="1" dirty="0" smtClean="0">
                <a:solidFill>
                  <a:srgbClr val="C00000"/>
                </a:solidFill>
              </a:rPr>
              <a:t>arise w.r.t. concurrency: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The sharing of </a:t>
            </a:r>
            <a:r>
              <a:rPr lang="en-US" b="1" i="1" dirty="0">
                <a:solidFill>
                  <a:srgbClr val="C00000"/>
                </a:solidFill>
              </a:rPr>
              <a:t>global resources</a:t>
            </a:r>
            <a:r>
              <a:rPr lang="en-US" dirty="0"/>
              <a:t> is </a:t>
            </a:r>
            <a:r>
              <a:rPr lang="en-US" dirty="0" smtClean="0"/>
              <a:t>filled </a:t>
            </a:r>
            <a:r>
              <a:rPr lang="en-US" dirty="0"/>
              <a:t>with </a:t>
            </a:r>
            <a:r>
              <a:rPr lang="en-US" dirty="0" smtClean="0"/>
              <a:t>risk.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It is difficult for the OS to manage </a:t>
            </a:r>
            <a:r>
              <a:rPr lang="en-US" dirty="0" smtClean="0"/>
              <a:t>allocation </a:t>
            </a:r>
            <a:r>
              <a:rPr lang="en-US" dirty="0"/>
              <a:t>of resources </a:t>
            </a:r>
            <a:r>
              <a:rPr lang="en-US" dirty="0" smtClean="0"/>
              <a:t>optimally.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It becomes very difficult to locate a programming error </a:t>
            </a:r>
            <a:r>
              <a:rPr lang="en-US" dirty="0" smtClean="0"/>
              <a:t>since </a:t>
            </a:r>
            <a:r>
              <a:rPr lang="en-US" dirty="0"/>
              <a:t>results are typically not deterministic and </a:t>
            </a:r>
            <a:r>
              <a:rPr lang="en-US" dirty="0" smtClean="0"/>
              <a:t>reproducible.</a:t>
            </a:r>
          </a:p>
          <a:p>
            <a:pPr>
              <a:lnSpc>
                <a:spcPct val="110000"/>
              </a:lnSpc>
            </a:pPr>
            <a:r>
              <a:rPr lang="en-US" dirty="0"/>
              <a:t>Both </a:t>
            </a:r>
            <a:r>
              <a:rPr lang="en-US" b="1" dirty="0">
                <a:solidFill>
                  <a:srgbClr val="0070C0"/>
                </a:solidFill>
              </a:rPr>
              <a:t>“processes interleaving”</a:t>
            </a:r>
            <a:r>
              <a:rPr lang="en-US" dirty="0"/>
              <a:t> in a </a:t>
            </a:r>
            <a:r>
              <a:rPr lang="en-US" dirty="0" smtClean="0"/>
              <a:t>uniprocessor </a:t>
            </a:r>
            <a:r>
              <a:rPr lang="en-US" dirty="0"/>
              <a:t>multiprogramming system, and </a:t>
            </a:r>
            <a:r>
              <a:rPr lang="en-US" b="1" dirty="0">
                <a:solidFill>
                  <a:srgbClr val="0070C0"/>
                </a:solidFill>
              </a:rPr>
              <a:t>“processes overlapping”</a:t>
            </a:r>
            <a:r>
              <a:rPr lang="en-US" dirty="0"/>
              <a:t> in a </a:t>
            </a:r>
            <a:r>
              <a:rPr lang="en-US" dirty="0" smtClean="0"/>
              <a:t>multiprocessor </a:t>
            </a:r>
            <a:r>
              <a:rPr lang="en-US" dirty="0"/>
              <a:t>system, can be viewed as examples of concurrent processing.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6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686143" cy="476386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Race Condition:</a:t>
            </a:r>
            <a:r>
              <a:rPr lang="en-US" dirty="0" smtClean="0"/>
              <a:t> </a:t>
            </a:r>
            <a:r>
              <a:rPr lang="en-US" dirty="0"/>
              <a:t>occurs when multiple processes or threads read and write data items so that the final result depends on the order </a:t>
            </a:r>
            <a:r>
              <a:rPr lang="en-US" dirty="0" smtClean="0"/>
              <a:t>of </a:t>
            </a:r>
            <a:r>
              <a:rPr lang="en-US" dirty="0"/>
              <a:t>execution of instructions in </a:t>
            </a:r>
            <a:r>
              <a:rPr lang="en-US" dirty="0" smtClean="0"/>
              <a:t>the multiple </a:t>
            </a:r>
            <a:r>
              <a:rPr lang="en-US" dirty="0"/>
              <a:t>processes</a:t>
            </a:r>
            <a:r>
              <a:rPr lang="en-US" dirty="0" smtClean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u="sng" dirty="0" smtClean="0">
                <a:solidFill>
                  <a:srgbClr val="C00000"/>
                </a:solidFill>
              </a:rPr>
              <a:t>Example#01</a:t>
            </a:r>
            <a:r>
              <a:rPr lang="en-US" b="1" dirty="0" smtClean="0">
                <a:solidFill>
                  <a:srgbClr val="C00000"/>
                </a:solidFill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Processes</a:t>
            </a:r>
            <a:r>
              <a:rPr lang="en-US" dirty="0"/>
              <a:t>, P1 and P2, share the </a:t>
            </a:r>
            <a:r>
              <a:rPr lang="en-US" dirty="0" smtClean="0"/>
              <a:t>global variable </a:t>
            </a:r>
            <a:r>
              <a:rPr lang="en-US" b="1" dirty="0">
                <a:solidFill>
                  <a:srgbClr val="0070C0"/>
                </a:solidFill>
              </a:rPr>
              <a:t>a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At some point </a:t>
            </a:r>
            <a:r>
              <a:rPr lang="en-US" dirty="0" smtClean="0"/>
              <a:t>of </a:t>
            </a:r>
            <a:r>
              <a:rPr lang="en-US" dirty="0"/>
              <a:t>execution, P1 updates </a:t>
            </a:r>
            <a:r>
              <a:rPr lang="en-US" b="1" dirty="0">
                <a:solidFill>
                  <a:srgbClr val="0070C0"/>
                </a:solidFill>
              </a:rPr>
              <a:t>a</a:t>
            </a:r>
            <a:r>
              <a:rPr lang="en-US" dirty="0" smtClean="0"/>
              <a:t> </a:t>
            </a:r>
            <a:r>
              <a:rPr lang="en-US" dirty="0"/>
              <a:t>to the value 1, and at some point </a:t>
            </a:r>
            <a:r>
              <a:rPr lang="en-US" dirty="0" smtClean="0"/>
              <a:t>of </a:t>
            </a:r>
            <a:r>
              <a:rPr lang="en-US" dirty="0"/>
              <a:t>execution, P2 updates </a:t>
            </a:r>
            <a:r>
              <a:rPr lang="en-US" b="1" dirty="0">
                <a:solidFill>
                  <a:srgbClr val="0070C0"/>
                </a:solidFill>
              </a:rPr>
              <a:t>a</a:t>
            </a:r>
            <a:r>
              <a:rPr lang="en-US" dirty="0" smtClean="0"/>
              <a:t> </a:t>
            </a:r>
            <a:r>
              <a:rPr lang="en-US" dirty="0"/>
              <a:t>to the value 2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Thus, the two tasks are in a race to write </a:t>
            </a:r>
            <a:r>
              <a:rPr lang="en-US" dirty="0" smtClean="0"/>
              <a:t>variable </a:t>
            </a:r>
            <a:r>
              <a:rPr lang="en-US" b="1" dirty="0">
                <a:solidFill>
                  <a:srgbClr val="0070C0"/>
                </a:solidFill>
              </a:rPr>
              <a:t>a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/>
              <a:t>“loser” of the race (the process that updates last) determines the final value of </a:t>
            </a:r>
            <a:r>
              <a:rPr lang="en-US" b="1" dirty="0">
                <a:solidFill>
                  <a:srgbClr val="0070C0"/>
                </a:solidFill>
              </a:rPr>
              <a:t>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0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</a:t>
            </a:r>
            <a:r>
              <a:rPr lang="en-US" dirty="0" smtClean="0"/>
              <a:t>Condition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686143" cy="4965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C00000"/>
                </a:solidFill>
              </a:rPr>
              <a:t>Example#02</a:t>
            </a:r>
            <a:r>
              <a:rPr lang="en-US" b="1" dirty="0" smtClean="0">
                <a:solidFill>
                  <a:srgbClr val="C00000"/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dirty="0"/>
              <a:t>Processes, P3 and P4, that share global variables b and c, with initial values b = 1 and c = 2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At some point </a:t>
            </a:r>
            <a:r>
              <a:rPr lang="en-US" dirty="0" smtClean="0"/>
              <a:t>of execution</a:t>
            </a:r>
            <a:r>
              <a:rPr lang="en-US" dirty="0"/>
              <a:t>, P3 executes the assignment b = b + c, </a:t>
            </a:r>
            <a:r>
              <a:rPr lang="en-US" dirty="0" smtClean="0"/>
              <a:t>while </a:t>
            </a:r>
            <a:r>
              <a:rPr lang="en-US" dirty="0"/>
              <a:t>P4 executes the assignment c = b + c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final values of the two variables depend on the order in which the two processes execute these two assignments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If P3 executes </a:t>
            </a:r>
            <a:r>
              <a:rPr lang="en-US" dirty="0" smtClean="0"/>
              <a:t>first</a:t>
            </a:r>
            <a:r>
              <a:rPr lang="en-US" dirty="0"/>
              <a:t>, then the final values are b = 3 and c = 5.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dirty="0"/>
              <a:t>P4 executes </a:t>
            </a:r>
            <a:r>
              <a:rPr lang="en-US" dirty="0" smtClean="0"/>
              <a:t>first</a:t>
            </a:r>
            <a:r>
              <a:rPr lang="en-US" dirty="0"/>
              <a:t>, then the final values are b = 4 and c = 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2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715171" cy="44735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solidFill>
                  <a:srgbClr val="C00000"/>
                </a:solidFill>
              </a:rPr>
              <a:t>Processes can be classified w.r.t. the degree </a:t>
            </a:r>
            <a:r>
              <a:rPr lang="en-US" b="1" dirty="0">
                <a:solidFill>
                  <a:srgbClr val="C00000"/>
                </a:solidFill>
              </a:rPr>
              <a:t>to which they are aware of each other’s </a:t>
            </a:r>
            <a:r>
              <a:rPr lang="en-US" b="1" dirty="0" smtClean="0">
                <a:solidFill>
                  <a:srgbClr val="C00000"/>
                </a:solidFill>
              </a:rPr>
              <a:t>existence: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Processes unaware of each </a:t>
            </a:r>
            <a:r>
              <a:rPr lang="en-US" b="1" dirty="0" smtClean="0">
                <a:solidFill>
                  <a:srgbClr val="0070C0"/>
                </a:solidFill>
              </a:rPr>
              <a:t>other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Independent </a:t>
            </a:r>
            <a:r>
              <a:rPr lang="en-US" sz="2600" dirty="0"/>
              <a:t>processes that are not intended to work together</a:t>
            </a:r>
            <a:r>
              <a:rPr lang="en-US" sz="2600" dirty="0" smtClean="0"/>
              <a:t>. 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OS needs to be concerned about </a:t>
            </a:r>
            <a:r>
              <a:rPr lang="en-US" sz="2600" b="1" dirty="0">
                <a:solidFill>
                  <a:srgbClr val="0070C0"/>
                </a:solidFill>
              </a:rPr>
              <a:t>competition</a:t>
            </a:r>
            <a:r>
              <a:rPr lang="en-US" sz="2600" dirty="0"/>
              <a:t> for </a:t>
            </a:r>
            <a:r>
              <a:rPr lang="en-US" sz="2600" dirty="0" smtClean="0"/>
              <a:t>resources.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OS </a:t>
            </a:r>
            <a:r>
              <a:rPr lang="en-US" sz="2600" dirty="0"/>
              <a:t>must regulate the access to common </a:t>
            </a:r>
            <a:r>
              <a:rPr lang="en-US" sz="2600" dirty="0" smtClean="0"/>
              <a:t>resources.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en-US" dirty="0" smtClean="0"/>
              <a:t>Interaction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889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2"/>
            </a:pPr>
            <a:r>
              <a:rPr lang="en-US" b="1" dirty="0">
                <a:solidFill>
                  <a:srgbClr val="0070C0"/>
                </a:solidFill>
              </a:rPr>
              <a:t>Processes indirectly aware of each </a:t>
            </a:r>
            <a:r>
              <a:rPr lang="en-US" b="1" dirty="0" smtClean="0">
                <a:solidFill>
                  <a:srgbClr val="0070C0"/>
                </a:solidFill>
              </a:rPr>
              <a:t>other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sz="2600" dirty="0"/>
              <a:t>Processes that are not necessarily aware of each other by their process IDs.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Share access to some object, such as an I/O buffer. 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Such processes exhibit </a:t>
            </a:r>
            <a:r>
              <a:rPr lang="en-US" sz="2600" b="1" dirty="0">
                <a:solidFill>
                  <a:srgbClr val="0070C0"/>
                </a:solidFill>
              </a:rPr>
              <a:t>cooperation</a:t>
            </a:r>
            <a:r>
              <a:rPr lang="en-US" sz="2600" dirty="0"/>
              <a:t> in sharing the common object.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 startAt="2"/>
            </a:pPr>
            <a:r>
              <a:rPr lang="en-US" b="1" dirty="0">
                <a:solidFill>
                  <a:srgbClr val="0070C0"/>
                </a:solidFill>
              </a:rPr>
              <a:t>Processes directly aware of each </a:t>
            </a:r>
            <a:r>
              <a:rPr lang="en-US" b="1" dirty="0" smtClean="0">
                <a:solidFill>
                  <a:srgbClr val="0070C0"/>
                </a:solidFill>
              </a:rPr>
              <a:t>other</a:t>
            </a:r>
            <a:r>
              <a:rPr lang="en-US" dirty="0" smtClean="0"/>
              <a:t> </a:t>
            </a:r>
          </a:p>
          <a:p>
            <a:pPr lvl="1">
              <a:lnSpc>
                <a:spcPct val="110000"/>
              </a:lnSpc>
            </a:pPr>
            <a:r>
              <a:rPr lang="en-US" sz="2600" dirty="0" smtClean="0"/>
              <a:t>Processes </a:t>
            </a:r>
            <a:r>
              <a:rPr lang="en-US" sz="2600" dirty="0"/>
              <a:t>that are able to communicate with each other by process </a:t>
            </a:r>
            <a:r>
              <a:rPr lang="en-US" sz="2600" dirty="0" smtClean="0"/>
              <a:t>ID.</a:t>
            </a:r>
          </a:p>
          <a:p>
            <a:pPr lvl="1">
              <a:lnSpc>
                <a:spcPct val="110000"/>
              </a:lnSpc>
            </a:pPr>
            <a:r>
              <a:rPr lang="en-US" sz="2600" dirty="0" smtClean="0"/>
              <a:t>Designed </a:t>
            </a:r>
            <a:r>
              <a:rPr lang="en-US" sz="2600" dirty="0"/>
              <a:t>to work jointly on some activity</a:t>
            </a:r>
            <a:r>
              <a:rPr lang="en-US" sz="2600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2600" dirty="0" smtClean="0"/>
              <a:t>Such </a:t>
            </a:r>
            <a:r>
              <a:rPr lang="en-US" sz="2600" dirty="0"/>
              <a:t>processes exhibit </a:t>
            </a:r>
            <a:r>
              <a:rPr lang="en-US" sz="2600" b="1" dirty="0">
                <a:solidFill>
                  <a:srgbClr val="0070C0"/>
                </a:solidFill>
              </a:rPr>
              <a:t>cooperation</a:t>
            </a:r>
            <a:r>
              <a:rPr lang="en-US" sz="26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8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12880</TotalTime>
  <Words>1210</Words>
  <Application>Microsoft Office PowerPoint</Application>
  <PresentationFormat>Widescreen</PresentationFormat>
  <Paragraphs>119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Book Antiqua</vt:lpstr>
      <vt:lpstr>Calibri</vt:lpstr>
      <vt:lpstr>Wingdings</vt:lpstr>
      <vt:lpstr>Office Theme</vt:lpstr>
      <vt:lpstr>Concurrency: Mutual Exclusion &amp; Synchronization</vt:lpstr>
      <vt:lpstr>Concurrency</vt:lpstr>
      <vt:lpstr>Concurrency (Cont.)</vt:lpstr>
      <vt:lpstr>Concurrency (Cont.)</vt:lpstr>
      <vt:lpstr>Principles of Concurrency</vt:lpstr>
      <vt:lpstr>Race Condition</vt:lpstr>
      <vt:lpstr>Race Condition (Cont.)</vt:lpstr>
      <vt:lpstr>Process Interaction</vt:lpstr>
      <vt:lpstr>Process Interaction (Cont.)</vt:lpstr>
      <vt:lpstr>Competition for Resources</vt:lpstr>
      <vt:lpstr>Competition for Resources (Cont.)</vt:lpstr>
      <vt:lpstr>Cooperation by Sharing</vt:lpstr>
      <vt:lpstr>Cooperation by Sharing (Cont.)</vt:lpstr>
      <vt:lpstr>Cooperation by Sharing (Cont.)</vt:lpstr>
      <vt:lpstr>Cooperation by Sharing (Cont.)</vt:lpstr>
      <vt:lpstr>Cooperation by Communication</vt:lpstr>
      <vt:lpstr>Cooperation by Communication (Cont.)</vt:lpstr>
      <vt:lpstr>PowerPoint Presentation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</dc:creator>
  <cp:lastModifiedBy>Microsoft account</cp:lastModifiedBy>
  <cp:revision>1496</cp:revision>
  <dcterms:created xsi:type="dcterms:W3CDTF">2017-01-29T14:04:38Z</dcterms:created>
  <dcterms:modified xsi:type="dcterms:W3CDTF">2023-05-31T11:10:57Z</dcterms:modified>
</cp:coreProperties>
</file>