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7" r:id="rId3"/>
    <p:sldId id="268" r:id="rId4"/>
    <p:sldId id="269" r:id="rId5"/>
    <p:sldId id="258" r:id="rId6"/>
    <p:sldId id="270" r:id="rId7"/>
    <p:sldId id="259" r:id="rId8"/>
    <p:sldId id="265" r:id="rId9"/>
    <p:sldId id="262" r:id="rId10"/>
    <p:sldId id="261" r:id="rId11"/>
    <p:sldId id="260" r:id="rId12"/>
    <p:sldId id="263" r:id="rId13"/>
    <p:sldId id="264"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9" d="100"/>
          <a:sy n="69"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1/17/2022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1/17/2022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801553" cy="3686015"/>
          </a:xfrm>
        </p:spPr>
        <p:txBody>
          <a:bodyPr>
            <a:normAutofit fontScale="90000"/>
          </a:bodyPr>
          <a:lstStyle/>
          <a:p>
            <a:pPr algn="l"/>
            <a:r>
              <a:rPr lang="en-GB" b="0" i="0" dirty="0">
                <a:solidFill>
                  <a:srgbClr val="004276"/>
                </a:solidFill>
                <a:effectLst/>
                <a:latin typeface="Helvetica Neue"/>
              </a:rPr>
              <a:t>AI help to detect emotions using wireless signals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2030141"/>
          </a:xfrm>
        </p:spPr>
        <p:txBody>
          <a:bodyPr>
            <a:normAutofit fontScale="92500" lnSpcReduction="10000"/>
          </a:bodyPr>
          <a:lstStyle/>
          <a:p>
            <a:r>
              <a:rPr lang="en-US" dirty="0">
                <a:solidFill>
                  <a:schemeClr val="tx1">
                    <a:lumMod val="85000"/>
                    <a:lumOff val="15000"/>
                  </a:schemeClr>
                </a:solidFill>
              </a:rPr>
              <a:t>Junaid Saleem</a:t>
            </a:r>
          </a:p>
          <a:p>
            <a:r>
              <a:rPr lang="en-US" sz="2400" dirty="0">
                <a:solidFill>
                  <a:schemeClr val="tx1">
                    <a:lumMod val="85000"/>
                    <a:lumOff val="15000"/>
                  </a:schemeClr>
                </a:solidFill>
              </a:rPr>
              <a:t>Muhammad </a:t>
            </a:r>
            <a:r>
              <a:rPr lang="en-US" sz="2400" dirty="0" err="1">
                <a:solidFill>
                  <a:schemeClr val="tx1">
                    <a:lumMod val="85000"/>
                    <a:lumOff val="15000"/>
                  </a:schemeClr>
                </a:solidFill>
              </a:rPr>
              <a:t>adeel</a:t>
            </a:r>
            <a:endParaRPr lang="en-US" sz="2400" dirty="0">
              <a:solidFill>
                <a:schemeClr val="tx1">
                  <a:lumMod val="85000"/>
                  <a:lumOff val="15000"/>
                </a:schemeClr>
              </a:solidFill>
            </a:endParaRPr>
          </a:p>
          <a:p>
            <a:r>
              <a:rPr lang="en-US" sz="2400" dirty="0">
                <a:solidFill>
                  <a:schemeClr val="tx1">
                    <a:lumMod val="85000"/>
                    <a:lumOff val="15000"/>
                  </a:schemeClr>
                </a:solidFill>
              </a:rPr>
              <a:t>Ameer hamza</a:t>
            </a:r>
          </a:p>
          <a:p>
            <a:r>
              <a:rPr lang="en-US" dirty="0">
                <a:solidFill>
                  <a:schemeClr val="tx1">
                    <a:lumMod val="85000"/>
                    <a:lumOff val="15000"/>
                  </a:schemeClr>
                </a:solidFill>
              </a:rPr>
              <a:t>Muhammad Amjad</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6C9323-8327-4A53-A184-517A2A615D1B}"/>
              </a:ext>
            </a:extLst>
          </p:cNvPr>
          <p:cNvSpPr txBox="1"/>
          <p:nvPr/>
        </p:nvSpPr>
        <p:spPr>
          <a:xfrm>
            <a:off x="1167840" y="2047439"/>
            <a:ext cx="10198660" cy="3662541"/>
          </a:xfrm>
          <a:prstGeom prst="rect">
            <a:avLst/>
          </a:prstGeom>
          <a:noFill/>
        </p:spPr>
        <p:txBody>
          <a:bodyPr wrap="square">
            <a:spAutoFit/>
          </a:bodyPr>
          <a:lstStyle/>
          <a:p>
            <a:pPr algn="l"/>
            <a:r>
              <a:rPr lang="en-GB" sz="2800" b="0" i="0" dirty="0">
                <a:solidFill>
                  <a:srgbClr val="333333"/>
                </a:solidFill>
                <a:effectLst/>
                <a:latin typeface="Helvetica Neue"/>
              </a:rPr>
              <a:t>Traditionally, emotion detection has relied on the assessment of visible signals such as facial expressions, speech, body gestures or eye movements. However, these methods can be unreliable as they do not effectively capture an individual's internal emotions and researchers are increasingly looking towards 'invisible' signals, such as ECG to understand emotions.</a:t>
            </a:r>
          </a:p>
          <a:p>
            <a:br>
              <a:rPr lang="en-GB" dirty="0"/>
            </a:br>
            <a:endParaRPr lang="en-GB" dirty="0"/>
          </a:p>
        </p:txBody>
      </p:sp>
      <p:sp>
        <p:nvSpPr>
          <p:cNvPr id="5" name="TextBox 4">
            <a:extLst>
              <a:ext uri="{FF2B5EF4-FFF2-40B4-BE49-F238E27FC236}">
                <a16:creationId xmlns:a16="http://schemas.microsoft.com/office/drawing/2014/main" id="{41D16784-93D7-48AB-80E4-4CCF0D7E682B}"/>
              </a:ext>
            </a:extLst>
          </p:cNvPr>
          <p:cNvSpPr txBox="1"/>
          <p:nvPr/>
        </p:nvSpPr>
        <p:spPr>
          <a:xfrm>
            <a:off x="1054100" y="832549"/>
            <a:ext cx="6096000" cy="630942"/>
          </a:xfrm>
          <a:prstGeom prst="rect">
            <a:avLst/>
          </a:prstGeom>
          <a:noFill/>
        </p:spPr>
        <p:txBody>
          <a:bodyPr wrap="square">
            <a:spAutoFit/>
          </a:bodyPr>
          <a:lstStyle/>
          <a:p>
            <a:r>
              <a:rPr lang="en-GB" sz="3500" b="1" i="0" u="sng" dirty="0">
                <a:solidFill>
                  <a:srgbClr val="333333"/>
                </a:solidFill>
                <a:effectLst/>
                <a:latin typeface="Helvetica Neue"/>
              </a:rPr>
              <a:t>ECG</a:t>
            </a:r>
            <a:endParaRPr lang="en-GB" sz="3500" b="1" u="sng" dirty="0"/>
          </a:p>
        </p:txBody>
      </p:sp>
    </p:spTree>
    <p:extLst>
      <p:ext uri="{BB962C8B-B14F-4D97-AF65-F5344CB8AC3E}">
        <p14:creationId xmlns:p14="http://schemas.microsoft.com/office/powerpoint/2010/main" val="4115154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74715E-5080-4471-85D8-F1EF10057BBD}"/>
              </a:ext>
            </a:extLst>
          </p:cNvPr>
          <p:cNvSpPr txBox="1"/>
          <p:nvPr/>
        </p:nvSpPr>
        <p:spPr>
          <a:xfrm>
            <a:off x="1123950" y="809178"/>
            <a:ext cx="9569450" cy="4401205"/>
          </a:xfrm>
          <a:prstGeom prst="rect">
            <a:avLst/>
          </a:prstGeom>
          <a:noFill/>
        </p:spPr>
        <p:txBody>
          <a:bodyPr wrap="square">
            <a:spAutoFit/>
          </a:bodyPr>
          <a:lstStyle/>
          <a:p>
            <a:r>
              <a:rPr lang="en-GB" sz="3500" b="0" i="0" dirty="0">
                <a:solidFill>
                  <a:srgbClr val="333333"/>
                </a:solidFill>
                <a:effectLst/>
                <a:latin typeface="Helvetica Neue"/>
              </a:rPr>
              <a:t>ECG signals detect electrical activity in the heart, providing a link between the nervous system and heart rhythm. To date the measurement of these signals has largely been performed using sensors that are placed on the body, but recently researchers have been looking towards non-invasive approaches that use radio waves, to detect these signals.</a:t>
            </a:r>
            <a:endParaRPr lang="en-GB" sz="3500" dirty="0"/>
          </a:p>
        </p:txBody>
      </p:sp>
    </p:spTree>
    <p:extLst>
      <p:ext uri="{BB962C8B-B14F-4D97-AF65-F5344CB8AC3E}">
        <p14:creationId xmlns:p14="http://schemas.microsoft.com/office/powerpoint/2010/main" val="3396408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577774-DD48-4912-B3EA-5AC49AD9CAC8}"/>
              </a:ext>
            </a:extLst>
          </p:cNvPr>
          <p:cNvSpPr txBox="1"/>
          <p:nvPr/>
        </p:nvSpPr>
        <p:spPr>
          <a:xfrm>
            <a:off x="914400" y="421839"/>
            <a:ext cx="9969500" cy="6017032"/>
          </a:xfrm>
          <a:prstGeom prst="rect">
            <a:avLst/>
          </a:prstGeom>
          <a:noFill/>
        </p:spPr>
        <p:txBody>
          <a:bodyPr wrap="square">
            <a:spAutoFit/>
          </a:bodyPr>
          <a:lstStyle/>
          <a:p>
            <a:pPr algn="l"/>
            <a:r>
              <a:rPr lang="en-GB" sz="3500" b="1" i="0" u="sng" dirty="0">
                <a:solidFill>
                  <a:srgbClr val="333333"/>
                </a:solidFill>
                <a:effectLst/>
                <a:latin typeface="Helvetica Neue"/>
              </a:rPr>
              <a:t>Conclusion :-</a:t>
            </a:r>
          </a:p>
          <a:p>
            <a:pPr algn="l"/>
            <a:r>
              <a:rPr lang="en-GB" sz="3500" b="0" i="0" dirty="0">
                <a:solidFill>
                  <a:srgbClr val="333333"/>
                </a:solidFill>
                <a:effectLst/>
                <a:latin typeface="Helvetica Neue"/>
              </a:rPr>
              <a:t>Methods to detect human emotions are often used by researchers involved in psychological or neuroscientific studies but it is thought that these approaches could also have wider implications for the management of health and wellbeing.</a:t>
            </a:r>
          </a:p>
          <a:p>
            <a:pPr algn="l"/>
            <a:endParaRPr lang="en-GB" sz="3500" b="0" i="0" dirty="0">
              <a:solidFill>
                <a:srgbClr val="333333"/>
              </a:solidFill>
              <a:effectLst/>
              <a:latin typeface="Helvetica Neue"/>
            </a:endParaRPr>
          </a:p>
          <a:p>
            <a:pPr algn="l"/>
            <a:r>
              <a:rPr lang="en-GB" sz="3500" b="0" i="0" dirty="0">
                <a:solidFill>
                  <a:srgbClr val="333333"/>
                </a:solidFill>
                <a:effectLst/>
                <a:latin typeface="Helvetica Neue"/>
              </a:rPr>
              <a:t>In the future, the research team plan to work with healthcare professionals and social scientists on public acceptance and ethical concerns around the use of this technology.</a:t>
            </a:r>
          </a:p>
        </p:txBody>
      </p:sp>
    </p:spTree>
    <p:extLst>
      <p:ext uri="{BB962C8B-B14F-4D97-AF65-F5344CB8AC3E}">
        <p14:creationId xmlns:p14="http://schemas.microsoft.com/office/powerpoint/2010/main" val="2997892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3366DE-060A-49D8-80D1-0E0BBF1150C1}"/>
              </a:ext>
            </a:extLst>
          </p:cNvPr>
          <p:cNvSpPr>
            <a:spLocks noGrp="1"/>
          </p:cNvSpPr>
          <p:nvPr>
            <p:ph type="title"/>
          </p:nvPr>
        </p:nvSpPr>
        <p:spPr>
          <a:xfrm>
            <a:off x="707314" y="5029200"/>
            <a:ext cx="10113645" cy="1058450"/>
          </a:xfrm>
        </p:spPr>
        <p:txBody>
          <a:bodyPr/>
          <a:lstStyle/>
          <a:p>
            <a:r>
              <a:rPr lang="en-GB" b="0" i="0" dirty="0">
                <a:solidFill>
                  <a:schemeClr val="bg1">
                    <a:lumMod val="95000"/>
                  </a:schemeClr>
                </a:solidFill>
                <a:effectLst/>
                <a:latin typeface="Helvetica Neue"/>
              </a:rPr>
              <a:t>Ahsan Noor Khan, a PhD student at Queen Mary, said</a:t>
            </a:r>
            <a:endParaRPr lang="en-GB" dirty="0">
              <a:solidFill>
                <a:schemeClr val="bg1">
                  <a:lumMod val="95000"/>
                </a:schemeClr>
              </a:solidFill>
            </a:endParaRPr>
          </a:p>
        </p:txBody>
      </p:sp>
      <p:sp>
        <p:nvSpPr>
          <p:cNvPr id="6" name="TextBox 5">
            <a:extLst>
              <a:ext uri="{FF2B5EF4-FFF2-40B4-BE49-F238E27FC236}">
                <a16:creationId xmlns:a16="http://schemas.microsoft.com/office/drawing/2014/main" id="{32A30297-45BB-41A9-8409-792E8134C07A}"/>
              </a:ext>
            </a:extLst>
          </p:cNvPr>
          <p:cNvSpPr txBox="1"/>
          <p:nvPr/>
        </p:nvSpPr>
        <p:spPr>
          <a:xfrm>
            <a:off x="563207" y="597386"/>
            <a:ext cx="11065586" cy="3585597"/>
          </a:xfrm>
          <a:prstGeom prst="rect">
            <a:avLst/>
          </a:prstGeom>
          <a:noFill/>
        </p:spPr>
        <p:txBody>
          <a:bodyPr wrap="square">
            <a:spAutoFit/>
          </a:bodyPr>
          <a:lstStyle/>
          <a:p>
            <a:r>
              <a:rPr lang="en-GB" sz="3500" b="0" i="0" dirty="0">
                <a:solidFill>
                  <a:srgbClr val="333333"/>
                </a:solidFill>
                <a:effectLst/>
                <a:latin typeface="Helvetica Neue"/>
              </a:rPr>
              <a:t>"</a:t>
            </a:r>
            <a:r>
              <a:rPr lang="en-GB" sz="3200" b="0" i="0" dirty="0">
                <a:solidFill>
                  <a:srgbClr val="333333"/>
                </a:solidFill>
                <a:effectLst/>
                <a:latin typeface="Helvetica Neue"/>
              </a:rPr>
              <a:t>Being able to detect emotions using wireless systems it offers an alternative to bulky sensors and could be directly applicable in future 'smart' home and building environments.</a:t>
            </a:r>
          </a:p>
          <a:p>
            <a:endParaRPr lang="en-GB" sz="3200" dirty="0">
              <a:solidFill>
                <a:srgbClr val="333333"/>
              </a:solidFill>
              <a:latin typeface="Helvetica Neue"/>
            </a:endParaRPr>
          </a:p>
          <a:p>
            <a:r>
              <a:rPr lang="en-GB" sz="3200" b="0" i="0" dirty="0">
                <a:solidFill>
                  <a:srgbClr val="333333"/>
                </a:solidFill>
                <a:effectLst/>
                <a:latin typeface="Helvetica Neue"/>
              </a:rPr>
              <a:t> In this study, we've built on existing work using radio waves to detect emotions and show that the use of deep learning techniques can improve the accuracy of our results."</a:t>
            </a:r>
            <a:endParaRPr lang="en-GB" sz="3200" dirty="0"/>
          </a:p>
        </p:txBody>
      </p:sp>
    </p:spTree>
    <p:extLst>
      <p:ext uri="{BB962C8B-B14F-4D97-AF65-F5344CB8AC3E}">
        <p14:creationId xmlns:p14="http://schemas.microsoft.com/office/powerpoint/2010/main" val="2164420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1B13B-DC81-4E2A-B3B6-D6EEF7F034C0}"/>
              </a:ext>
            </a:extLst>
          </p:cNvPr>
          <p:cNvSpPr>
            <a:spLocks noGrp="1"/>
          </p:cNvSpPr>
          <p:nvPr>
            <p:ph type="ctrTitle"/>
          </p:nvPr>
        </p:nvSpPr>
        <p:spPr/>
        <p:txBody>
          <a:bodyPr>
            <a:normAutofit/>
          </a:bodyPr>
          <a:lstStyle/>
          <a:p>
            <a:r>
              <a:rPr lang="en-US" sz="9000" dirty="0"/>
              <a:t>     The End</a:t>
            </a:r>
            <a:endParaRPr lang="en-GB" sz="9000" dirty="0"/>
          </a:p>
        </p:txBody>
      </p:sp>
    </p:spTree>
    <p:extLst>
      <p:ext uri="{BB962C8B-B14F-4D97-AF65-F5344CB8AC3E}">
        <p14:creationId xmlns:p14="http://schemas.microsoft.com/office/powerpoint/2010/main" val="1009274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08F652-2462-4C7C-9EB2-A9E51F4BF618}"/>
              </a:ext>
            </a:extLst>
          </p:cNvPr>
          <p:cNvSpPr txBox="1"/>
          <p:nvPr/>
        </p:nvSpPr>
        <p:spPr>
          <a:xfrm>
            <a:off x="797378" y="2039997"/>
            <a:ext cx="10597243" cy="1200329"/>
          </a:xfrm>
          <a:prstGeom prst="rect">
            <a:avLst/>
          </a:prstGeom>
          <a:noFill/>
        </p:spPr>
        <p:txBody>
          <a:bodyPr wrap="square" rtlCol="0">
            <a:spAutoFit/>
          </a:bodyPr>
          <a:lstStyle/>
          <a:p>
            <a:r>
              <a:rPr lang="en-US" sz="3600" dirty="0"/>
              <a:t>It is a computer program which is like human and have ability to think itself and work itself</a:t>
            </a:r>
            <a:endParaRPr lang="en-GB" sz="3600" dirty="0"/>
          </a:p>
        </p:txBody>
      </p:sp>
      <p:sp>
        <p:nvSpPr>
          <p:cNvPr id="8" name="TextBox 7">
            <a:extLst>
              <a:ext uri="{FF2B5EF4-FFF2-40B4-BE49-F238E27FC236}">
                <a16:creationId xmlns:a16="http://schemas.microsoft.com/office/drawing/2014/main" id="{3CA98710-17B7-4C81-AA50-9BE7EF9F4C92}"/>
              </a:ext>
            </a:extLst>
          </p:cNvPr>
          <p:cNvSpPr txBox="1"/>
          <p:nvPr/>
        </p:nvSpPr>
        <p:spPr>
          <a:xfrm>
            <a:off x="604157" y="735955"/>
            <a:ext cx="7440386" cy="630942"/>
          </a:xfrm>
          <a:prstGeom prst="rect">
            <a:avLst/>
          </a:prstGeom>
          <a:noFill/>
        </p:spPr>
        <p:txBody>
          <a:bodyPr wrap="square">
            <a:spAutoFit/>
          </a:bodyPr>
          <a:lstStyle/>
          <a:p>
            <a:pPr algn="l"/>
            <a:r>
              <a:rPr lang="en-GB" sz="3500" b="1" i="0" u="sng" dirty="0">
                <a:solidFill>
                  <a:srgbClr val="202020"/>
                </a:solidFill>
                <a:effectLst/>
                <a:latin typeface="Helvetica" panose="020B0604020202020204" pitchFamily="34" charset="0"/>
              </a:rPr>
              <a:t>Artificial Intelligence:</a:t>
            </a:r>
          </a:p>
        </p:txBody>
      </p:sp>
      <p:pic>
        <p:nvPicPr>
          <p:cNvPr id="4" name="Picture 3">
            <a:extLst>
              <a:ext uri="{FF2B5EF4-FFF2-40B4-BE49-F238E27FC236}">
                <a16:creationId xmlns:a16="http://schemas.microsoft.com/office/drawing/2014/main" id="{54EB6FF5-F7BA-429E-89F9-8B04C23D4D28}"/>
              </a:ext>
            </a:extLst>
          </p:cNvPr>
          <p:cNvPicPr>
            <a:picLocks noChangeAspect="1"/>
          </p:cNvPicPr>
          <p:nvPr/>
        </p:nvPicPr>
        <p:blipFill>
          <a:blip r:embed="rId2"/>
          <a:stretch>
            <a:fillRect/>
          </a:stretch>
        </p:blipFill>
        <p:spPr>
          <a:xfrm>
            <a:off x="3971059" y="3429000"/>
            <a:ext cx="3390900" cy="2409825"/>
          </a:xfrm>
          <a:prstGeom prst="rect">
            <a:avLst/>
          </a:prstGeom>
          <a:ln>
            <a:solidFill>
              <a:schemeClr val="tx1"/>
            </a:solidFill>
          </a:ln>
        </p:spPr>
      </p:pic>
    </p:spTree>
    <p:extLst>
      <p:ext uri="{BB962C8B-B14F-4D97-AF65-F5344CB8AC3E}">
        <p14:creationId xmlns:p14="http://schemas.microsoft.com/office/powerpoint/2010/main" val="2828909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A73500-0795-4968-BD66-24865F32A901}"/>
              </a:ext>
            </a:extLst>
          </p:cNvPr>
          <p:cNvSpPr txBox="1"/>
          <p:nvPr/>
        </p:nvSpPr>
        <p:spPr>
          <a:xfrm>
            <a:off x="604157" y="735955"/>
            <a:ext cx="7440386" cy="630942"/>
          </a:xfrm>
          <a:prstGeom prst="rect">
            <a:avLst/>
          </a:prstGeom>
          <a:noFill/>
        </p:spPr>
        <p:txBody>
          <a:bodyPr wrap="square">
            <a:spAutoFit/>
          </a:bodyPr>
          <a:lstStyle/>
          <a:p>
            <a:pPr algn="l"/>
            <a:r>
              <a:rPr lang="en-GB" sz="3500" b="1" i="0" u="sng" dirty="0">
                <a:solidFill>
                  <a:srgbClr val="202020"/>
                </a:solidFill>
                <a:effectLst/>
                <a:latin typeface="Helvetica" panose="020B0604020202020204" pitchFamily="34" charset="0"/>
              </a:rPr>
              <a:t>Artificial Intelligence:</a:t>
            </a:r>
          </a:p>
        </p:txBody>
      </p:sp>
      <p:sp>
        <p:nvSpPr>
          <p:cNvPr id="5" name="TextBox 4">
            <a:extLst>
              <a:ext uri="{FF2B5EF4-FFF2-40B4-BE49-F238E27FC236}">
                <a16:creationId xmlns:a16="http://schemas.microsoft.com/office/drawing/2014/main" id="{7A56EB48-42B8-4C19-82EF-58AFE54786EA}"/>
              </a:ext>
            </a:extLst>
          </p:cNvPr>
          <p:cNvSpPr txBox="1"/>
          <p:nvPr/>
        </p:nvSpPr>
        <p:spPr>
          <a:xfrm>
            <a:off x="604157" y="1511809"/>
            <a:ext cx="7440386" cy="630942"/>
          </a:xfrm>
          <a:prstGeom prst="rect">
            <a:avLst/>
          </a:prstGeom>
          <a:noFill/>
        </p:spPr>
        <p:txBody>
          <a:bodyPr wrap="square">
            <a:spAutoFit/>
          </a:bodyPr>
          <a:lstStyle/>
          <a:p>
            <a:pPr algn="l"/>
            <a:r>
              <a:rPr lang="en-GB" sz="3500" b="1" i="0" dirty="0">
                <a:solidFill>
                  <a:srgbClr val="202020"/>
                </a:solidFill>
                <a:effectLst/>
                <a:latin typeface="Helvetica" panose="020B0604020202020204" pitchFamily="34" charset="0"/>
              </a:rPr>
              <a:t>Application:</a:t>
            </a:r>
          </a:p>
        </p:txBody>
      </p:sp>
      <p:sp>
        <p:nvSpPr>
          <p:cNvPr id="6" name="TextBox 5">
            <a:extLst>
              <a:ext uri="{FF2B5EF4-FFF2-40B4-BE49-F238E27FC236}">
                <a16:creationId xmlns:a16="http://schemas.microsoft.com/office/drawing/2014/main" id="{0F1AE440-4AE8-46B0-A2DE-1DE434B8E4DB}"/>
              </a:ext>
            </a:extLst>
          </p:cNvPr>
          <p:cNvSpPr txBox="1"/>
          <p:nvPr/>
        </p:nvSpPr>
        <p:spPr>
          <a:xfrm>
            <a:off x="604157" y="2142751"/>
            <a:ext cx="10597243" cy="3970318"/>
          </a:xfrm>
          <a:prstGeom prst="rect">
            <a:avLst/>
          </a:prstGeom>
          <a:noFill/>
        </p:spPr>
        <p:txBody>
          <a:bodyPr wrap="square" rtlCol="0">
            <a:spAutoFit/>
          </a:bodyPr>
          <a:lstStyle/>
          <a:p>
            <a:pPr marL="571500" indent="-571500">
              <a:buFont typeface="Arial" panose="020B0604020202020204" pitchFamily="34" charset="0"/>
              <a:buChar char="•"/>
            </a:pPr>
            <a:r>
              <a:rPr lang="en-GB" sz="3600" dirty="0"/>
              <a:t>Emotion Detection</a:t>
            </a:r>
          </a:p>
          <a:p>
            <a:pPr marL="571500" indent="-571500">
              <a:buFont typeface="Arial" panose="020B0604020202020204" pitchFamily="34" charset="0"/>
              <a:buChar char="•"/>
            </a:pPr>
            <a:r>
              <a:rPr lang="en-US" sz="3600" b="0" i="0" dirty="0">
                <a:solidFill>
                  <a:srgbClr val="202124"/>
                </a:solidFill>
                <a:effectLst/>
                <a:latin typeface="Google Sans Text"/>
              </a:rPr>
              <a:t>Voice Assistants</a:t>
            </a:r>
          </a:p>
          <a:p>
            <a:pPr marL="571500" indent="-571500">
              <a:buFont typeface="Arial" panose="020B0604020202020204" pitchFamily="34" charset="0"/>
              <a:buChar char="•"/>
            </a:pPr>
            <a:r>
              <a:rPr lang="en-US" sz="3600" b="0" i="0" dirty="0">
                <a:solidFill>
                  <a:srgbClr val="202124"/>
                </a:solidFill>
                <a:effectLst/>
                <a:latin typeface="Google Sans Text"/>
              </a:rPr>
              <a:t>Personalized Shopping</a:t>
            </a:r>
            <a:endParaRPr lang="en-US" sz="3600" dirty="0">
              <a:solidFill>
                <a:srgbClr val="202124"/>
              </a:solidFill>
              <a:latin typeface="Google Sans Text"/>
            </a:endParaRPr>
          </a:p>
          <a:p>
            <a:endParaRPr lang="en-US" sz="3600" dirty="0">
              <a:solidFill>
                <a:srgbClr val="202124"/>
              </a:solidFill>
              <a:latin typeface="Google Sans Text"/>
            </a:endParaRPr>
          </a:p>
          <a:p>
            <a:r>
              <a:rPr lang="en-US" sz="3600" dirty="0">
                <a:solidFill>
                  <a:srgbClr val="202124"/>
                </a:solidFill>
                <a:latin typeface="Google Sans Text"/>
              </a:rPr>
              <a:t>But in this presentation we shall discuss about Emotion Detection</a:t>
            </a:r>
            <a:endParaRPr lang="en-GB" sz="3600" dirty="0"/>
          </a:p>
          <a:p>
            <a:pPr marL="571500" indent="-571500">
              <a:buFont typeface="Arial" panose="020B0604020202020204" pitchFamily="34" charset="0"/>
              <a:buChar char="•"/>
            </a:pPr>
            <a:endParaRPr lang="en-GB" sz="3600" dirty="0"/>
          </a:p>
        </p:txBody>
      </p:sp>
    </p:spTree>
    <p:extLst>
      <p:ext uri="{BB962C8B-B14F-4D97-AF65-F5344CB8AC3E}">
        <p14:creationId xmlns:p14="http://schemas.microsoft.com/office/powerpoint/2010/main" val="261049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B1FD2600-3AD0-4117-8F28-9B286CAF4C0C}"/>
              </a:ext>
            </a:extLst>
          </p:cNvPr>
          <p:cNvSpPr>
            <a:spLocks noGrp="1"/>
          </p:cNvSpPr>
          <p:nvPr>
            <p:ph type="ctrTitle"/>
          </p:nvPr>
        </p:nvSpPr>
        <p:spPr>
          <a:xfrm>
            <a:off x="5140036" y="1668605"/>
            <a:ext cx="7051964" cy="2557031"/>
          </a:xfrm>
        </p:spPr>
        <p:txBody>
          <a:bodyPr>
            <a:normAutofit fontScale="90000"/>
          </a:bodyPr>
          <a:lstStyle/>
          <a:p>
            <a:r>
              <a:rPr lang="en-GB" dirty="0">
                <a:solidFill>
                  <a:srgbClr val="004276"/>
                </a:solidFill>
                <a:latin typeface="Helvetica Neue"/>
              </a:rPr>
              <a:t>Emotion Detection</a:t>
            </a:r>
            <a:br>
              <a:rPr lang="en-GB" dirty="0">
                <a:solidFill>
                  <a:srgbClr val="004276"/>
                </a:solidFill>
                <a:latin typeface="Helvetica Neue"/>
              </a:rPr>
            </a:br>
            <a:endParaRPr lang="en-US" dirty="0"/>
          </a:p>
        </p:txBody>
      </p:sp>
    </p:spTree>
    <p:extLst>
      <p:ext uri="{BB962C8B-B14F-4D97-AF65-F5344CB8AC3E}">
        <p14:creationId xmlns:p14="http://schemas.microsoft.com/office/powerpoint/2010/main" val="1202452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GB" sz="5000" i="1" dirty="0">
                <a:solidFill>
                  <a:srgbClr val="FFFFFF"/>
                </a:solidFill>
              </a:rPr>
              <a:t>A novel artificial intelligence (AI) approach based on wireless signals could help to reveal our inner emotions.</a:t>
            </a:r>
            <a:endParaRPr lang="en-US" sz="50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GB" sz="2400" i="1" dirty="0">
                <a:solidFill>
                  <a:srgbClr val="FFFFFF"/>
                </a:solidFill>
              </a:rPr>
              <a:t>according to new research from Queen Mary University of London. This study is published in </a:t>
            </a:r>
            <a:r>
              <a:rPr lang="en-GB" sz="2400" b="1" i="1" dirty="0" err="1">
                <a:solidFill>
                  <a:srgbClr val="FFFFFF"/>
                </a:solidFill>
              </a:rPr>
              <a:t>plos</a:t>
            </a:r>
            <a:r>
              <a:rPr lang="en-GB" sz="2400" b="1" i="1" dirty="0">
                <a:solidFill>
                  <a:srgbClr val="FFFFFF"/>
                </a:solidFill>
              </a:rPr>
              <a:t> one journal</a:t>
            </a:r>
            <a:endParaRPr lang="en-US" b="1"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08F652-2462-4C7C-9EB2-A9E51F4BF618}"/>
              </a:ext>
            </a:extLst>
          </p:cNvPr>
          <p:cNvSpPr txBox="1"/>
          <p:nvPr/>
        </p:nvSpPr>
        <p:spPr>
          <a:xfrm>
            <a:off x="797378" y="2039997"/>
            <a:ext cx="10597243" cy="3416320"/>
          </a:xfrm>
          <a:prstGeom prst="rect">
            <a:avLst/>
          </a:prstGeom>
          <a:noFill/>
        </p:spPr>
        <p:txBody>
          <a:bodyPr wrap="square" rtlCol="0">
            <a:spAutoFit/>
          </a:bodyPr>
          <a:lstStyle/>
          <a:p>
            <a:r>
              <a:rPr lang="en-US" sz="3600" dirty="0"/>
              <a:t>PLOS One (stylized PLOS ONE, and formerly </a:t>
            </a:r>
            <a:r>
              <a:rPr lang="en-US" sz="3600" dirty="0" err="1"/>
              <a:t>PLoS</a:t>
            </a:r>
            <a:r>
              <a:rPr lang="en-US" sz="3600" dirty="0"/>
              <a:t> ONE) is a  peer-reviewed open access scientific journal published by the  Public Library of Science (PLOS) since 2006. The journal covers  primary research from any discipline within science and medicine.</a:t>
            </a:r>
            <a:endParaRPr lang="en-GB" sz="3600" dirty="0"/>
          </a:p>
        </p:txBody>
      </p:sp>
      <p:sp>
        <p:nvSpPr>
          <p:cNvPr id="8" name="TextBox 7">
            <a:extLst>
              <a:ext uri="{FF2B5EF4-FFF2-40B4-BE49-F238E27FC236}">
                <a16:creationId xmlns:a16="http://schemas.microsoft.com/office/drawing/2014/main" id="{3CA98710-17B7-4C81-AA50-9BE7EF9F4C92}"/>
              </a:ext>
            </a:extLst>
          </p:cNvPr>
          <p:cNvSpPr txBox="1"/>
          <p:nvPr/>
        </p:nvSpPr>
        <p:spPr>
          <a:xfrm>
            <a:off x="604157" y="735955"/>
            <a:ext cx="7440386" cy="630942"/>
          </a:xfrm>
          <a:prstGeom prst="rect">
            <a:avLst/>
          </a:prstGeom>
          <a:noFill/>
        </p:spPr>
        <p:txBody>
          <a:bodyPr wrap="square">
            <a:spAutoFit/>
          </a:bodyPr>
          <a:lstStyle/>
          <a:p>
            <a:pPr algn="l"/>
            <a:r>
              <a:rPr lang="en-GB" sz="3500" b="1" i="0" u="sng" dirty="0">
                <a:solidFill>
                  <a:srgbClr val="202020"/>
                </a:solidFill>
                <a:effectLst/>
                <a:latin typeface="Helvetica" panose="020B0604020202020204" pitchFamily="34" charset="0"/>
              </a:rPr>
              <a:t>PLOS ONE JOURNAL</a:t>
            </a:r>
          </a:p>
        </p:txBody>
      </p:sp>
    </p:spTree>
    <p:extLst>
      <p:ext uri="{BB962C8B-B14F-4D97-AF65-F5344CB8AC3E}">
        <p14:creationId xmlns:p14="http://schemas.microsoft.com/office/powerpoint/2010/main" val="674932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08F652-2462-4C7C-9EB2-A9E51F4BF618}"/>
              </a:ext>
            </a:extLst>
          </p:cNvPr>
          <p:cNvSpPr txBox="1"/>
          <p:nvPr/>
        </p:nvSpPr>
        <p:spPr>
          <a:xfrm>
            <a:off x="797378" y="2039997"/>
            <a:ext cx="10597243" cy="2308324"/>
          </a:xfrm>
          <a:prstGeom prst="rect">
            <a:avLst/>
          </a:prstGeom>
          <a:noFill/>
        </p:spPr>
        <p:txBody>
          <a:bodyPr wrap="square" rtlCol="0">
            <a:spAutoFit/>
          </a:bodyPr>
          <a:lstStyle/>
          <a:p>
            <a:r>
              <a:rPr lang="en-GB" sz="3600" dirty="0"/>
              <a:t>The study, demonstrates the use of radio waves to measure heartrate and breathing signals and predict how someone is feeling even in the absence of any other visual cues, such as facial expressions.</a:t>
            </a:r>
          </a:p>
        </p:txBody>
      </p:sp>
      <p:sp>
        <p:nvSpPr>
          <p:cNvPr id="8" name="TextBox 7">
            <a:extLst>
              <a:ext uri="{FF2B5EF4-FFF2-40B4-BE49-F238E27FC236}">
                <a16:creationId xmlns:a16="http://schemas.microsoft.com/office/drawing/2014/main" id="{3CA98710-17B7-4C81-AA50-9BE7EF9F4C92}"/>
              </a:ext>
            </a:extLst>
          </p:cNvPr>
          <p:cNvSpPr txBox="1"/>
          <p:nvPr/>
        </p:nvSpPr>
        <p:spPr>
          <a:xfrm>
            <a:off x="604157" y="735955"/>
            <a:ext cx="7440386" cy="630942"/>
          </a:xfrm>
          <a:prstGeom prst="rect">
            <a:avLst/>
          </a:prstGeom>
          <a:noFill/>
        </p:spPr>
        <p:txBody>
          <a:bodyPr wrap="square">
            <a:spAutoFit/>
          </a:bodyPr>
          <a:lstStyle/>
          <a:p>
            <a:pPr algn="l"/>
            <a:r>
              <a:rPr lang="en-GB" sz="3500" b="1" i="0" u="sng" dirty="0">
                <a:solidFill>
                  <a:srgbClr val="202020"/>
                </a:solidFill>
                <a:effectLst/>
                <a:latin typeface="Helvetica" panose="020B0604020202020204" pitchFamily="34" charset="0"/>
              </a:rPr>
              <a:t>Detection of emotional states :</a:t>
            </a:r>
          </a:p>
        </p:txBody>
      </p:sp>
    </p:spTree>
    <p:extLst>
      <p:ext uri="{BB962C8B-B14F-4D97-AF65-F5344CB8AC3E}">
        <p14:creationId xmlns:p14="http://schemas.microsoft.com/office/powerpoint/2010/main" val="3206438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1CE82A-2B0E-4EDB-8CD4-155588E4A95E}"/>
              </a:ext>
            </a:extLst>
          </p:cNvPr>
          <p:cNvSpPr txBox="1"/>
          <p:nvPr/>
        </p:nvSpPr>
        <p:spPr>
          <a:xfrm>
            <a:off x="1054100" y="508338"/>
            <a:ext cx="9601200" cy="5632311"/>
          </a:xfrm>
          <a:prstGeom prst="rect">
            <a:avLst/>
          </a:prstGeom>
          <a:noFill/>
        </p:spPr>
        <p:txBody>
          <a:bodyPr wrap="square">
            <a:spAutoFit/>
          </a:bodyPr>
          <a:lstStyle/>
          <a:p>
            <a:r>
              <a:rPr lang="en-GB" sz="4000" b="1" u="sng" dirty="0"/>
              <a:t>WORKING :</a:t>
            </a:r>
          </a:p>
          <a:p>
            <a:endParaRPr lang="en-GB" sz="4000" b="1" u="sng" dirty="0"/>
          </a:p>
          <a:p>
            <a:r>
              <a:rPr lang="en-GB" sz="3500" dirty="0"/>
              <a:t>Harmless radio signals, like those transmitted from any wireless system including radar or </a:t>
            </a:r>
            <a:r>
              <a:rPr lang="en-GB" sz="3500" dirty="0" err="1"/>
              <a:t>WiFi</a:t>
            </a:r>
            <a:r>
              <a:rPr lang="en-GB" sz="3500" dirty="0"/>
              <a:t> , towards the individual and measured the signals that bounced back off them.</a:t>
            </a:r>
          </a:p>
          <a:p>
            <a:r>
              <a:rPr lang="en-GB" sz="3500" dirty="0"/>
              <a:t>By observing changes to these signals caused by slight body movements, the researchers were able to uncover ‘secret’ details about the heart and the rate of breathing of the human.</a:t>
            </a:r>
          </a:p>
        </p:txBody>
      </p:sp>
    </p:spTree>
    <p:extLst>
      <p:ext uri="{BB962C8B-B14F-4D97-AF65-F5344CB8AC3E}">
        <p14:creationId xmlns:p14="http://schemas.microsoft.com/office/powerpoint/2010/main" val="3123674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3366DE-060A-49D8-80D1-0E0BBF1150C1}"/>
              </a:ext>
            </a:extLst>
          </p:cNvPr>
          <p:cNvSpPr>
            <a:spLocks noGrp="1"/>
          </p:cNvSpPr>
          <p:nvPr>
            <p:ph type="title"/>
          </p:nvPr>
        </p:nvSpPr>
        <p:spPr>
          <a:xfrm>
            <a:off x="707314" y="5029200"/>
            <a:ext cx="10113645" cy="1058450"/>
          </a:xfrm>
        </p:spPr>
        <p:txBody>
          <a:bodyPr/>
          <a:lstStyle/>
          <a:p>
            <a:r>
              <a:rPr lang="en-GB" b="0" i="0" dirty="0" err="1">
                <a:solidFill>
                  <a:schemeClr val="bg1">
                    <a:lumMod val="95000"/>
                  </a:schemeClr>
                </a:solidFill>
                <a:effectLst/>
                <a:latin typeface="Helvetica Neue"/>
              </a:rPr>
              <a:t>Achintha</a:t>
            </a:r>
            <a:r>
              <a:rPr lang="en-GB" b="0" i="0" dirty="0">
                <a:solidFill>
                  <a:schemeClr val="bg1">
                    <a:lumMod val="95000"/>
                  </a:schemeClr>
                </a:solidFill>
                <a:effectLst/>
                <a:latin typeface="Helvetica Neue"/>
              </a:rPr>
              <a:t> </a:t>
            </a:r>
            <a:r>
              <a:rPr lang="en-GB" b="0" i="0" dirty="0" err="1">
                <a:solidFill>
                  <a:schemeClr val="bg1">
                    <a:lumMod val="95000"/>
                  </a:schemeClr>
                </a:solidFill>
                <a:effectLst/>
                <a:latin typeface="Helvetica Neue"/>
              </a:rPr>
              <a:t>Avin</a:t>
            </a:r>
            <a:r>
              <a:rPr lang="en-GB" b="0" i="0" dirty="0">
                <a:solidFill>
                  <a:schemeClr val="bg1">
                    <a:lumMod val="95000"/>
                  </a:schemeClr>
                </a:solidFill>
                <a:effectLst/>
                <a:latin typeface="Helvetica Neue"/>
              </a:rPr>
              <a:t> </a:t>
            </a:r>
            <a:r>
              <a:rPr lang="en-GB" b="0" i="0" dirty="0" err="1">
                <a:solidFill>
                  <a:schemeClr val="bg1">
                    <a:lumMod val="95000"/>
                  </a:schemeClr>
                </a:solidFill>
                <a:effectLst/>
                <a:latin typeface="Helvetica Neue"/>
              </a:rPr>
              <a:t>Ihalage</a:t>
            </a:r>
            <a:r>
              <a:rPr lang="en-GB" b="0" i="0" dirty="0">
                <a:solidFill>
                  <a:schemeClr val="bg1">
                    <a:lumMod val="95000"/>
                  </a:schemeClr>
                </a:solidFill>
                <a:effectLst/>
                <a:latin typeface="Helvetica Neue"/>
              </a:rPr>
              <a:t>, a PhD student at Queen Mary, said</a:t>
            </a:r>
            <a:endParaRPr lang="en-GB" dirty="0">
              <a:solidFill>
                <a:schemeClr val="bg1">
                  <a:lumMod val="95000"/>
                </a:schemeClr>
              </a:solidFill>
            </a:endParaRPr>
          </a:p>
        </p:txBody>
      </p:sp>
      <p:sp>
        <p:nvSpPr>
          <p:cNvPr id="6" name="TextBox 5">
            <a:extLst>
              <a:ext uri="{FF2B5EF4-FFF2-40B4-BE49-F238E27FC236}">
                <a16:creationId xmlns:a16="http://schemas.microsoft.com/office/drawing/2014/main" id="{32A30297-45BB-41A9-8409-792E8134C07A}"/>
              </a:ext>
            </a:extLst>
          </p:cNvPr>
          <p:cNvSpPr txBox="1"/>
          <p:nvPr/>
        </p:nvSpPr>
        <p:spPr>
          <a:xfrm>
            <a:off x="707314" y="559885"/>
            <a:ext cx="9940926" cy="3970318"/>
          </a:xfrm>
          <a:prstGeom prst="rect">
            <a:avLst/>
          </a:prstGeom>
          <a:noFill/>
        </p:spPr>
        <p:txBody>
          <a:bodyPr wrap="square">
            <a:spAutoFit/>
          </a:bodyPr>
          <a:lstStyle/>
          <a:p>
            <a:endParaRPr lang="en-GB" sz="2800" b="0" i="0" dirty="0">
              <a:solidFill>
                <a:srgbClr val="333333"/>
              </a:solidFill>
              <a:effectLst/>
              <a:latin typeface="Helvetica Neue"/>
            </a:endParaRPr>
          </a:p>
          <a:p>
            <a:r>
              <a:rPr lang="en-GB" sz="2800" b="0" i="0" dirty="0">
                <a:solidFill>
                  <a:srgbClr val="333333"/>
                </a:solidFill>
                <a:effectLst/>
                <a:latin typeface="Helvetica Neue"/>
              </a:rPr>
              <a:t>“Deep learning allows us to assess data in a similar way to how a human brain would work looking at different layers of information and making connections between them. With deep learning we can accurately measure emotions in a subject-independent way, where we can look at a whole collection of signals from different individuals and learn from this data and use it to predict the emotion of people outside of our training database”.</a:t>
            </a:r>
            <a:endParaRPr lang="en-GB" sz="2800" dirty="0"/>
          </a:p>
        </p:txBody>
      </p:sp>
      <p:sp>
        <p:nvSpPr>
          <p:cNvPr id="8" name="TextBox 7">
            <a:extLst>
              <a:ext uri="{FF2B5EF4-FFF2-40B4-BE49-F238E27FC236}">
                <a16:creationId xmlns:a16="http://schemas.microsoft.com/office/drawing/2014/main" id="{5520028F-68B7-475D-9A9C-4011933B0775}"/>
              </a:ext>
            </a:extLst>
          </p:cNvPr>
          <p:cNvSpPr txBox="1"/>
          <p:nvPr/>
        </p:nvSpPr>
        <p:spPr>
          <a:xfrm>
            <a:off x="707314" y="401018"/>
            <a:ext cx="6096000" cy="523220"/>
          </a:xfrm>
          <a:prstGeom prst="rect">
            <a:avLst/>
          </a:prstGeom>
          <a:noFill/>
        </p:spPr>
        <p:txBody>
          <a:bodyPr wrap="square">
            <a:spAutoFit/>
          </a:bodyPr>
          <a:lstStyle/>
          <a:p>
            <a:pPr algn="l"/>
            <a:r>
              <a:rPr lang="en-GB" sz="2800" b="1" i="0" u="sng" dirty="0">
                <a:solidFill>
                  <a:srgbClr val="202020"/>
                </a:solidFill>
                <a:effectLst/>
                <a:latin typeface="Helvetica" panose="020B0604020202020204" pitchFamily="34" charset="0"/>
              </a:rPr>
              <a:t>Deep learning analysis</a:t>
            </a:r>
          </a:p>
        </p:txBody>
      </p:sp>
    </p:spTree>
    <p:extLst>
      <p:ext uri="{BB962C8B-B14F-4D97-AF65-F5344CB8AC3E}">
        <p14:creationId xmlns:p14="http://schemas.microsoft.com/office/powerpoint/2010/main" val="230504552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{638A0D35-C06E-4393-8F3C-3ED7749C179E}tf56160789_win32</Template>
  <TotalTime>131</TotalTime>
  <Words>611</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Bookman Old Style</vt:lpstr>
      <vt:lpstr>Calibri</vt:lpstr>
      <vt:lpstr>Franklin Gothic Book</vt:lpstr>
      <vt:lpstr>Google Sans Text</vt:lpstr>
      <vt:lpstr>Helvetica</vt:lpstr>
      <vt:lpstr>Helvetica Neue</vt:lpstr>
      <vt:lpstr>1_RetrospectVTI</vt:lpstr>
      <vt:lpstr>AI help to detect emotions using wireless signals</vt:lpstr>
      <vt:lpstr>PowerPoint Presentation</vt:lpstr>
      <vt:lpstr>PowerPoint Presentation</vt:lpstr>
      <vt:lpstr>Emotion Detection </vt:lpstr>
      <vt:lpstr>A novel artificial intelligence (AI) approach based on wireless signals could help to reveal our inner emotions.</vt:lpstr>
      <vt:lpstr>PowerPoint Presentation</vt:lpstr>
      <vt:lpstr>PowerPoint Presentation</vt:lpstr>
      <vt:lpstr>PowerPoint Presentation</vt:lpstr>
      <vt:lpstr>Achintha Avin Ihalage, a PhD student at Queen Mary, said</vt:lpstr>
      <vt:lpstr>PowerPoint Presentation</vt:lpstr>
      <vt:lpstr>PowerPoint Presentation</vt:lpstr>
      <vt:lpstr>PowerPoint Presentation</vt:lpstr>
      <vt:lpstr>Ahsan Noor Khan, a PhD student at Queen Mary, said</vt:lpstr>
      <vt:lpstr>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help to detect emotions using wireless signals</dc:title>
  <dc:creator>02-131202-057</dc:creator>
  <cp:lastModifiedBy>Muhammad Amjad</cp:lastModifiedBy>
  <cp:revision>2</cp:revision>
  <dcterms:created xsi:type="dcterms:W3CDTF">2022-01-17T16:28:38Z</dcterms:created>
  <dcterms:modified xsi:type="dcterms:W3CDTF">2022-01-17T18:44:13Z</dcterms:modified>
</cp:coreProperties>
</file>