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3" r:id="rId2"/>
    <p:sldId id="260" r:id="rId3"/>
    <p:sldId id="301" r:id="rId4"/>
    <p:sldId id="302" r:id="rId5"/>
    <p:sldId id="303" r:id="rId6"/>
    <p:sldId id="304" r:id="rId7"/>
    <p:sldId id="305" r:id="rId8"/>
    <p:sldId id="306" r:id="rId9"/>
    <p:sldId id="296" r:id="rId10"/>
    <p:sldId id="307" r:id="rId11"/>
    <p:sldId id="297" r:id="rId12"/>
    <p:sldId id="300" r:id="rId13"/>
    <p:sldId id="261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68" d="100"/>
          <a:sy n="68" d="100"/>
        </p:scale>
        <p:origin x="14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E61A8-25B6-4B20-AC0C-3BC826F5BB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94BE-F6FD-4556-A87D-639ABA28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F5237-F434-4A0C-A298-47EFDF8F9DF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1B838-667A-4652-A045-3784C8F9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0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B838-667A-4652-A045-3784C8F90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B838-667A-4652-A045-3784C8F90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1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B838-667A-4652-A045-3784C8F907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B838-667A-4652-A045-3784C8F907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3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51B-A682-4A2B-B132-6F350D8B7E7B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84F2-EC50-4547-B1CE-AAFCED1E8D45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E69A-1232-4644-9B9A-6687532D07F8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151E-78C6-4B3C-AAF1-BFF3327168AD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DF0E-5ECA-4765-8E88-47D9A49E4604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F98-B4D9-4A4F-8879-48EF02E0A274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8D41-1B49-4171-869F-D258A5283EEE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083D-5700-4F08-B473-D379CF27BA83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9F5-7BD2-404C-8C4A-F46BD3614ED7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728-E7D7-40CC-B154-AFE561EA10E2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5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2135-36EF-4C0E-8B58-288B5570C8A2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45A8-09FD-4C05-A279-374CC15B2331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Software Engineering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5872-13F7-4C35-AA91-DC336AC0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6200000">
            <a:off x="1543481" y="-742519"/>
            <a:ext cx="5980837" cy="9220200"/>
          </a:xfrm>
          <a:prstGeom prst="rt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86312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Baskerville Old Face" panose="02020602080505020303" pitchFamily="18" charset="0"/>
              </a:rPr>
              <a:t>Digital Counter</a:t>
            </a:r>
            <a:endParaRPr lang="en-US" sz="5400" dirty="0"/>
          </a:p>
        </p:txBody>
      </p:sp>
      <p:sp>
        <p:nvSpPr>
          <p:cNvPr id="8" name="Right Triangle 7"/>
          <p:cNvSpPr/>
          <p:nvPr/>
        </p:nvSpPr>
        <p:spPr>
          <a:xfrm>
            <a:off x="-37686" y="3124200"/>
            <a:ext cx="3809999" cy="3733800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6200000">
            <a:off x="2549236" y="263236"/>
            <a:ext cx="3962400" cy="9227128"/>
          </a:xfrm>
          <a:prstGeom prst="rt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6399757"/>
            <a:ext cx="712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Department Of Software Engineering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" y="109385"/>
            <a:ext cx="715992" cy="8556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17027B-9470-47F9-984B-D4CCD76A31AA}"/>
              </a:ext>
            </a:extLst>
          </p:cNvPr>
          <p:cNvSpPr/>
          <p:nvPr/>
        </p:nvSpPr>
        <p:spPr>
          <a:xfrm>
            <a:off x="0" y="4371918"/>
            <a:ext cx="3276600" cy="29995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u="sng" dirty="0">
                <a:latin typeface="Arial Rounded MT Bold" panose="020F0704030504030204" pitchFamily="34" charset="0"/>
                <a:cs typeface="Aharoni" panose="02010803020104030203" pitchFamily="2" charset="-79"/>
              </a:rPr>
              <a:t>Course 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 Rounded MT Bold" panose="020F0704030504030204" pitchFamily="34" charset="0"/>
                <a:cs typeface="Aharoni" panose="02010803020104030203" pitchFamily="2" charset="-79"/>
              </a:rPr>
              <a:t>Computer Architecture and logic Design 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Arial Rounded MT Bold" panose="020F0704030504030204" pitchFamily="34" charset="0"/>
                <a:cs typeface="Aharoni" panose="02010803020104030203" pitchFamily="2" charset="-79"/>
              </a:rPr>
              <a:t>Course Teacher: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 Rounded MT Bold" panose="020F0704030504030204" pitchFamily="34" charset="0"/>
                <a:cs typeface="Aharoni" panose="02010803020104030203" pitchFamily="2" charset="-79"/>
              </a:rPr>
              <a:t>Sir Samar Yazdani</a:t>
            </a:r>
          </a:p>
          <a:p>
            <a:pPr>
              <a:lnSpc>
                <a:spcPct val="150000"/>
              </a:lnSpc>
            </a:pPr>
            <a:r>
              <a:rPr lang="en-US" sz="1600" b="1" u="sng" dirty="0">
                <a:latin typeface="Arial Rounded MT Bold" panose="020F0704030504030204" pitchFamily="34" charset="0"/>
                <a:cs typeface="Aharoni" panose="02010803020104030203" pitchFamily="2" charset="-79"/>
              </a:rPr>
              <a:t>Lab Teacher: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Arial Rounded MT Bold" panose="020F0704030504030204" pitchFamily="34" charset="0"/>
                <a:cs typeface="Aharoni" panose="02010803020104030203" pitchFamily="2" charset="-79"/>
              </a:rPr>
              <a:t>Engr.Ramsha</a:t>
            </a:r>
            <a:r>
              <a:rPr lang="en-US" sz="1600" dirty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  <a:cs typeface="Aharoni" panose="02010803020104030203" pitchFamily="2" charset="-79"/>
              </a:rPr>
              <a:t>Mashood</a:t>
            </a:r>
            <a:r>
              <a:rPr lang="en-US" sz="1600" dirty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600" b="1" u="sng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9DC1C0-9686-4C15-AC82-F56D16969AF6}"/>
              </a:ext>
            </a:extLst>
          </p:cNvPr>
          <p:cNvSpPr/>
          <p:nvPr/>
        </p:nvSpPr>
        <p:spPr>
          <a:xfrm>
            <a:off x="4297559" y="4047651"/>
            <a:ext cx="4816907" cy="26763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Arial Rounded MT Bold" panose="020F0704030504030204" pitchFamily="34" charset="0"/>
                <a:cs typeface="Aharoni" panose="02010803020104030203" pitchFamily="2" charset="-79"/>
              </a:rPr>
              <a:t>Group Members: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Muhammad Amjad           02-131202-041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Muhammad Ameer Hamza 02-131202-037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Muhammad Junaid Saleem Qadri                  02-131202-057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19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9901" y="741114"/>
            <a:ext cx="3780202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Circuit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47F5-639C-455F-B235-D86DD2FA7F40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AB51A1-9FAF-4506-BB31-2AE71359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142876"/>
            <a:ext cx="67437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3106" y="838200"/>
            <a:ext cx="4044697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 MARKET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048" y="1981200"/>
            <a:ext cx="7753351" cy="184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Digital Clock , Counter and Calculator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9D23-8150-4DF7-A109-7C617A4EE78D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258575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6367" y="471169"/>
            <a:ext cx="2699778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  <a:endParaRPr lang="en-US" sz="2400" b="1" u="sng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Berlin Sans FB Dem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742-B49B-4252-9593-145606084D2B}" type="datetime1">
              <a:rPr lang="en-US" smtClean="0"/>
              <a:t>2/2/2022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316F22-4E4D-4D9D-89D9-D5FAA5BE00BC}"/>
              </a:ext>
            </a:extLst>
          </p:cNvPr>
          <p:cNvSpPr/>
          <p:nvPr/>
        </p:nvSpPr>
        <p:spPr>
          <a:xfrm>
            <a:off x="781048" y="1981200"/>
            <a:ext cx="77533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PIN 4,5,14 are</a:t>
            </a:r>
            <a:r>
              <a:rPr lang="en-US" sz="2800" dirty="0">
                <a:solidFill>
                  <a:srgbClr val="555555"/>
                </a:solidFill>
                <a:latin typeface="Roboto" panose="02000000000000000000" pitchFamily="2" charset="0"/>
              </a:rPr>
              <a:t> not used.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PIN 15 used to Reset the counter with the help of a PUSH button Switch.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PIN 2 is kept LOW to avoiding the freezing</a:t>
            </a:r>
            <a:r>
              <a:rPr lang="en-US" sz="2800" dirty="0">
                <a:solidFill>
                  <a:srgbClr val="555555"/>
                </a:solidFill>
                <a:latin typeface="Roboto" panose="020000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PIN 13 is kept HIGH to enable the 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555 timer is used here to provide the clock pulse on each Button Press</a:t>
            </a:r>
            <a:endParaRPr lang="en-US" sz="2800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We have also used a </a:t>
            </a:r>
            <a:r>
              <a:rPr lang="en-US" sz="28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RC circuit</a:t>
            </a:r>
            <a:r>
              <a:rPr lang="en-US" sz="2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(22uf capacitor and 100k resistor) at CLOCK PIN 1 of 4026.</a:t>
            </a:r>
          </a:p>
        </p:txBody>
      </p:sp>
    </p:spTree>
    <p:extLst>
      <p:ext uri="{BB962C8B-B14F-4D97-AF65-F5344CB8AC3E}">
        <p14:creationId xmlns:p14="http://schemas.microsoft.com/office/powerpoint/2010/main" val="261362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88386" y="471169"/>
            <a:ext cx="2675732" cy="101566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</a:p>
          <a:p>
            <a:pPr algn="ctr"/>
            <a:r>
              <a:rPr lang="en-US" sz="24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(Flow Diagram)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816218" y="1928348"/>
            <a:ext cx="28194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 button Pressed 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816218" y="3608949"/>
            <a:ext cx="28194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Seven Segment Display</a:t>
            </a:r>
          </a:p>
        </p:txBody>
      </p:sp>
      <p:cxnSp>
        <p:nvCxnSpPr>
          <p:cNvPr id="8" name="Straight Arrow Connector 7"/>
          <p:cNvCxnSpPr>
            <a:stCxn id="3" idx="2"/>
            <a:endCxn id="11" idx="0"/>
          </p:cNvCxnSpPr>
          <p:nvPr/>
        </p:nvCxnSpPr>
        <p:spPr>
          <a:xfrm>
            <a:off x="2225918" y="2995148"/>
            <a:ext cx="0" cy="613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42C-40BA-42E1-A8B0-9C9AC722195A}" type="datetime1">
              <a:rPr lang="en-US" smtClean="0"/>
              <a:t>2/2/2022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0744580-AA31-40DA-839D-E567DBC18C5A}"/>
              </a:ext>
            </a:extLst>
          </p:cNvPr>
          <p:cNvSpPr/>
          <p:nvPr/>
        </p:nvSpPr>
        <p:spPr>
          <a:xfrm>
            <a:off x="5088692" y="1928348"/>
            <a:ext cx="28194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button Pressed 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62DEE37-99CB-49C9-9D2C-F49BA5CD36C7}"/>
              </a:ext>
            </a:extLst>
          </p:cNvPr>
          <p:cNvSpPr/>
          <p:nvPr/>
        </p:nvSpPr>
        <p:spPr>
          <a:xfrm>
            <a:off x="5088692" y="3608949"/>
            <a:ext cx="28194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Counter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26828-5D2B-44FE-9058-763288FAF45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6498392" y="2995148"/>
            <a:ext cx="0" cy="613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8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891792"/>
            <a:ext cx="3783408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anose="020E08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ENHANCEMENT</a:t>
            </a:r>
            <a:endParaRPr lang="en-US" b="1" u="sng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Berlin Sans FB Demi" panose="020E0802020502020306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2098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Further Enhancement of this project will be implement on micro controller to get more better result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2EA-A7FD-47E6-81F2-773D9388B4C3}" type="datetime1">
              <a:rPr lang="en-US" smtClean="0"/>
              <a:t>2/2/2022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275007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48013" y="2590800"/>
            <a:ext cx="664797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14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3106" y="838200"/>
            <a:ext cx="3916457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048" y="1981200"/>
            <a:ext cx="7753351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Counters used in stopwatch, calculator,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etc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7 Segment Display best component to display number.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Main Components of our project are &amp; Segment Display and IC 4026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0648-919D-439E-A86D-661ABFDE2926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9715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0648-919D-439E-A86D-661ABFDE2926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E1CF4A-0AC7-4A5A-8A5B-4D30E6A1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27" y="1734082"/>
            <a:ext cx="6102813" cy="45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9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2060" y="830423"/>
            <a:ext cx="1899879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 4026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0648-919D-439E-A86D-661ABFDE2926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32676-1982-46A3-A60F-6051BA4B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005012"/>
            <a:ext cx="5734050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2060" y="830423"/>
            <a:ext cx="1899879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 4026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0648-919D-439E-A86D-661ABFDE2926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CBB6348-22F9-4BAB-AA1B-D3464BFA2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25295"/>
              </p:ext>
            </p:extLst>
          </p:nvPr>
        </p:nvGraphicFramePr>
        <p:xfrm>
          <a:off x="1562099" y="2184974"/>
          <a:ext cx="6096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50674666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19084411"/>
                    </a:ext>
                  </a:extLst>
                </a:gridCol>
                <a:gridCol w="3809999">
                  <a:extLst>
                    <a:ext uri="{9D8B030D-6E8A-4147-A177-3AD203B41FA5}">
                      <a16:colId xmlns:a16="http://schemas.microsoft.com/office/drawing/2014/main" val="9162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the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Inhibit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low, clock pulses increment the seven-segment. Freezes the counter when HIGH, active HIGH.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4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when this pin is HIGH.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if it is LOW.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9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 ‘f’ of the 7 segment.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 ‘g’ of the 7 segment.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39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0686" y="309618"/>
            <a:ext cx="2629114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 4026 (Continue)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0648-919D-439E-A86D-661ABFDE2926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CBB6348-22F9-4BAB-AA1B-D3464BFA2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59175"/>
              </p:ext>
            </p:extLst>
          </p:nvPr>
        </p:nvGraphicFramePr>
        <p:xfrm>
          <a:off x="1524000" y="2286000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50674666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19084411"/>
                    </a:ext>
                  </a:extLst>
                </a:gridCol>
                <a:gridCol w="3962399">
                  <a:extLst>
                    <a:ext uri="{9D8B030D-6E8A-4147-A177-3AD203B41FA5}">
                      <a16:colId xmlns:a16="http://schemas.microsoft.com/office/drawing/2014/main" val="9162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 ‘d’ of the 7 segment.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4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 ‘a’ of the 7 segment.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9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 ‘e’ of the 7 segment.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7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 ‘b’ of the 7 segment.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 ‘c’ of the 7 segment.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1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0686" y="309618"/>
            <a:ext cx="2629114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 4026 (Continue)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0648-919D-439E-A86D-661ABFDE2926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CBB6348-22F9-4BAB-AA1B-D3464BFA2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48213"/>
              </p:ext>
            </p:extLst>
          </p:nvPr>
        </p:nvGraphicFramePr>
        <p:xfrm>
          <a:off x="1828800" y="1862686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50674666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19084411"/>
                    </a:ext>
                  </a:extLst>
                </a:gridCol>
                <a:gridCol w="3962399">
                  <a:extLst>
                    <a:ext uri="{9D8B030D-6E8A-4147-A177-3AD203B41FA5}">
                      <a16:colId xmlns:a16="http://schemas.microsoft.com/office/drawing/2014/main" val="9162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 PIN, active HIGH. Reset the counter to 0 when HIGH.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supply PIN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4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8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1972" y="346690"/>
            <a:ext cx="4534114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 Segment Display Counter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0648-919D-439E-A86D-661ABFDE2926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00C7B5-92AE-4EFF-9DDE-E7D056CC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2282825"/>
            <a:ext cx="1666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-1" y="20779"/>
            <a:ext cx="3124200" cy="1676403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20778"/>
            <a:ext cx="1562099" cy="1676405"/>
          </a:xfrm>
          <a:prstGeom prst="rt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9901" y="741114"/>
            <a:ext cx="2924198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 Dem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048" y="1981200"/>
            <a:ext cx="77533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555 timer 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4026 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Common cathode 7 segment display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Two- push ON, push OFF button.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Resistors – 10k (3), 100k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Capacitor 1uF, 22uF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47F5-639C-455F-B235-D86DD2FA7F40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5872-13F7-4C35-AA91-DC336AC07DA5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319369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486</Words>
  <Application>Microsoft Office PowerPoint</Application>
  <PresentationFormat>On-screen Show (4:3)</PresentationFormat>
  <Paragraphs>140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Rounded MT Bold</vt:lpstr>
      <vt:lpstr>Baskerville Old Face</vt:lpstr>
      <vt:lpstr>Berlin Sans FB Demi</vt:lpstr>
      <vt:lpstr>Calibri</vt:lpstr>
      <vt:lpstr>Edwardian Script ITC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</dc:creator>
  <cp:lastModifiedBy>Muhammad Amjad</cp:lastModifiedBy>
  <cp:revision>98</cp:revision>
  <dcterms:created xsi:type="dcterms:W3CDTF">2015-12-07T05:06:32Z</dcterms:created>
  <dcterms:modified xsi:type="dcterms:W3CDTF">2022-02-02T04:58:29Z</dcterms:modified>
</cp:coreProperties>
</file>