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9973D0B-2004-4B8D-A5D8-B27D7194BB7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AD5AC-6194-4BC8-901E-18E1E5C4FD5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43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73D0B-2004-4B8D-A5D8-B27D7194BB7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AD5AC-6194-4BC8-901E-18E1E5C4FD52}" type="slidenum">
              <a:rPr lang="en-US" smtClean="0"/>
              <a:t>‹#›</a:t>
            </a:fld>
            <a:endParaRPr lang="en-US"/>
          </a:p>
        </p:txBody>
      </p:sp>
    </p:spTree>
    <p:extLst>
      <p:ext uri="{BB962C8B-B14F-4D97-AF65-F5344CB8AC3E}">
        <p14:creationId xmlns:p14="http://schemas.microsoft.com/office/powerpoint/2010/main" val="19674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73D0B-2004-4B8D-A5D8-B27D7194BB7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AD5AC-6194-4BC8-901E-18E1E5C4FD5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83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73D0B-2004-4B8D-A5D8-B27D7194BB7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AD5AC-6194-4BC8-901E-18E1E5C4FD52}" type="slidenum">
              <a:rPr lang="en-US" smtClean="0"/>
              <a:t>‹#›</a:t>
            </a:fld>
            <a:endParaRPr lang="en-US"/>
          </a:p>
        </p:txBody>
      </p:sp>
    </p:spTree>
    <p:extLst>
      <p:ext uri="{BB962C8B-B14F-4D97-AF65-F5344CB8AC3E}">
        <p14:creationId xmlns:p14="http://schemas.microsoft.com/office/powerpoint/2010/main" val="231592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973D0B-2004-4B8D-A5D8-B27D7194BB7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AD5AC-6194-4BC8-901E-18E1E5C4FD5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83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973D0B-2004-4B8D-A5D8-B27D7194BB7A}"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AD5AC-6194-4BC8-901E-18E1E5C4FD52}" type="slidenum">
              <a:rPr lang="en-US" smtClean="0"/>
              <a:t>‹#›</a:t>
            </a:fld>
            <a:endParaRPr lang="en-US"/>
          </a:p>
        </p:txBody>
      </p:sp>
    </p:spTree>
    <p:extLst>
      <p:ext uri="{BB962C8B-B14F-4D97-AF65-F5344CB8AC3E}">
        <p14:creationId xmlns:p14="http://schemas.microsoft.com/office/powerpoint/2010/main" val="99212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973D0B-2004-4B8D-A5D8-B27D7194BB7A}"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AD5AC-6194-4BC8-901E-18E1E5C4FD52}" type="slidenum">
              <a:rPr lang="en-US" smtClean="0"/>
              <a:t>‹#›</a:t>
            </a:fld>
            <a:endParaRPr lang="en-US"/>
          </a:p>
        </p:txBody>
      </p:sp>
    </p:spTree>
    <p:extLst>
      <p:ext uri="{BB962C8B-B14F-4D97-AF65-F5344CB8AC3E}">
        <p14:creationId xmlns:p14="http://schemas.microsoft.com/office/powerpoint/2010/main" val="93983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973D0B-2004-4B8D-A5D8-B27D7194BB7A}"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AD5AC-6194-4BC8-901E-18E1E5C4FD52}" type="slidenum">
              <a:rPr lang="en-US" smtClean="0"/>
              <a:t>‹#›</a:t>
            </a:fld>
            <a:endParaRPr lang="en-US"/>
          </a:p>
        </p:txBody>
      </p:sp>
    </p:spTree>
    <p:extLst>
      <p:ext uri="{BB962C8B-B14F-4D97-AF65-F5344CB8AC3E}">
        <p14:creationId xmlns:p14="http://schemas.microsoft.com/office/powerpoint/2010/main" val="146422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73D0B-2004-4B8D-A5D8-B27D7194BB7A}"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AD5AC-6194-4BC8-901E-18E1E5C4FD52}" type="slidenum">
              <a:rPr lang="en-US" smtClean="0"/>
              <a:t>‹#›</a:t>
            </a:fld>
            <a:endParaRPr lang="en-US"/>
          </a:p>
        </p:txBody>
      </p:sp>
    </p:spTree>
    <p:extLst>
      <p:ext uri="{BB962C8B-B14F-4D97-AF65-F5344CB8AC3E}">
        <p14:creationId xmlns:p14="http://schemas.microsoft.com/office/powerpoint/2010/main" val="192107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73D0B-2004-4B8D-A5D8-B27D7194BB7A}"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AD5AC-6194-4BC8-901E-18E1E5C4FD52}" type="slidenum">
              <a:rPr lang="en-US" smtClean="0"/>
              <a:t>‹#›</a:t>
            </a:fld>
            <a:endParaRPr lang="en-US"/>
          </a:p>
        </p:txBody>
      </p:sp>
    </p:spTree>
    <p:extLst>
      <p:ext uri="{BB962C8B-B14F-4D97-AF65-F5344CB8AC3E}">
        <p14:creationId xmlns:p14="http://schemas.microsoft.com/office/powerpoint/2010/main" val="183643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73D0B-2004-4B8D-A5D8-B27D7194BB7A}"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AD5AC-6194-4BC8-901E-18E1E5C4FD5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973D0B-2004-4B8D-A5D8-B27D7194BB7A}" type="datetimeFigureOut">
              <a:rPr lang="en-US" smtClean="0"/>
              <a:t>11/24/2021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EAD5AC-6194-4BC8-901E-18E1E5C4FD5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67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IF THEN ELSE; CONTROL STRUCTURE IN MIPS </a:t>
            </a:r>
            <a:endParaRPr lang="en-US" b="1" dirty="0"/>
          </a:p>
        </p:txBody>
      </p:sp>
      <p:sp>
        <p:nvSpPr>
          <p:cNvPr id="3" name="Subtitle 2"/>
          <p:cNvSpPr>
            <a:spLocks noGrp="1"/>
          </p:cNvSpPr>
          <p:nvPr>
            <p:ph type="subTitle" idx="1"/>
          </p:nvPr>
        </p:nvSpPr>
        <p:spPr/>
        <p:txBody>
          <a:bodyPr/>
          <a:lstStyle/>
          <a:p>
            <a:r>
              <a:rPr lang="en-US" b="1" dirty="0" smtClean="0"/>
              <a:t>Computer Architecture &amp; Organization Lab 10</a:t>
            </a:r>
          </a:p>
          <a:p>
            <a:r>
              <a:rPr lang="en-US" b="1" dirty="0" smtClean="0"/>
              <a:t>Engr</a:t>
            </a:r>
            <a:r>
              <a:rPr lang="en-US" b="1" dirty="0" smtClean="0"/>
              <a:t>. RAMSHA MASHOOD</a:t>
            </a:r>
            <a:endParaRPr lang="en-US" b="1" dirty="0"/>
          </a:p>
        </p:txBody>
      </p:sp>
    </p:spTree>
    <p:extLst>
      <p:ext uri="{BB962C8B-B14F-4D97-AF65-F5344CB8AC3E}">
        <p14:creationId xmlns:p14="http://schemas.microsoft.com/office/powerpoint/2010/main" val="208149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83" y="136642"/>
            <a:ext cx="9720072" cy="1499616"/>
          </a:xfrm>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48083" y="1975449"/>
            <a:ext cx="10515600" cy="4720580"/>
          </a:xfrm>
        </p:spPr>
        <p:txBody>
          <a:bodyPr>
            <a:normAutofit/>
          </a:bodyPr>
          <a:lstStyle/>
          <a:p>
            <a:pPr marL="0" indent="0">
              <a:buNone/>
            </a:pPr>
            <a:r>
              <a:rPr lang="en-US" b="1" dirty="0" smtClean="0"/>
              <a:t>Step 2:</a:t>
            </a:r>
            <a:r>
              <a:rPr lang="en-US" dirty="0" smtClean="0"/>
              <a:t> Initiating and printing declared input message</a:t>
            </a:r>
            <a:br>
              <a:rPr lang="en-US" dirty="0" smtClean="0"/>
            </a:br>
            <a:r>
              <a:rPr lang="en-US" dirty="0" smtClean="0"/>
              <a:t/>
            </a:r>
            <a:br>
              <a:rPr lang="en-US" dirty="0" smtClean="0"/>
            </a:br>
            <a:r>
              <a:rPr lang="en-US" dirty="0" smtClean="0"/>
              <a:t>			</a:t>
            </a:r>
          </a:p>
          <a:p>
            <a:pPr marL="0" indent="0">
              <a:buNone/>
            </a:pPr>
            <a:r>
              <a:rPr lang="en-US" dirty="0"/>
              <a:t>	</a:t>
            </a:r>
            <a:r>
              <a:rPr lang="en-US" dirty="0" smtClean="0"/>
              <a:t>		.text</a:t>
            </a:r>
          </a:p>
          <a:p>
            <a:pPr marL="0" indent="0">
              <a:buNone/>
            </a:pPr>
            <a:r>
              <a:rPr lang="en-US" sz="2400" dirty="0"/>
              <a:t>	</a:t>
            </a:r>
            <a:r>
              <a:rPr lang="en-US" sz="2400" dirty="0" smtClean="0"/>
              <a:t>		</a:t>
            </a:r>
            <a:r>
              <a:rPr lang="en-US" dirty="0" smtClean="0"/>
              <a:t>la $a0,input 	</a:t>
            </a:r>
            <a:r>
              <a:rPr lang="en-US" b="1" i="1" dirty="0" smtClean="0"/>
              <a:t># print input message</a:t>
            </a:r>
          </a:p>
          <a:p>
            <a:pPr marL="2743200" lvl="6" indent="0">
              <a:buNone/>
            </a:pPr>
            <a:r>
              <a:rPr lang="en-US" sz="2800" dirty="0" smtClean="0"/>
              <a:t>li $v0,4</a:t>
            </a:r>
          </a:p>
          <a:p>
            <a:pPr marL="2743200" lvl="6" indent="0">
              <a:buNone/>
            </a:pPr>
            <a:r>
              <a:rPr lang="en-US" sz="2800" dirty="0" err="1" smtClean="0"/>
              <a:t>syscall</a:t>
            </a:r>
            <a:r>
              <a:rPr lang="en-US" sz="2800" dirty="0" smtClean="0"/>
              <a:t> </a:t>
            </a:r>
            <a:endParaRPr lang="en-US" sz="2800" b="1" dirty="0"/>
          </a:p>
        </p:txBody>
      </p:sp>
    </p:spTree>
    <p:extLst>
      <p:ext uri="{BB962C8B-B14F-4D97-AF65-F5344CB8AC3E}">
        <p14:creationId xmlns:p14="http://schemas.microsoft.com/office/powerpoint/2010/main" val="65121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2084831"/>
            <a:ext cx="10515600" cy="4602571"/>
          </a:xfrm>
        </p:spPr>
        <p:txBody>
          <a:bodyPr>
            <a:normAutofit/>
          </a:bodyPr>
          <a:lstStyle/>
          <a:p>
            <a:pPr marL="0" indent="0">
              <a:buNone/>
            </a:pPr>
            <a:r>
              <a:rPr lang="en-US" b="1" dirty="0" smtClean="0"/>
              <a:t>Step 3:</a:t>
            </a:r>
            <a:r>
              <a:rPr lang="en-US" dirty="0" smtClean="0"/>
              <a:t> Reading integer from user input</a:t>
            </a:r>
            <a:br>
              <a:rPr lang="en-US" dirty="0" smtClean="0"/>
            </a:br>
            <a:r>
              <a:rPr lang="en-US" dirty="0" smtClean="0"/>
              <a:t/>
            </a:r>
            <a:br>
              <a:rPr lang="en-US" dirty="0" smtClean="0"/>
            </a:br>
            <a:r>
              <a:rPr lang="en-US" dirty="0" smtClean="0"/>
              <a:t>			</a:t>
            </a:r>
          </a:p>
          <a:p>
            <a:pPr marL="0" indent="0">
              <a:buNone/>
            </a:pPr>
            <a:r>
              <a:rPr lang="en-US" sz="2400" dirty="0" smtClean="0"/>
              <a:t>			</a:t>
            </a:r>
            <a:r>
              <a:rPr lang="en-US" dirty="0" smtClean="0"/>
              <a:t>la $v0,5 </a:t>
            </a:r>
            <a:r>
              <a:rPr lang="en-US" b="1" i="1" dirty="0" smtClean="0"/>
              <a:t># read integer </a:t>
            </a:r>
          </a:p>
          <a:p>
            <a:pPr marL="0" indent="0">
              <a:buNone/>
            </a:pPr>
            <a:r>
              <a:rPr lang="en-US" b="1" i="1" dirty="0"/>
              <a:t>	</a:t>
            </a:r>
            <a:r>
              <a:rPr lang="en-US" b="1" i="1" dirty="0" smtClean="0"/>
              <a:t>		</a:t>
            </a:r>
            <a:r>
              <a:rPr lang="en-US" dirty="0" err="1" smtClean="0"/>
              <a:t>syscall</a:t>
            </a:r>
            <a:r>
              <a:rPr lang="en-US" dirty="0" smtClean="0"/>
              <a:t> </a:t>
            </a:r>
            <a:r>
              <a:rPr lang="en-US" sz="2800" dirty="0" smtClean="0"/>
              <a:t> </a:t>
            </a:r>
            <a:endParaRPr lang="en-US" sz="2800" b="1" dirty="0"/>
          </a:p>
        </p:txBody>
      </p:sp>
    </p:spTree>
    <p:extLst>
      <p:ext uri="{BB962C8B-B14F-4D97-AF65-F5344CB8AC3E}">
        <p14:creationId xmlns:p14="http://schemas.microsoft.com/office/powerpoint/2010/main" val="414470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2242867"/>
            <a:ext cx="10515600" cy="4444535"/>
          </a:xfrm>
        </p:spPr>
        <p:txBody>
          <a:bodyPr>
            <a:normAutofit/>
          </a:bodyPr>
          <a:lstStyle/>
          <a:p>
            <a:pPr marL="0" indent="0">
              <a:buNone/>
            </a:pPr>
            <a:r>
              <a:rPr lang="en-US" b="1" dirty="0" smtClean="0"/>
              <a:t>Step 4:</a:t>
            </a:r>
            <a:r>
              <a:rPr lang="en-US" dirty="0" smtClean="0"/>
              <a:t> Putting condition that if input value is greater or equal to zero if this condition is true then jump to the else section </a:t>
            </a:r>
            <a:r>
              <a:rPr lang="en-US" dirty="0" err="1" smtClean="0"/>
              <a:t>bgez</a:t>
            </a:r>
            <a:r>
              <a:rPr lang="en-US" dirty="0" smtClean="0"/>
              <a:t> = </a:t>
            </a:r>
            <a:r>
              <a:rPr lang="en-US" b="1" dirty="0" smtClean="0"/>
              <a:t>b</a:t>
            </a:r>
            <a:r>
              <a:rPr lang="en-US" dirty="0" smtClean="0"/>
              <a:t>ranch if </a:t>
            </a:r>
            <a:r>
              <a:rPr lang="en-US" b="1" dirty="0" smtClean="0"/>
              <a:t>g</a:t>
            </a:r>
            <a:r>
              <a:rPr lang="en-US" dirty="0" smtClean="0"/>
              <a:t>reater or </a:t>
            </a:r>
            <a:r>
              <a:rPr lang="en-US" b="1" dirty="0" smtClean="0"/>
              <a:t>e</a:t>
            </a:r>
            <a:r>
              <a:rPr lang="en-US" dirty="0" smtClean="0"/>
              <a:t>qual to </a:t>
            </a:r>
            <a:r>
              <a:rPr lang="en-US" b="1" dirty="0" smtClean="0"/>
              <a:t>z</a:t>
            </a:r>
            <a:r>
              <a:rPr lang="en-US" dirty="0" smtClean="0"/>
              <a:t>ero</a:t>
            </a:r>
            <a:br>
              <a:rPr lang="en-US" dirty="0" smtClean="0"/>
            </a:br>
            <a:r>
              <a:rPr lang="en-US" dirty="0" smtClean="0"/>
              <a:t/>
            </a:r>
            <a:br>
              <a:rPr lang="en-US" dirty="0" smtClean="0"/>
            </a:br>
            <a:r>
              <a:rPr lang="en-US" dirty="0" smtClean="0"/>
              <a:t>			</a:t>
            </a:r>
          </a:p>
          <a:p>
            <a:pPr marL="0" indent="0">
              <a:buNone/>
            </a:pPr>
            <a:r>
              <a:rPr lang="en-US" sz="2400" dirty="0" smtClean="0"/>
              <a:t>			</a:t>
            </a:r>
            <a:r>
              <a:rPr lang="en-US" dirty="0" err="1" smtClean="0"/>
              <a:t>bgez</a:t>
            </a:r>
            <a:r>
              <a:rPr lang="en-US" dirty="0" smtClean="0"/>
              <a:t> $v0,else </a:t>
            </a:r>
            <a:r>
              <a:rPr lang="en-US" b="1" i="1" dirty="0" smtClean="0"/>
              <a:t># if-else equivalent statement </a:t>
            </a:r>
            <a:endParaRPr lang="en-US" sz="2800" b="1" i="1" dirty="0"/>
          </a:p>
        </p:txBody>
      </p:sp>
    </p:spTree>
    <p:extLst>
      <p:ext uri="{BB962C8B-B14F-4D97-AF65-F5344CB8AC3E}">
        <p14:creationId xmlns:p14="http://schemas.microsoft.com/office/powerpoint/2010/main" val="275901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2084831"/>
            <a:ext cx="10515600" cy="4602571"/>
          </a:xfrm>
        </p:spPr>
        <p:txBody>
          <a:bodyPr>
            <a:normAutofit/>
          </a:bodyPr>
          <a:lstStyle/>
          <a:p>
            <a:pPr marL="0" indent="0">
              <a:buNone/>
            </a:pPr>
            <a:r>
              <a:rPr lang="en-US" b="1" dirty="0" smtClean="0"/>
              <a:t>Step 5:</a:t>
            </a:r>
            <a:r>
              <a:rPr lang="en-US" dirty="0" smtClean="0"/>
              <a:t>logical shifting of values using shift right logical, printing the value of </a:t>
            </a:r>
            <a:r>
              <a:rPr lang="en-US" dirty="0" err="1" smtClean="0"/>
              <a:t>rshift</a:t>
            </a:r>
            <a:r>
              <a:rPr lang="en-US" dirty="0" smtClean="0"/>
              <a:t> variable </a:t>
            </a:r>
            <a:br>
              <a:rPr lang="en-US" dirty="0" smtClean="0"/>
            </a:br>
            <a:r>
              <a:rPr lang="en-US" dirty="0" smtClean="0"/>
              <a:t/>
            </a:r>
            <a:br>
              <a:rPr lang="en-US" dirty="0" smtClean="0"/>
            </a:br>
            <a:r>
              <a:rPr lang="en-US" dirty="0" smtClean="0"/>
              <a:t>			</a:t>
            </a:r>
          </a:p>
          <a:p>
            <a:pPr marL="0" indent="0">
              <a:buNone/>
            </a:pPr>
            <a:r>
              <a:rPr lang="en-US" sz="2400" dirty="0" smtClean="0"/>
              <a:t>			</a:t>
            </a:r>
            <a:r>
              <a:rPr lang="en-US" dirty="0" err="1" smtClean="0"/>
              <a:t>srl</a:t>
            </a:r>
            <a:r>
              <a:rPr lang="en-US" dirty="0" smtClean="0"/>
              <a:t> $t2,$v0,2 # shift right logical by 2 bits</a:t>
            </a:r>
          </a:p>
          <a:p>
            <a:pPr marL="0" indent="0">
              <a:buNone/>
            </a:pPr>
            <a:r>
              <a:rPr lang="en-US" dirty="0" smtClean="0"/>
              <a:t>			la $a0,rshift # print value of </a:t>
            </a:r>
            <a:r>
              <a:rPr lang="en-US" dirty="0" err="1" smtClean="0"/>
              <a:t>rshift</a:t>
            </a:r>
            <a:endParaRPr lang="en-US" dirty="0" smtClean="0"/>
          </a:p>
          <a:p>
            <a:pPr marL="0" indent="0">
              <a:buNone/>
            </a:pPr>
            <a:r>
              <a:rPr lang="en-US" dirty="0" smtClean="0"/>
              <a:t>			li $v0,4</a:t>
            </a:r>
          </a:p>
          <a:p>
            <a:pPr marL="0" indent="0">
              <a:buNone/>
            </a:pPr>
            <a:r>
              <a:rPr lang="en-US" dirty="0" smtClean="0"/>
              <a:t>			</a:t>
            </a:r>
            <a:r>
              <a:rPr lang="en-US" dirty="0" err="1" smtClean="0"/>
              <a:t>syscall</a:t>
            </a:r>
            <a:endParaRPr lang="en-US" sz="2800" b="1" i="1" dirty="0"/>
          </a:p>
        </p:txBody>
      </p:sp>
    </p:spTree>
    <p:extLst>
      <p:ext uri="{BB962C8B-B14F-4D97-AF65-F5344CB8AC3E}">
        <p14:creationId xmlns:p14="http://schemas.microsoft.com/office/powerpoint/2010/main" val="8175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2320505"/>
            <a:ext cx="10515600" cy="4366897"/>
          </a:xfrm>
        </p:spPr>
        <p:txBody>
          <a:bodyPr>
            <a:normAutofit/>
          </a:bodyPr>
          <a:lstStyle/>
          <a:p>
            <a:pPr marL="0" indent="0">
              <a:buNone/>
            </a:pPr>
            <a:r>
              <a:rPr lang="en-US" b="1" dirty="0" smtClean="0"/>
              <a:t>Step 6: </a:t>
            </a:r>
            <a:r>
              <a:rPr lang="en-US" dirty="0" smtClean="0"/>
              <a:t>move the value of t2 to a0 and print the value after right shift. And jump to </a:t>
            </a:r>
            <a:r>
              <a:rPr lang="en-US" b="1" dirty="0" smtClean="0"/>
              <a:t>end</a:t>
            </a:r>
            <a:r>
              <a:rPr lang="en-US" dirty="0" smtClean="0"/>
              <a:t> for termination of program</a:t>
            </a:r>
            <a:br>
              <a:rPr lang="en-US" dirty="0" smtClean="0"/>
            </a:br>
            <a:r>
              <a:rPr lang="en-US" dirty="0" smtClean="0"/>
              <a:t/>
            </a:r>
            <a:br>
              <a:rPr lang="en-US" dirty="0" smtClean="0"/>
            </a:br>
            <a:r>
              <a:rPr lang="en-US" dirty="0" smtClean="0"/>
              <a:t>			</a:t>
            </a:r>
          </a:p>
          <a:p>
            <a:pPr marL="0" indent="0">
              <a:buNone/>
            </a:pPr>
            <a:r>
              <a:rPr lang="en-US" sz="2400" dirty="0" smtClean="0"/>
              <a:t>			</a:t>
            </a:r>
            <a:r>
              <a:rPr lang="en-US" dirty="0" smtClean="0"/>
              <a:t>move $a0,$t2 </a:t>
            </a:r>
            <a:r>
              <a:rPr lang="en-US" b="1" i="1" dirty="0" smtClean="0"/>
              <a:t># print value after right shift</a:t>
            </a:r>
          </a:p>
          <a:p>
            <a:pPr marL="0" indent="0">
              <a:buNone/>
            </a:pPr>
            <a:r>
              <a:rPr lang="en-US" dirty="0" smtClean="0"/>
              <a:t>			li $v0,1</a:t>
            </a:r>
          </a:p>
          <a:p>
            <a:pPr marL="0" indent="0">
              <a:buNone/>
            </a:pPr>
            <a:r>
              <a:rPr lang="en-US" dirty="0" smtClean="0"/>
              <a:t>			</a:t>
            </a:r>
            <a:r>
              <a:rPr lang="en-US" dirty="0" err="1" smtClean="0"/>
              <a:t>syscall</a:t>
            </a:r>
            <a:endParaRPr lang="en-US" dirty="0" smtClean="0"/>
          </a:p>
          <a:p>
            <a:pPr marL="0" indent="0">
              <a:buNone/>
            </a:pPr>
            <a:r>
              <a:rPr lang="en-US" sz="2800" b="1" i="1" dirty="0"/>
              <a:t>	</a:t>
            </a:r>
            <a:r>
              <a:rPr lang="en-US" b="1" i="1" dirty="0"/>
              <a:t>		</a:t>
            </a:r>
            <a:r>
              <a:rPr lang="en-US" dirty="0"/>
              <a:t>b end </a:t>
            </a:r>
            <a:r>
              <a:rPr lang="en-US" b="1" i="1" dirty="0"/>
              <a:t># branch to statement at end unconditionally </a:t>
            </a:r>
            <a:endParaRPr lang="en-US" sz="2800" b="1" i="1" dirty="0"/>
          </a:p>
        </p:txBody>
      </p:sp>
    </p:spTree>
    <p:extLst>
      <p:ext uri="{BB962C8B-B14F-4D97-AF65-F5344CB8AC3E}">
        <p14:creationId xmlns:p14="http://schemas.microsoft.com/office/powerpoint/2010/main" val="170860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2084831"/>
            <a:ext cx="10515600" cy="4602571"/>
          </a:xfrm>
        </p:spPr>
        <p:txBody>
          <a:bodyPr>
            <a:normAutofit/>
          </a:bodyPr>
          <a:lstStyle/>
          <a:p>
            <a:pPr marL="0" indent="0">
              <a:buNone/>
            </a:pPr>
            <a:r>
              <a:rPr lang="en-US" b="1" dirty="0" smtClean="0"/>
              <a:t>Step 7: </a:t>
            </a:r>
            <a:r>
              <a:rPr lang="en-US" dirty="0" smtClean="0"/>
              <a:t>the else statement code for shifting left logical as we previously did for the right shift logical</a:t>
            </a:r>
            <a:br>
              <a:rPr lang="en-US" dirty="0" smtClean="0"/>
            </a:br>
            <a:r>
              <a:rPr lang="en-US" dirty="0" smtClean="0"/>
              <a:t/>
            </a:r>
            <a:br>
              <a:rPr lang="en-US" dirty="0" smtClean="0"/>
            </a:br>
            <a:r>
              <a:rPr lang="en-US" dirty="0" smtClean="0"/>
              <a:t>			</a:t>
            </a:r>
          </a:p>
          <a:p>
            <a:pPr marL="0" indent="0">
              <a:buNone/>
            </a:pPr>
            <a:r>
              <a:rPr lang="en-US" sz="2400" dirty="0" smtClean="0"/>
              <a:t>			</a:t>
            </a:r>
            <a:r>
              <a:rPr lang="en-US" dirty="0" smtClean="0"/>
              <a:t>else:</a:t>
            </a:r>
          </a:p>
          <a:p>
            <a:pPr marL="0" indent="0">
              <a:buNone/>
            </a:pPr>
            <a:r>
              <a:rPr lang="en-US" dirty="0" smtClean="0"/>
              <a:t>			</a:t>
            </a:r>
            <a:r>
              <a:rPr lang="en-US" dirty="0" err="1" smtClean="0"/>
              <a:t>sll</a:t>
            </a:r>
            <a:r>
              <a:rPr lang="en-US" dirty="0" smtClean="0"/>
              <a:t> $t2,$v0,2 </a:t>
            </a:r>
            <a:r>
              <a:rPr lang="en-US" b="1" i="1" dirty="0" smtClean="0"/>
              <a:t># shift left logical</a:t>
            </a:r>
          </a:p>
          <a:p>
            <a:pPr marL="0" indent="0">
              <a:buNone/>
            </a:pPr>
            <a:r>
              <a:rPr lang="en-US" dirty="0" smtClean="0"/>
              <a:t>			la $a0,lshift </a:t>
            </a:r>
            <a:r>
              <a:rPr lang="en-US" b="1" i="1" dirty="0" smtClean="0"/>
              <a:t># print value of </a:t>
            </a:r>
            <a:r>
              <a:rPr lang="en-US" b="1" i="1" dirty="0" err="1" smtClean="0"/>
              <a:t>lshift</a:t>
            </a:r>
            <a:endParaRPr lang="en-US" b="1" i="1" dirty="0" smtClean="0"/>
          </a:p>
          <a:p>
            <a:pPr marL="0" indent="0">
              <a:buNone/>
            </a:pPr>
            <a:r>
              <a:rPr lang="en-US" dirty="0" smtClean="0"/>
              <a:t>			li $v0,4</a:t>
            </a:r>
          </a:p>
          <a:p>
            <a:pPr marL="0" indent="0">
              <a:buNone/>
            </a:pPr>
            <a:r>
              <a:rPr lang="en-US" dirty="0" smtClean="0"/>
              <a:t>			</a:t>
            </a:r>
            <a:r>
              <a:rPr lang="en-US" dirty="0" err="1" smtClean="0"/>
              <a:t>syscall</a:t>
            </a:r>
            <a:endParaRPr lang="en-US" sz="2800" b="1" i="1" dirty="0"/>
          </a:p>
        </p:txBody>
      </p:sp>
    </p:spTree>
    <p:extLst>
      <p:ext uri="{BB962C8B-B14F-4D97-AF65-F5344CB8AC3E}">
        <p14:creationId xmlns:p14="http://schemas.microsoft.com/office/powerpoint/2010/main" val="321846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2156603"/>
            <a:ext cx="10515600" cy="4530799"/>
          </a:xfrm>
        </p:spPr>
        <p:txBody>
          <a:bodyPr>
            <a:normAutofit/>
          </a:bodyPr>
          <a:lstStyle/>
          <a:p>
            <a:pPr marL="0" indent="0">
              <a:buNone/>
            </a:pPr>
            <a:r>
              <a:rPr lang="en-US" b="1" dirty="0" smtClean="0"/>
              <a:t>Step 8: </a:t>
            </a:r>
            <a:r>
              <a:rPr lang="en-US" dirty="0" smtClean="0"/>
              <a:t>printing the left shifted value</a:t>
            </a:r>
            <a:br>
              <a:rPr lang="en-US" dirty="0" smtClean="0"/>
            </a:br>
            <a:r>
              <a:rPr lang="en-US" dirty="0" smtClean="0"/>
              <a:t/>
            </a:r>
            <a:br>
              <a:rPr lang="en-US" dirty="0" smtClean="0"/>
            </a:br>
            <a:r>
              <a:rPr lang="en-US" dirty="0" smtClean="0"/>
              <a:t>			</a:t>
            </a:r>
          </a:p>
          <a:p>
            <a:pPr marL="0" indent="0">
              <a:buNone/>
            </a:pPr>
            <a:r>
              <a:rPr lang="en-US" sz="2400" dirty="0" smtClean="0"/>
              <a:t>			</a:t>
            </a:r>
            <a:r>
              <a:rPr lang="en-US" dirty="0" smtClean="0"/>
              <a:t>move $a0,$t2 </a:t>
            </a:r>
            <a:r>
              <a:rPr lang="en-US" b="1" i="1" dirty="0" smtClean="0"/>
              <a:t># print value after left shift</a:t>
            </a:r>
          </a:p>
          <a:p>
            <a:pPr marL="0" indent="0">
              <a:buNone/>
            </a:pPr>
            <a:r>
              <a:rPr lang="en-US" dirty="0" smtClean="0"/>
              <a:t>			li $v0,1</a:t>
            </a:r>
          </a:p>
          <a:p>
            <a:pPr marL="0" indent="0">
              <a:buNone/>
            </a:pPr>
            <a:r>
              <a:rPr lang="en-US" dirty="0" smtClean="0"/>
              <a:t>			</a:t>
            </a:r>
            <a:r>
              <a:rPr lang="en-US" dirty="0" err="1" smtClean="0"/>
              <a:t>syscall</a:t>
            </a:r>
            <a:endParaRPr lang="en-US" sz="2800" b="1" i="1" dirty="0"/>
          </a:p>
        </p:txBody>
      </p:sp>
    </p:spTree>
    <p:extLst>
      <p:ext uri="{BB962C8B-B14F-4D97-AF65-F5344CB8AC3E}">
        <p14:creationId xmlns:p14="http://schemas.microsoft.com/office/powerpoint/2010/main" val="134372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Program Step By Step</a:t>
            </a:r>
            <a:br>
              <a:rPr lang="en-US" b="1" dirty="0" smtClean="0"/>
            </a:br>
            <a:r>
              <a:rPr lang="en-US" i="1" dirty="0" smtClean="0">
                <a:effectLst>
                  <a:outerShdw blurRad="38100" dist="38100" dir="2700000" algn="tl">
                    <a:srgbClr val="000000">
                      <a:alpha val="43137"/>
                    </a:srgbClr>
                  </a:outerShdw>
                </a:effectLst>
              </a:rPr>
              <a:t>Translation of an IF THEN ELSE Control Structure </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2165229"/>
            <a:ext cx="10515600" cy="4522173"/>
          </a:xfrm>
        </p:spPr>
        <p:txBody>
          <a:bodyPr>
            <a:normAutofit/>
          </a:bodyPr>
          <a:lstStyle/>
          <a:p>
            <a:pPr marL="0" indent="0">
              <a:buNone/>
            </a:pPr>
            <a:r>
              <a:rPr lang="en-US" b="1" dirty="0" smtClean="0"/>
              <a:t>Step 8: </a:t>
            </a:r>
            <a:r>
              <a:rPr lang="en-US" dirty="0" smtClean="0"/>
              <a:t>Program termination</a:t>
            </a:r>
            <a:br>
              <a:rPr lang="en-US" dirty="0" smtClean="0"/>
            </a:br>
            <a:r>
              <a:rPr lang="en-US" dirty="0" smtClean="0"/>
              <a:t/>
            </a:r>
            <a:br>
              <a:rPr lang="en-US" dirty="0" smtClean="0"/>
            </a:br>
            <a:r>
              <a:rPr lang="en-US" dirty="0" smtClean="0"/>
              <a:t>			</a:t>
            </a:r>
          </a:p>
          <a:p>
            <a:pPr marL="0" indent="0">
              <a:buNone/>
            </a:pPr>
            <a:r>
              <a:rPr lang="en-US" sz="2400" dirty="0" smtClean="0"/>
              <a:t>			</a:t>
            </a:r>
            <a:r>
              <a:rPr lang="en-US" dirty="0" smtClean="0"/>
              <a:t>end: li $v0,10 </a:t>
            </a:r>
            <a:r>
              <a:rPr lang="en-US" b="1" i="1" dirty="0" smtClean="0"/>
              <a:t># terminate program </a:t>
            </a:r>
          </a:p>
          <a:p>
            <a:pPr marL="0" indent="0">
              <a:buNone/>
            </a:pPr>
            <a:r>
              <a:rPr lang="en-US" dirty="0" smtClean="0"/>
              <a:t>			</a:t>
            </a:r>
            <a:r>
              <a:rPr lang="en-US" dirty="0" err="1" smtClean="0"/>
              <a:t>syscall</a:t>
            </a:r>
            <a:endParaRPr lang="en-US" sz="2800" b="1" i="1" dirty="0"/>
          </a:p>
        </p:txBody>
      </p:sp>
    </p:spTree>
    <p:extLst>
      <p:ext uri="{BB962C8B-B14F-4D97-AF65-F5344CB8AC3E}">
        <p14:creationId xmlns:p14="http://schemas.microsoft.com/office/powerpoint/2010/main" val="168774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8128" y="2739836"/>
            <a:ext cx="10515600" cy="1325563"/>
          </a:xfrm>
        </p:spPr>
        <p:txBody>
          <a:bodyPr>
            <a:normAutofit/>
          </a:bodyPr>
          <a:lstStyle/>
          <a:p>
            <a:r>
              <a:rPr lang="en-US" b="1" dirty="0" smtClean="0"/>
              <a:t>Any Questions?</a:t>
            </a:r>
            <a:endParaRPr lang="en-U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674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Tasks</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1511727"/>
            <a:ext cx="10515600" cy="5175676"/>
          </a:xfrm>
        </p:spPr>
        <p:txBody>
          <a:bodyPr>
            <a:normAutofit/>
          </a:bodyPr>
          <a:lstStyle/>
          <a:p>
            <a:r>
              <a:rPr lang="en-US" dirty="0" smtClean="0"/>
              <a:t>Write a program in MIPS assembly language that takes input from user and print whether the input is greater or less than 10 and also shift input left and right 4 bits. </a:t>
            </a:r>
            <a:endParaRPr lang="en-US" sz="2800" b="1" i="1" dirty="0"/>
          </a:p>
        </p:txBody>
      </p:sp>
    </p:spTree>
    <p:extLst>
      <p:ext uri="{BB962C8B-B14F-4D97-AF65-F5344CB8AC3E}">
        <p14:creationId xmlns:p14="http://schemas.microsoft.com/office/powerpoint/2010/main" val="274518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Study how to implement translation of an “if then else” control structure in MIPS assembly language.</a:t>
            </a:r>
            <a:endParaRPr lang="en-US" dirty="0"/>
          </a:p>
        </p:txBody>
      </p:sp>
    </p:spTree>
    <p:extLst>
      <p:ext uri="{BB962C8B-B14F-4D97-AF65-F5344CB8AC3E}">
        <p14:creationId xmlns:p14="http://schemas.microsoft.com/office/powerpoint/2010/main" val="399171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Explanation</a:t>
            </a:r>
            <a:endParaRPr lang="en-US" b="1" dirty="0"/>
          </a:p>
        </p:txBody>
      </p:sp>
      <p:sp>
        <p:nvSpPr>
          <p:cNvPr id="3" name="Content Placeholder 2"/>
          <p:cNvSpPr>
            <a:spLocks noGrp="1"/>
          </p:cNvSpPr>
          <p:nvPr>
            <p:ph idx="1"/>
          </p:nvPr>
        </p:nvSpPr>
        <p:spPr/>
        <p:txBody>
          <a:bodyPr>
            <a:normAutofit/>
          </a:bodyPr>
          <a:lstStyle/>
          <a:p>
            <a:r>
              <a:rPr lang="en-US" dirty="0" smtClean="0"/>
              <a:t>Translation of an “IF THEN ELSE” Control Structure The “If (condition) then do {this block of code} else do {that block of code}” control structure is probably the most widely used by programmers. </a:t>
            </a:r>
          </a:p>
          <a:p>
            <a:pPr marL="0" indent="0">
              <a:buNone/>
            </a:pPr>
            <a:r>
              <a:rPr lang="en-US" dirty="0" smtClean="0"/>
              <a:t/>
            </a:r>
            <a:br>
              <a:rPr lang="en-US" dirty="0" smtClean="0"/>
            </a:br>
            <a:r>
              <a:rPr lang="en-US" b="1" dirty="0" smtClean="0"/>
              <a:t>Let us suppose that a programmer initially developed an algorithm containing the following pseudo code.</a:t>
            </a:r>
            <a:br>
              <a:rPr lang="en-US" b="1" dirty="0" smtClean="0"/>
            </a:br>
            <a:endParaRPr lang="en-US" b="1" dirty="0"/>
          </a:p>
        </p:txBody>
      </p:sp>
      <p:pic>
        <p:nvPicPr>
          <p:cNvPr id="4" name="Picture 3"/>
          <p:cNvPicPr>
            <a:picLocks noChangeAspect="1"/>
          </p:cNvPicPr>
          <p:nvPr/>
        </p:nvPicPr>
        <p:blipFill>
          <a:blip r:embed="rId2"/>
          <a:stretch>
            <a:fillRect/>
          </a:stretch>
        </p:blipFill>
        <p:spPr>
          <a:xfrm>
            <a:off x="3864969" y="4457363"/>
            <a:ext cx="3438946" cy="2209379"/>
          </a:xfrm>
          <a:prstGeom prst="rect">
            <a:avLst/>
          </a:prstGeom>
        </p:spPr>
      </p:pic>
    </p:spTree>
    <p:extLst>
      <p:ext uri="{BB962C8B-B14F-4D97-AF65-F5344CB8AC3E}">
        <p14:creationId xmlns:p14="http://schemas.microsoft.com/office/powerpoint/2010/main" val="49894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Explanation</a:t>
            </a:r>
            <a:endParaRPr lang="en-US" b="1" dirty="0"/>
          </a:p>
        </p:txBody>
      </p:sp>
      <p:sp>
        <p:nvSpPr>
          <p:cNvPr id="3" name="Content Placeholder 2"/>
          <p:cNvSpPr>
            <a:spLocks noGrp="1"/>
          </p:cNvSpPr>
          <p:nvPr>
            <p:ph idx="1"/>
          </p:nvPr>
        </p:nvSpPr>
        <p:spPr/>
        <p:txBody>
          <a:bodyPr>
            <a:normAutofit/>
          </a:bodyPr>
          <a:lstStyle/>
          <a:p>
            <a:r>
              <a:rPr lang="en-US" dirty="0" smtClean="0"/>
              <a:t>When the time comes to translate this pseudo code to MIPS assembly language the results could appear as shown below.</a:t>
            </a:r>
          </a:p>
          <a:p>
            <a:r>
              <a:rPr lang="en-US" dirty="0" smtClean="0"/>
              <a:t>In MIPS assembly language, anything on a line following the number sign (#) is a comment. </a:t>
            </a:r>
          </a:p>
          <a:p>
            <a:pPr lvl="1"/>
            <a:r>
              <a:rPr lang="en-US" dirty="0" smtClean="0"/>
              <a:t>Notice how the comments in the code below help to make the connection back to the original pseudo code. </a:t>
            </a:r>
          </a:p>
        </p:txBody>
      </p:sp>
      <p:pic>
        <p:nvPicPr>
          <p:cNvPr id="5" name="Content Placeholder 3"/>
          <p:cNvPicPr>
            <a:picLocks noChangeAspect="1"/>
          </p:cNvPicPr>
          <p:nvPr/>
        </p:nvPicPr>
        <p:blipFill>
          <a:blip r:embed="rId2"/>
          <a:stretch>
            <a:fillRect/>
          </a:stretch>
        </p:blipFill>
        <p:spPr>
          <a:xfrm>
            <a:off x="2380539" y="4454170"/>
            <a:ext cx="7430921" cy="1857730"/>
          </a:xfrm>
          <a:prstGeom prst="rect">
            <a:avLst/>
          </a:prstGeom>
        </p:spPr>
      </p:pic>
    </p:spTree>
    <p:extLst>
      <p:ext uri="{BB962C8B-B14F-4D97-AF65-F5344CB8AC3E}">
        <p14:creationId xmlns:p14="http://schemas.microsoft.com/office/powerpoint/2010/main" val="164695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Shift Left Logical </a:t>
            </a:r>
            <a:endParaRPr lang="en-US" b="1" dirty="0"/>
          </a:p>
        </p:txBody>
      </p:sp>
      <p:sp>
        <p:nvSpPr>
          <p:cNvPr id="3" name="Content Placeholder 2"/>
          <p:cNvSpPr>
            <a:spLocks noGrp="1"/>
          </p:cNvSpPr>
          <p:nvPr>
            <p:ph idx="1"/>
          </p:nvPr>
        </p:nvSpPr>
        <p:spPr/>
        <p:txBody>
          <a:bodyPr>
            <a:normAutofit/>
          </a:bodyPr>
          <a:lstStyle/>
          <a:p>
            <a:r>
              <a:rPr lang="en-US" dirty="0"/>
              <a:t>A </a:t>
            </a:r>
            <a:r>
              <a:rPr lang="en-US" b="1" dirty="0"/>
              <a:t>shift left logical</a:t>
            </a:r>
            <a:r>
              <a:rPr lang="en-US" dirty="0"/>
              <a:t> of one position moves each bit to the left by one. The low-order bit (the right-most bit) is replaced by a zero bit and the high-order bit (the left-most bit) is discarded.</a:t>
            </a:r>
          </a:p>
          <a:p>
            <a:r>
              <a:rPr lang="en-US" dirty="0"/>
              <a:t>Shifting by two positions is the same as performing a one-position shift two times. Shifting by zero positions leaves the pattern unchanged. Shifting an N-bit pattern left by N or more positions changes all of the bits to zero</a:t>
            </a:r>
            <a:r>
              <a:rPr lang="en-US" dirty="0" smtClean="0"/>
              <a:t>.</a:t>
            </a:r>
            <a:endParaRPr lang="en-US" b="1" dirty="0"/>
          </a:p>
        </p:txBody>
      </p:sp>
      <p:pic>
        <p:nvPicPr>
          <p:cNvPr id="8" name="Picture 7"/>
          <p:cNvPicPr>
            <a:picLocks noChangeAspect="1"/>
          </p:cNvPicPr>
          <p:nvPr/>
        </p:nvPicPr>
        <p:blipFill>
          <a:blip r:embed="rId2"/>
          <a:stretch>
            <a:fillRect/>
          </a:stretch>
        </p:blipFill>
        <p:spPr>
          <a:xfrm>
            <a:off x="2524379" y="5160266"/>
            <a:ext cx="7588612" cy="914484"/>
          </a:xfrm>
          <a:prstGeom prst="rect">
            <a:avLst/>
          </a:prstGeom>
        </p:spPr>
      </p:pic>
    </p:spTree>
    <p:extLst>
      <p:ext uri="{BB962C8B-B14F-4D97-AF65-F5344CB8AC3E}">
        <p14:creationId xmlns:p14="http://schemas.microsoft.com/office/powerpoint/2010/main" val="163982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Shift Left Logical </a:t>
            </a:r>
            <a:endParaRPr lang="en-US" b="1" dirty="0"/>
          </a:p>
        </p:txBody>
      </p:sp>
      <p:sp>
        <p:nvSpPr>
          <p:cNvPr id="3" name="Content Placeholder 2"/>
          <p:cNvSpPr>
            <a:spLocks noGrp="1"/>
          </p:cNvSpPr>
          <p:nvPr>
            <p:ph idx="1"/>
          </p:nvPr>
        </p:nvSpPr>
        <p:spPr>
          <a:xfrm>
            <a:off x="819444" y="1511727"/>
            <a:ext cx="10515600" cy="5175676"/>
          </a:xfrm>
        </p:spPr>
        <p:txBody>
          <a:bodyPr>
            <a:normAutofit fontScale="92500" lnSpcReduction="10000"/>
          </a:bodyPr>
          <a:lstStyle/>
          <a:p>
            <a:r>
              <a:rPr lang="en-US" dirty="0" smtClean="0"/>
              <a:t>The picture shows the operation performed on eight bits. The original pattern is </a:t>
            </a:r>
            <a:r>
              <a:rPr lang="en-US" b="1" dirty="0" smtClean="0"/>
              <a:t>10100111</a:t>
            </a:r>
            <a:r>
              <a:rPr lang="en-US" dirty="0" smtClean="0"/>
              <a:t>. and the resultant pattern is </a:t>
            </a:r>
            <a:r>
              <a:rPr lang="en-US" b="1" dirty="0" smtClean="0"/>
              <a:t>0100110</a:t>
            </a:r>
          </a:p>
          <a:p>
            <a:endParaRPr lang="en-US" b="1" dirty="0"/>
          </a:p>
          <a:p>
            <a:endParaRPr lang="en-US" b="1" dirty="0" smtClean="0"/>
          </a:p>
          <a:p>
            <a:endParaRPr lang="en-US" b="1" dirty="0"/>
          </a:p>
          <a:p>
            <a:endParaRPr lang="en-US" b="1" dirty="0" smtClean="0"/>
          </a:p>
          <a:p>
            <a:endParaRPr lang="en-US" b="1" dirty="0"/>
          </a:p>
          <a:p>
            <a:endParaRPr lang="en-US" b="1" dirty="0" smtClean="0"/>
          </a:p>
          <a:p>
            <a:pPr marL="0" indent="0">
              <a:buNone/>
            </a:pPr>
            <a:r>
              <a:rPr lang="en-US" b="1" dirty="0"/>
              <a:t/>
            </a:r>
            <a:br>
              <a:rPr lang="en-US" b="1" dirty="0"/>
            </a:br>
            <a:endParaRPr lang="en-US" b="1" dirty="0" smtClean="0"/>
          </a:p>
          <a:p>
            <a:pPr fontAlgn="base"/>
            <a:r>
              <a:rPr lang="en-US" i="1" dirty="0">
                <a:effectLst>
                  <a:outerShdw blurRad="38100" dist="38100" dir="2700000" algn="tl">
                    <a:srgbClr val="000000">
                      <a:alpha val="43137"/>
                    </a:srgbClr>
                  </a:outerShdw>
                </a:effectLst>
              </a:rPr>
              <a:t>Shifting a number one bit to the left is the same as multiplying that number by 2. More generally, shifting a number N bits to the left is the same as multiplying that number by 2^N.</a:t>
            </a:r>
          </a:p>
          <a:p>
            <a:pPr fontAlgn="base"/>
            <a:r>
              <a:rPr lang="en-US" i="1" dirty="0">
                <a:effectLst>
                  <a:outerShdw blurRad="38100" dist="38100" dir="2700000" algn="tl">
                    <a:srgbClr val="000000">
                      <a:alpha val="43137"/>
                    </a:srgbClr>
                  </a:outerShdw>
                </a:effectLst>
              </a:rPr>
              <a:t>It is widely used to compute the offset of an array, when each element of the array has a size that is a power of 2.</a:t>
            </a:r>
          </a:p>
          <a:p>
            <a:endParaRPr lang="en-US" b="1" dirty="0"/>
          </a:p>
        </p:txBody>
      </p:sp>
      <p:pic>
        <p:nvPicPr>
          <p:cNvPr id="4" name="Picture 3"/>
          <p:cNvPicPr>
            <a:picLocks noChangeAspect="1"/>
          </p:cNvPicPr>
          <p:nvPr/>
        </p:nvPicPr>
        <p:blipFill>
          <a:blip r:embed="rId2"/>
          <a:stretch>
            <a:fillRect/>
          </a:stretch>
        </p:blipFill>
        <p:spPr>
          <a:xfrm>
            <a:off x="3420480" y="2118503"/>
            <a:ext cx="4986541" cy="2851001"/>
          </a:xfrm>
          <a:prstGeom prst="rect">
            <a:avLst/>
          </a:prstGeom>
        </p:spPr>
      </p:pic>
    </p:spTree>
    <p:extLst>
      <p:ext uri="{BB962C8B-B14F-4D97-AF65-F5344CB8AC3E}">
        <p14:creationId xmlns:p14="http://schemas.microsoft.com/office/powerpoint/2010/main" val="26368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Shift Right Logical </a:t>
            </a:r>
            <a:endParaRPr lang="en-US" b="1" dirty="0"/>
          </a:p>
        </p:txBody>
      </p:sp>
      <p:sp>
        <p:nvSpPr>
          <p:cNvPr id="3" name="Content Placeholder 2"/>
          <p:cNvSpPr>
            <a:spLocks noGrp="1"/>
          </p:cNvSpPr>
          <p:nvPr>
            <p:ph idx="1"/>
          </p:nvPr>
        </p:nvSpPr>
        <p:spPr>
          <a:xfrm>
            <a:off x="819444" y="1511727"/>
            <a:ext cx="10515600" cy="5175676"/>
          </a:xfrm>
        </p:spPr>
        <p:txBody>
          <a:bodyPr>
            <a:normAutofit/>
          </a:bodyPr>
          <a:lstStyle/>
          <a:p>
            <a:r>
              <a:rPr lang="en-US" b="1" dirty="0"/>
              <a:t>Shifting right</a:t>
            </a:r>
            <a:r>
              <a:rPr lang="en-US" dirty="0"/>
              <a:t> by n bits on an unsigned binary number has the effect of dividing it by 2</a:t>
            </a:r>
            <a:r>
              <a:rPr lang="en-US" baseline="30000" dirty="0"/>
              <a:t>n</a:t>
            </a:r>
            <a:r>
              <a:rPr lang="en-US" dirty="0"/>
              <a:t> (rounding towards 0</a:t>
            </a:r>
            <a:r>
              <a:rPr lang="en-US" dirty="0" smtClean="0"/>
              <a:t>)</a:t>
            </a:r>
          </a:p>
          <a:p>
            <a:r>
              <a:rPr lang="en-US" dirty="0"/>
              <a:t>MIPS also has a </a:t>
            </a:r>
            <a:r>
              <a:rPr lang="en-US" b="1" dirty="0"/>
              <a:t>shift right logical</a:t>
            </a:r>
            <a:r>
              <a:rPr lang="en-US" dirty="0"/>
              <a:t> instruction. It moves bits to the right by a number of positions less than 32. The high-order bit gets zeros and the low-order bits are discarded.</a:t>
            </a:r>
          </a:p>
          <a:p>
            <a:r>
              <a:rPr lang="en-US" dirty="0"/>
              <a:t>If the bit pattern is regarded as an unsigned integer, or a positive two's comp. integer, then a right shift of one bit position performs an integer divide by two. A right shift by N positions performs an integer divide by 2</a:t>
            </a:r>
            <a:r>
              <a:rPr lang="en-US" baseline="30000" dirty="0"/>
              <a:t>N</a:t>
            </a:r>
            <a:r>
              <a:rPr lang="en-US" dirty="0"/>
              <a:t>.</a:t>
            </a:r>
          </a:p>
          <a:p>
            <a:r>
              <a:rPr lang="en-US" dirty="0"/>
              <a:t>The "trick" of dividing an integer by shifting should not be used in place of the MIPS arithmetic divide instruction (which will be covered in a few chapters). If you mean "divide" that is what you should write. But the trick is often used in hardware, and sometimes pops up in odd software uses, so you should know about it.</a:t>
            </a:r>
          </a:p>
        </p:txBody>
      </p:sp>
    </p:spTree>
    <p:extLst>
      <p:ext uri="{BB962C8B-B14F-4D97-AF65-F5344CB8AC3E}">
        <p14:creationId xmlns:p14="http://schemas.microsoft.com/office/powerpoint/2010/main" val="19713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Shift Right Logical </a:t>
            </a:r>
            <a:endParaRPr lang="en-US" b="1" dirty="0"/>
          </a:p>
        </p:txBody>
      </p:sp>
      <p:sp>
        <p:nvSpPr>
          <p:cNvPr id="3" name="Content Placeholder 2"/>
          <p:cNvSpPr>
            <a:spLocks noGrp="1"/>
          </p:cNvSpPr>
          <p:nvPr>
            <p:ph idx="1"/>
          </p:nvPr>
        </p:nvSpPr>
        <p:spPr>
          <a:xfrm>
            <a:off x="819444" y="1511727"/>
            <a:ext cx="10515600" cy="5175676"/>
          </a:xfrm>
        </p:spPr>
        <p:txBody>
          <a:bodyPr>
            <a:normAutofit/>
          </a:bodyPr>
          <a:lstStyle/>
          <a:p>
            <a:r>
              <a:rPr lang="en-US" dirty="0" smtClean="0"/>
              <a:t>As show in pic below</a:t>
            </a:r>
          </a:p>
          <a:p>
            <a:endParaRPr lang="en-US" dirty="0"/>
          </a:p>
        </p:txBody>
      </p:sp>
      <p:pic>
        <p:nvPicPr>
          <p:cNvPr id="4" name="Picture 3"/>
          <p:cNvPicPr>
            <a:picLocks noChangeAspect="1"/>
          </p:cNvPicPr>
          <p:nvPr/>
        </p:nvPicPr>
        <p:blipFill>
          <a:blip r:embed="rId2"/>
          <a:stretch>
            <a:fillRect/>
          </a:stretch>
        </p:blipFill>
        <p:spPr>
          <a:xfrm>
            <a:off x="2920379" y="2318812"/>
            <a:ext cx="6401042" cy="3493958"/>
          </a:xfrm>
          <a:prstGeom prst="rect">
            <a:avLst/>
          </a:prstGeom>
        </p:spPr>
      </p:pic>
    </p:spTree>
    <p:extLst>
      <p:ext uri="{BB962C8B-B14F-4D97-AF65-F5344CB8AC3E}">
        <p14:creationId xmlns:p14="http://schemas.microsoft.com/office/powerpoint/2010/main" val="90507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Program Step By Step</a:t>
            </a:r>
            <a:br>
              <a:rPr lang="en-US" b="1" dirty="0" smtClean="0"/>
            </a:b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9444" y="1511727"/>
            <a:ext cx="10515600" cy="5175676"/>
          </a:xfrm>
        </p:spPr>
        <p:txBody>
          <a:bodyPr>
            <a:normAutofit/>
          </a:bodyPr>
          <a:lstStyle/>
          <a:p>
            <a:pPr marL="0" indent="0">
              <a:buNone/>
            </a:pPr>
            <a:r>
              <a:rPr lang="en-US" b="1" dirty="0" smtClean="0"/>
              <a:t>Step 1:</a:t>
            </a:r>
            <a:r>
              <a:rPr lang="en-US" dirty="0" smtClean="0"/>
              <a:t> declarations of messages.</a:t>
            </a:r>
            <a:br>
              <a:rPr lang="en-US" dirty="0" smtClean="0"/>
            </a:br>
            <a:r>
              <a:rPr lang="en-US" dirty="0" smtClean="0"/>
              <a:t/>
            </a:r>
            <a:br>
              <a:rPr lang="en-US" dirty="0" smtClean="0"/>
            </a:br>
            <a:r>
              <a:rPr lang="en-US" dirty="0" smtClean="0"/>
              <a:t>			</a:t>
            </a:r>
          </a:p>
          <a:p>
            <a:pPr marL="0" indent="0">
              <a:buNone/>
            </a:pPr>
            <a:r>
              <a:rPr lang="en-US" dirty="0"/>
              <a:t>	</a:t>
            </a:r>
            <a:r>
              <a:rPr lang="en-US" dirty="0" smtClean="0"/>
              <a:t>		.data</a:t>
            </a:r>
          </a:p>
          <a:p>
            <a:pPr marL="0" indent="0">
              <a:buNone/>
            </a:pPr>
            <a:r>
              <a:rPr lang="en-US" dirty="0" smtClean="0"/>
              <a:t>			input: .</a:t>
            </a:r>
            <a:r>
              <a:rPr lang="en-US" dirty="0" err="1" smtClean="0"/>
              <a:t>asciiz</a:t>
            </a:r>
            <a:r>
              <a:rPr lang="en-US" dirty="0" smtClean="0"/>
              <a:t> "\n type any number" </a:t>
            </a:r>
          </a:p>
          <a:p>
            <a:pPr marL="0" indent="0">
              <a:buNone/>
            </a:pPr>
            <a:r>
              <a:rPr lang="en-US" dirty="0" smtClean="0"/>
              <a:t>			</a:t>
            </a:r>
            <a:r>
              <a:rPr lang="en-US" dirty="0" err="1" smtClean="0"/>
              <a:t>rshift</a:t>
            </a:r>
            <a:r>
              <a:rPr lang="en-US" dirty="0" smtClean="0"/>
              <a:t>: .</a:t>
            </a:r>
            <a:r>
              <a:rPr lang="en-US" dirty="0" err="1" smtClean="0"/>
              <a:t>asciiz</a:t>
            </a:r>
            <a:r>
              <a:rPr lang="en-US" dirty="0" smtClean="0"/>
              <a:t> "\n number after right shift: "</a:t>
            </a:r>
          </a:p>
          <a:p>
            <a:pPr marL="0" indent="0">
              <a:buNone/>
            </a:pPr>
            <a:r>
              <a:rPr lang="en-US" dirty="0" smtClean="0"/>
              <a:t>			</a:t>
            </a:r>
            <a:r>
              <a:rPr lang="en-US" dirty="0" err="1" smtClean="0"/>
              <a:t>lshift</a:t>
            </a:r>
            <a:r>
              <a:rPr lang="en-US" dirty="0" smtClean="0"/>
              <a:t>: .</a:t>
            </a:r>
            <a:r>
              <a:rPr lang="en-US" dirty="0" err="1" smtClean="0"/>
              <a:t>asciiz</a:t>
            </a:r>
            <a:r>
              <a:rPr lang="en-US" dirty="0" smtClean="0"/>
              <a:t> "\n number after left shift: " </a:t>
            </a:r>
            <a:endParaRPr lang="en-US" sz="2800" b="1" dirty="0"/>
          </a:p>
        </p:txBody>
      </p:sp>
    </p:spTree>
    <p:extLst>
      <p:ext uri="{BB962C8B-B14F-4D97-AF65-F5344CB8AC3E}">
        <p14:creationId xmlns:p14="http://schemas.microsoft.com/office/powerpoint/2010/main" val="2659335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133</TotalTime>
  <Words>400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Tw Cen MT</vt:lpstr>
      <vt:lpstr>Tw Cen MT Condensed</vt:lpstr>
      <vt:lpstr>Wingdings 3</vt:lpstr>
      <vt:lpstr>Integral</vt:lpstr>
      <vt:lpstr>IF THEN ELSE; CONTROL STRUCTURE IN MIPS </vt:lpstr>
      <vt:lpstr>Objectives</vt:lpstr>
      <vt:lpstr>Explanation</vt:lpstr>
      <vt:lpstr>Explanation</vt:lpstr>
      <vt:lpstr>Shift Left Logical </vt:lpstr>
      <vt:lpstr>Shift Left Logical </vt:lpstr>
      <vt:lpstr>Shift Right Logical </vt:lpstr>
      <vt:lpstr>Shift Right Logical </vt:lpstr>
      <vt:lpstr>Example Program Step By Step </vt:lpstr>
      <vt:lpstr>Example Program Step By Step Translation of an IF THEN ELSE Control Structure </vt:lpstr>
      <vt:lpstr>Example Program Step By Step Translation of an IF THEN ELSE Control Structure </vt:lpstr>
      <vt:lpstr>Example Program Step By Step Translation of an IF THEN ELSE Control Structure </vt:lpstr>
      <vt:lpstr>Example Program Step By Step Translation of an IF THEN ELSE Control Structure </vt:lpstr>
      <vt:lpstr>Example Program Step By Step Translation of an IF THEN ELSE Control Structure </vt:lpstr>
      <vt:lpstr>Example Program Step By Step Translation of an IF THEN ELSE Control Structure </vt:lpstr>
      <vt:lpstr>Example Program Step By Step Translation of an IF THEN ELSE Control Structure </vt:lpstr>
      <vt:lpstr>Example Program Step By Step Translation of an IF THEN ELSE Control Structure </vt:lpstr>
      <vt:lpstr>Any Questions?</vt:lpstr>
      <vt:lpstr>Tasks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THEN ELSE; CONTROL STRUCTURE IN MIPS</dc:title>
  <dc:creator>Muhammad Rehan</dc:creator>
  <cp:lastModifiedBy>sad</cp:lastModifiedBy>
  <cp:revision>9</cp:revision>
  <dcterms:created xsi:type="dcterms:W3CDTF">2020-11-19T18:28:52Z</dcterms:created>
  <dcterms:modified xsi:type="dcterms:W3CDTF">2021-11-24T04:01:43Z</dcterms:modified>
</cp:coreProperties>
</file>