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8" r:id="rId2"/>
    <p:sldId id="400" r:id="rId3"/>
    <p:sldId id="391" r:id="rId4"/>
    <p:sldId id="389" r:id="rId5"/>
    <p:sldId id="390" r:id="rId6"/>
    <p:sldId id="395" r:id="rId7"/>
    <p:sldId id="396" r:id="rId8"/>
    <p:sldId id="397" r:id="rId9"/>
    <p:sldId id="398" r:id="rId10"/>
    <p:sldId id="399" r:id="rId11"/>
    <p:sldId id="392" r:id="rId12"/>
    <p:sldId id="393" r:id="rId13"/>
    <p:sldId id="39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4660"/>
  </p:normalViewPr>
  <p:slideViewPr>
    <p:cSldViewPr>
      <p:cViewPr varScale="1">
        <p:scale>
          <a:sx n="85" d="100"/>
          <a:sy n="85" d="100"/>
        </p:scale>
        <p:origin x="124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CEE04D-A507-4B97-B0B6-1AF45CABDC55}" type="datetimeFigureOut">
              <a:rPr lang="en-US" smtClean="0"/>
              <a:t>17-Apr-2023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52984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17-Apr-2023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74342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17-Apr-2023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6182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EE04D-A507-4B97-B0B6-1AF45CABDC55}" type="datetimeFigureOut">
              <a:rPr lang="en-US" smtClean="0"/>
              <a:t>17-Apr-2023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05586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EE04D-A507-4B97-B0B6-1AF45CABDC55}" type="datetimeFigureOut">
              <a:rPr lang="en-US" smtClean="0"/>
              <a:t>17-Apr-2023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266836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CEE04D-A507-4B97-B0B6-1AF45CABDC55}" type="datetimeFigureOut">
              <a:rPr lang="en-US" smtClean="0"/>
              <a:t>17-Apr-2023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05708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EE04D-A507-4B97-B0B6-1AF45CABDC55}" type="datetimeFigureOut">
              <a:rPr lang="en-US" smtClean="0"/>
              <a:t>17-Apr-2023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2754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EE04D-A507-4B97-B0B6-1AF45CABDC55}" type="datetimeFigureOut">
              <a:rPr lang="en-US" smtClean="0"/>
              <a:t>17-Apr-2023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99156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EE04D-A507-4B97-B0B6-1AF45CABDC55}" type="datetimeFigureOut">
              <a:rPr lang="en-US" smtClean="0"/>
              <a:t>17-Apr-2023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22894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17-Apr-2023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145160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CEE04D-A507-4B97-B0B6-1AF45CABDC55}" type="datetimeFigureOut">
              <a:rPr lang="en-US" smtClean="0"/>
              <a:t>17-Apr-2023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9EC2-182B-479C-88F5-FE6772AD1658}" type="slidenum">
              <a:rPr lang="en-US" smtClean="0"/>
              <a:t>‹#›</a:t>
            </a:fld>
            <a:endParaRPr lang="en-US"/>
          </a:p>
        </p:txBody>
      </p:sp>
    </p:spTree>
    <p:extLst>
      <p:ext uri="{BB962C8B-B14F-4D97-AF65-F5344CB8AC3E}">
        <p14:creationId xmlns:p14="http://schemas.microsoft.com/office/powerpoint/2010/main" val="4554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E04D-A507-4B97-B0B6-1AF45CABDC55}" type="datetimeFigureOut">
              <a:rPr lang="en-US" smtClean="0"/>
              <a:t>17-Apr-2023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9EC2-182B-479C-88F5-FE6772AD1658}" type="slidenum">
              <a:rPr lang="en-US" smtClean="0"/>
              <a:t>‹#›</a:t>
            </a:fld>
            <a:endParaRPr lang="en-US"/>
          </a:p>
        </p:txBody>
      </p:sp>
    </p:spTree>
    <p:extLst>
      <p:ext uri="{BB962C8B-B14F-4D97-AF65-F5344CB8AC3E}">
        <p14:creationId xmlns:p14="http://schemas.microsoft.com/office/powerpoint/2010/main" val="7542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Activity</a:t>
            </a:r>
          </a:p>
        </p:txBody>
      </p:sp>
      <p:sp>
        <p:nvSpPr>
          <p:cNvPr id="3" name="Content Placeholder 2"/>
          <p:cNvSpPr>
            <a:spLocks noGrp="1"/>
          </p:cNvSpPr>
          <p:nvPr>
            <p:ph idx="1"/>
          </p:nvPr>
        </p:nvSpPr>
        <p:spPr>
          <a:xfrm>
            <a:off x="457200" y="1143000"/>
            <a:ext cx="8305800" cy="5105400"/>
          </a:xfrm>
        </p:spPr>
        <p:txBody>
          <a:bodyPr>
            <a:normAutofit/>
          </a:bodyPr>
          <a:lstStyle/>
          <a:p>
            <a:r>
              <a:rPr lang="en-US" dirty="0"/>
              <a:t>An activity is a single, focused thing that the user can do.</a:t>
            </a:r>
          </a:p>
          <a:p>
            <a:r>
              <a:rPr lang="en-US" dirty="0"/>
              <a:t>It represents a single screen with a user interface</a:t>
            </a:r>
          </a:p>
          <a:p>
            <a:r>
              <a:rPr lang="en-US" dirty="0"/>
              <a:t>An application can have zero or more activities.</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25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Important Activity Events</a:t>
            </a:r>
          </a:p>
        </p:txBody>
      </p:sp>
      <p:sp>
        <p:nvSpPr>
          <p:cNvPr id="3" name="Content Placeholder 2"/>
          <p:cNvSpPr>
            <a:spLocks noGrp="1"/>
          </p:cNvSpPr>
          <p:nvPr>
            <p:ph idx="1"/>
          </p:nvPr>
        </p:nvSpPr>
        <p:spPr>
          <a:xfrm>
            <a:off x="457200" y="1143000"/>
            <a:ext cx="8305800" cy="5105400"/>
          </a:xfrm>
        </p:spPr>
        <p:txBody>
          <a:bodyPr>
            <a:normAutofit/>
          </a:bodyPr>
          <a:lstStyle/>
          <a:p>
            <a:r>
              <a:rPr lang="en-US" b="1" i="1" dirty="0" err="1"/>
              <a:t>onDestroy</a:t>
            </a:r>
            <a:r>
              <a:rPr lang="en-US" b="1" i="1" dirty="0"/>
              <a:t>()</a:t>
            </a:r>
          </a:p>
          <a:p>
            <a:pPr lvl="1"/>
            <a:r>
              <a:rPr lang="en-US" dirty="0"/>
              <a:t>The final call you receive before your activity is destroyed. </a:t>
            </a:r>
          </a:p>
          <a:p>
            <a:pPr lvl="1"/>
            <a:r>
              <a:rPr lang="en-US" dirty="0"/>
              <a:t>This can happen either because the activity is finishing (someone called finish() on it, or because the system is temporarily destroying this instance of the activity to save </a:t>
            </a:r>
            <a:r>
              <a:rPr lang="en-US"/>
              <a:t>space. </a:t>
            </a:r>
            <a:endParaRPr lang="en-US" b="1" dirty="0"/>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56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Three Key Loops</a:t>
            </a:r>
          </a:p>
        </p:txBody>
      </p:sp>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US" b="1" i="1" dirty="0"/>
              <a:t>1. Entire Lifetime</a:t>
            </a:r>
          </a:p>
          <a:p>
            <a:pPr marL="914400" lvl="1" indent="-514350"/>
            <a:r>
              <a:rPr lang="en-US" dirty="0"/>
              <a:t>From </a:t>
            </a:r>
            <a:r>
              <a:rPr lang="en-US" i="1" dirty="0" err="1">
                <a:solidFill>
                  <a:srgbClr val="00B0F0"/>
                </a:solidFill>
              </a:rPr>
              <a:t>onCreate</a:t>
            </a:r>
            <a:r>
              <a:rPr lang="en-US" i="1" dirty="0">
                <a:solidFill>
                  <a:srgbClr val="00B0F0"/>
                </a:solidFill>
              </a:rPr>
              <a:t>() </a:t>
            </a:r>
            <a:r>
              <a:rPr lang="en-US" dirty="0"/>
              <a:t>to </a:t>
            </a:r>
            <a:r>
              <a:rPr lang="en-US" i="1" dirty="0" err="1">
                <a:solidFill>
                  <a:srgbClr val="00B0F0"/>
                </a:solidFill>
              </a:rPr>
              <a:t>onDestroy</a:t>
            </a:r>
            <a:r>
              <a:rPr lang="en-US" i="1" dirty="0">
                <a:solidFill>
                  <a:srgbClr val="00B0F0"/>
                </a:solidFill>
              </a:rPr>
              <a:t>()</a:t>
            </a:r>
          </a:p>
          <a:p>
            <a:pPr marL="914400" lvl="1" indent="-514350"/>
            <a:r>
              <a:rPr lang="en-US" dirty="0"/>
              <a:t>For example, if it has a thread running in the background to download data from the network, it may create thread in </a:t>
            </a:r>
            <a:r>
              <a:rPr lang="en-US" i="1" dirty="0" err="1">
                <a:solidFill>
                  <a:srgbClr val="00B0F0"/>
                </a:solidFill>
              </a:rPr>
              <a:t>onCreate</a:t>
            </a:r>
            <a:r>
              <a:rPr lang="en-US" i="1" dirty="0">
                <a:solidFill>
                  <a:srgbClr val="00B0F0"/>
                </a:solidFill>
              </a:rPr>
              <a:t>() </a:t>
            </a:r>
            <a:r>
              <a:rPr lang="en-US" dirty="0"/>
              <a:t>and then destroy the thread in </a:t>
            </a:r>
            <a:r>
              <a:rPr lang="en-US" i="1" dirty="0" err="1">
                <a:solidFill>
                  <a:srgbClr val="00B0F0"/>
                </a:solidFill>
              </a:rPr>
              <a:t>onDestroy</a:t>
            </a:r>
            <a:r>
              <a:rPr lang="en-US" i="1" dirty="0">
                <a:solidFill>
                  <a:srgbClr val="00B0F0"/>
                </a:solidFill>
              </a:rPr>
              <a:t>().</a:t>
            </a:r>
          </a:p>
          <a:p>
            <a:endParaRPr lang="en-US" dirty="0"/>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91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Three Key Loops</a:t>
            </a:r>
          </a:p>
        </p:txBody>
      </p:sp>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US" b="1" i="1" dirty="0"/>
              <a:t>2. Visible Lifetime</a:t>
            </a:r>
          </a:p>
          <a:p>
            <a:pPr marL="914400" lvl="1" indent="-514350"/>
            <a:r>
              <a:rPr lang="en-US" dirty="0"/>
              <a:t>From </a:t>
            </a:r>
            <a:r>
              <a:rPr lang="en-US" i="1" dirty="0" err="1">
                <a:solidFill>
                  <a:srgbClr val="00B0F0"/>
                </a:solidFill>
              </a:rPr>
              <a:t>OnStart</a:t>
            </a:r>
            <a:r>
              <a:rPr lang="en-US" i="1" dirty="0">
                <a:solidFill>
                  <a:srgbClr val="00B0F0"/>
                </a:solidFill>
              </a:rPr>
              <a:t>() </a:t>
            </a:r>
            <a:r>
              <a:rPr lang="en-US" dirty="0"/>
              <a:t>to </a:t>
            </a:r>
            <a:r>
              <a:rPr lang="en-US" i="1" dirty="0" err="1">
                <a:solidFill>
                  <a:srgbClr val="00B0F0"/>
                </a:solidFill>
              </a:rPr>
              <a:t>OnStop</a:t>
            </a:r>
            <a:r>
              <a:rPr lang="en-US" i="1" dirty="0">
                <a:solidFill>
                  <a:srgbClr val="00B0F0"/>
                </a:solidFill>
              </a:rPr>
              <a:t>()</a:t>
            </a:r>
          </a:p>
          <a:p>
            <a:pPr marL="914400" lvl="1" indent="-514350"/>
            <a:r>
              <a:rPr lang="en-US" dirty="0"/>
              <a:t>During this time the user can see the activity on-screen, </a:t>
            </a:r>
            <a:r>
              <a:rPr lang="en-US" b="1" i="1" dirty="0"/>
              <a:t>though</a:t>
            </a:r>
            <a:r>
              <a:rPr lang="en-US" dirty="0"/>
              <a:t> it may not be in the foreground and interacting with the user.</a:t>
            </a:r>
          </a:p>
          <a:p>
            <a:pPr marL="914400" lvl="1" indent="-514350"/>
            <a:endParaRPr lang="en-US" dirty="0"/>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26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Three Key Loops</a:t>
            </a:r>
          </a:p>
        </p:txBody>
      </p:sp>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US" b="1" i="1" dirty="0"/>
              <a:t>3. Foreground Lifetime</a:t>
            </a:r>
          </a:p>
          <a:p>
            <a:pPr marL="914400" lvl="1" indent="-514350"/>
            <a:r>
              <a:rPr lang="en-US" dirty="0"/>
              <a:t>From </a:t>
            </a:r>
            <a:r>
              <a:rPr lang="en-US" i="1" dirty="0" err="1">
                <a:solidFill>
                  <a:srgbClr val="00B0F0"/>
                </a:solidFill>
              </a:rPr>
              <a:t>onResume</a:t>
            </a:r>
            <a:r>
              <a:rPr lang="en-US" i="1" dirty="0">
                <a:solidFill>
                  <a:srgbClr val="00B0F0"/>
                </a:solidFill>
              </a:rPr>
              <a:t>() </a:t>
            </a:r>
            <a:r>
              <a:rPr lang="en-US" dirty="0"/>
              <a:t>to </a:t>
            </a:r>
            <a:r>
              <a:rPr lang="en-US" i="1" dirty="0" err="1">
                <a:solidFill>
                  <a:srgbClr val="00B0F0"/>
                </a:solidFill>
              </a:rPr>
              <a:t>onPause</a:t>
            </a:r>
            <a:r>
              <a:rPr lang="en-US" i="1" dirty="0">
                <a:solidFill>
                  <a:srgbClr val="00B0F0"/>
                </a:solidFill>
              </a:rPr>
              <a:t>()</a:t>
            </a:r>
          </a:p>
          <a:p>
            <a:pPr marL="914400" lvl="1" indent="-514350"/>
            <a:r>
              <a:rPr lang="en-US" dirty="0"/>
              <a:t>During this time the activity is in front of all other activities </a:t>
            </a:r>
            <a:r>
              <a:rPr lang="en-US"/>
              <a:t>and interacting(specially input</a:t>
            </a:r>
            <a:r>
              <a:rPr lang="en-US" dirty="0"/>
              <a:t>) with the user.</a:t>
            </a:r>
          </a:p>
          <a:p>
            <a:pPr marL="914400" lvl="1" indent="-514350"/>
            <a:r>
              <a:rPr lang="en-US" dirty="0"/>
              <a:t>An activity can frequently go between the resumed and paused states, so the code in these methods should be fairly lightweight</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3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Configuring the manifest</a:t>
            </a:r>
          </a:p>
        </p:txBody>
      </p:sp>
      <p:sp>
        <p:nvSpPr>
          <p:cNvPr id="3" name="Content Placeholder 2"/>
          <p:cNvSpPr>
            <a:spLocks noGrp="1"/>
          </p:cNvSpPr>
          <p:nvPr>
            <p:ph idx="1"/>
          </p:nvPr>
        </p:nvSpPr>
        <p:spPr>
          <a:xfrm>
            <a:off x="457200" y="1143000"/>
            <a:ext cx="8305800" cy="1600200"/>
          </a:xfrm>
        </p:spPr>
        <p:txBody>
          <a:bodyPr>
            <a:normAutofit/>
          </a:bodyPr>
          <a:lstStyle/>
          <a:p>
            <a:r>
              <a:rPr lang="en-US" dirty="0"/>
              <a:t>For your app to be able to use activities, you must declare the activities, and certain of their attributes, in the manifest.</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766745" y="2706468"/>
            <a:ext cx="5610510" cy="1883799"/>
          </a:xfrm>
          <a:prstGeom prst="rect">
            <a:avLst/>
          </a:prstGeom>
          <a:solidFill>
            <a:srgbClr val="F7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&lt;manifest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&lt;application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&lt;activity</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a:ln>
                  <a:noFill/>
                </a:ln>
                <a:solidFill>
                  <a:srgbClr val="882288"/>
                </a:solidFill>
                <a:effectLst/>
                <a:latin typeface="Consolas" panose="020B0609020204030204" pitchFamily="49" charset="0"/>
                <a:cs typeface="Consolas" panose="020B0609020204030204" pitchFamily="49" charset="0"/>
              </a:rPr>
              <a:t>android:name</a:t>
            </a:r>
            <a:r>
              <a:rPr kumimoji="0" lang="en-US" altLang="en-US" sz="16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a:ln>
                  <a:noFill/>
                </a:ln>
                <a:solidFill>
                  <a:srgbClr val="880000"/>
                </a:solidFill>
                <a:effectLst/>
                <a:latin typeface="Consolas" panose="020B0609020204030204" pitchFamily="49" charset="0"/>
                <a:cs typeface="Consolas" panose="020B0609020204030204" pitchFamily="49" charset="0"/>
              </a:rPr>
              <a:t>ExampleActivity</a:t>
            </a:r>
            <a:r>
              <a:rPr kumimoji="0" lang="en-US" altLang="en-US" sz="16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&lt;/application</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&lt;/manifest</a:t>
            </a:r>
            <a:r>
              <a:rPr kumimoji="0" lang="en-US" altLang="en-US" sz="16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&gt;</a:t>
            </a:r>
            <a:r>
              <a:rPr kumimoji="0" lang="en-US" altLang="en-US" sz="16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304800" y="4685778"/>
            <a:ext cx="8305800" cy="1600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only required attribute for this element is </a:t>
            </a:r>
            <a:r>
              <a:rPr lang="en-US" dirty="0" err="1">
                <a:solidFill>
                  <a:schemeClr val="accent1"/>
                </a:solidFill>
              </a:rPr>
              <a:t>android:name</a:t>
            </a:r>
            <a:r>
              <a:rPr lang="en-US" dirty="0"/>
              <a:t>, which specifies the class name of the activity. You can also add attributes that define activity characteristics such as </a:t>
            </a:r>
            <a:r>
              <a:rPr lang="en-US" dirty="0">
                <a:solidFill>
                  <a:schemeClr val="accent1"/>
                </a:solidFill>
              </a:rPr>
              <a:t>label</a:t>
            </a:r>
            <a:r>
              <a:rPr lang="en-US" dirty="0"/>
              <a:t>, </a:t>
            </a:r>
            <a:r>
              <a:rPr lang="en-US" dirty="0">
                <a:solidFill>
                  <a:schemeClr val="accent1"/>
                </a:solidFill>
              </a:rPr>
              <a:t>icon</a:t>
            </a:r>
            <a:r>
              <a:rPr lang="en-US" dirty="0"/>
              <a:t>, or </a:t>
            </a:r>
            <a:r>
              <a:rPr lang="en-US" dirty="0">
                <a:solidFill>
                  <a:schemeClr val="accent1"/>
                </a:solidFill>
              </a:rPr>
              <a:t>UI theme</a:t>
            </a:r>
            <a:r>
              <a:rPr lang="en-US" dirty="0"/>
              <a:t>.</a:t>
            </a:r>
          </a:p>
        </p:txBody>
      </p:sp>
    </p:spTree>
    <p:extLst>
      <p:ext uri="{BB962C8B-B14F-4D97-AF65-F5344CB8AC3E}">
        <p14:creationId xmlns:p14="http://schemas.microsoft.com/office/powerpoint/2010/main" val="175504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te diagram for an 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0"/>
            <a:ext cx="5419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Activity Essential States</a:t>
            </a:r>
          </a:p>
        </p:txBody>
      </p:sp>
      <p:sp>
        <p:nvSpPr>
          <p:cNvPr id="3" name="Content Placeholder 2"/>
          <p:cNvSpPr>
            <a:spLocks noGrp="1"/>
          </p:cNvSpPr>
          <p:nvPr>
            <p:ph idx="1"/>
          </p:nvPr>
        </p:nvSpPr>
        <p:spPr>
          <a:xfrm>
            <a:off x="457200" y="1143000"/>
            <a:ext cx="8305800" cy="5105400"/>
          </a:xfrm>
        </p:spPr>
        <p:txBody>
          <a:bodyPr>
            <a:normAutofit/>
          </a:bodyPr>
          <a:lstStyle/>
          <a:p>
            <a:pPr marL="0" indent="0">
              <a:buNone/>
            </a:pPr>
            <a:r>
              <a:rPr lang="en-US" dirty="0"/>
              <a:t>An activity has essentially four states:</a:t>
            </a:r>
          </a:p>
          <a:p>
            <a:pPr lvl="1"/>
            <a:r>
              <a:rPr lang="en-US" dirty="0"/>
              <a:t>If an activity in the foreground of the screen (</a:t>
            </a:r>
            <a:r>
              <a:rPr lang="en-US" dirty="0">
                <a:solidFill>
                  <a:srgbClr val="00B0F0"/>
                </a:solidFill>
              </a:rPr>
              <a:t>at the top of the stack</a:t>
            </a:r>
            <a:r>
              <a:rPr lang="en-US" dirty="0"/>
              <a:t>), it is </a:t>
            </a:r>
            <a:r>
              <a:rPr lang="en-US" b="1" i="1" dirty="0"/>
              <a:t>active</a:t>
            </a:r>
            <a:r>
              <a:rPr lang="en-US" dirty="0"/>
              <a:t> or </a:t>
            </a:r>
            <a:r>
              <a:rPr lang="en-US" b="1" i="1" dirty="0"/>
              <a:t>running</a:t>
            </a:r>
            <a:r>
              <a:rPr lang="en-US" dirty="0"/>
              <a:t>.</a:t>
            </a:r>
          </a:p>
          <a:p>
            <a:pPr lvl="1"/>
            <a:r>
              <a:rPr lang="en-US" dirty="0"/>
              <a:t>If an activity has lost focus but is still visible (</a:t>
            </a:r>
            <a:r>
              <a:rPr lang="en-US" dirty="0">
                <a:solidFill>
                  <a:srgbClr val="00B0F0"/>
                </a:solidFill>
              </a:rPr>
              <a:t>that is, a new non-full-sized or transparent activity has focus on top of your activity</a:t>
            </a:r>
            <a:r>
              <a:rPr lang="en-US" dirty="0"/>
              <a:t>), it is </a:t>
            </a:r>
            <a:r>
              <a:rPr lang="en-US" b="1" i="1" dirty="0"/>
              <a:t>paused</a:t>
            </a:r>
            <a:r>
              <a:rPr lang="en-US" dirty="0"/>
              <a:t>. A paused activity is completely alive (</a:t>
            </a:r>
            <a:r>
              <a:rPr lang="en-US" dirty="0">
                <a:solidFill>
                  <a:srgbClr val="00B0F0"/>
                </a:solidFill>
              </a:rPr>
              <a:t>it maintains all state and member information and remains attached to the window manager</a:t>
            </a:r>
            <a:r>
              <a:rPr lang="en-US" dirty="0"/>
              <a:t>), but can be killed by the system in extreme low memory situations.</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69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Activity Essential States</a:t>
            </a:r>
          </a:p>
        </p:txBody>
      </p:sp>
      <p:sp>
        <p:nvSpPr>
          <p:cNvPr id="3" name="Content Placeholder 2"/>
          <p:cNvSpPr>
            <a:spLocks noGrp="1"/>
          </p:cNvSpPr>
          <p:nvPr>
            <p:ph idx="1"/>
          </p:nvPr>
        </p:nvSpPr>
        <p:spPr>
          <a:xfrm>
            <a:off x="457200" y="1143000"/>
            <a:ext cx="8305800" cy="5105400"/>
          </a:xfrm>
        </p:spPr>
        <p:txBody>
          <a:bodyPr>
            <a:normAutofit/>
          </a:bodyPr>
          <a:lstStyle/>
          <a:p>
            <a:pPr lvl="1"/>
            <a:r>
              <a:rPr lang="en-US" dirty="0"/>
              <a:t>If an activity is completely covered by another activity, it is </a:t>
            </a:r>
            <a:r>
              <a:rPr lang="en-US" b="1" i="1" dirty="0"/>
              <a:t>stopped</a:t>
            </a:r>
            <a:r>
              <a:rPr lang="en-US" dirty="0"/>
              <a:t>. It still retains all state and member information, however, it is no longer visible to the user so its window is hidden and it will often be killed by the system when memory is needed elsewhere.</a:t>
            </a:r>
          </a:p>
          <a:p>
            <a:pPr lvl="1"/>
            <a:r>
              <a:rPr lang="en-US" dirty="0"/>
              <a:t>If an activity is paused or stopped, the system can drop the activity from memory by either asking it to finish, or simply killing its process. When it is displayed again to the user, it must be completely </a:t>
            </a:r>
            <a:r>
              <a:rPr lang="en-US" b="1" i="1" dirty="0"/>
              <a:t>restarted</a:t>
            </a:r>
            <a:r>
              <a:rPr lang="en-US" dirty="0"/>
              <a:t> and </a:t>
            </a:r>
            <a:r>
              <a:rPr lang="en-US" i="1" dirty="0"/>
              <a:t>restored</a:t>
            </a:r>
            <a:r>
              <a:rPr lang="en-US" dirty="0"/>
              <a:t> to its previous state.</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83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Important Activity Events</a:t>
            </a:r>
          </a:p>
        </p:txBody>
      </p:sp>
      <p:sp>
        <p:nvSpPr>
          <p:cNvPr id="3" name="Content Placeholder 2"/>
          <p:cNvSpPr>
            <a:spLocks noGrp="1"/>
          </p:cNvSpPr>
          <p:nvPr>
            <p:ph idx="1"/>
          </p:nvPr>
        </p:nvSpPr>
        <p:spPr>
          <a:xfrm>
            <a:off x="457200" y="1143000"/>
            <a:ext cx="8305800" cy="5105400"/>
          </a:xfrm>
        </p:spPr>
        <p:txBody>
          <a:bodyPr>
            <a:normAutofit/>
          </a:bodyPr>
          <a:lstStyle/>
          <a:p>
            <a:r>
              <a:rPr lang="en-US" b="1" i="1" dirty="0" err="1"/>
              <a:t>onCreate</a:t>
            </a:r>
            <a:r>
              <a:rPr lang="en-US" b="1" i="1" dirty="0"/>
              <a:t>()</a:t>
            </a:r>
          </a:p>
          <a:p>
            <a:pPr lvl="1"/>
            <a:r>
              <a:rPr lang="en-US" dirty="0"/>
              <a:t>Called when the activity is </a:t>
            </a:r>
            <a:r>
              <a:rPr lang="en-US" strike="sngStrike" dirty="0"/>
              <a:t>first</a:t>
            </a:r>
            <a:r>
              <a:rPr lang="en-US" dirty="0"/>
              <a:t> created. This is where you should do all of your normal static setup: create views, bind data to lists, etc. </a:t>
            </a:r>
          </a:p>
          <a:p>
            <a:pPr lvl="1"/>
            <a:r>
              <a:rPr lang="en-US" dirty="0"/>
              <a:t>This method also provides you with a Bundle containing the activity's previously frozen state, if there was one.</a:t>
            </a:r>
          </a:p>
          <a:p>
            <a:pPr marL="0" indent="0">
              <a:buNone/>
            </a:pPr>
            <a:endParaRPr lang="en-US" b="1" i="1" dirty="0"/>
          </a:p>
          <a:p>
            <a:pPr marL="0" indent="0">
              <a:buNone/>
            </a:pPr>
            <a:r>
              <a:rPr lang="en-US" dirty="0"/>
              <a:t>	</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19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Important Activity Events</a:t>
            </a:r>
          </a:p>
        </p:txBody>
      </p:sp>
      <p:sp>
        <p:nvSpPr>
          <p:cNvPr id="3" name="Content Placeholder 2"/>
          <p:cNvSpPr>
            <a:spLocks noGrp="1"/>
          </p:cNvSpPr>
          <p:nvPr>
            <p:ph idx="1"/>
          </p:nvPr>
        </p:nvSpPr>
        <p:spPr>
          <a:xfrm>
            <a:off x="457200" y="1143000"/>
            <a:ext cx="8305800" cy="5105400"/>
          </a:xfrm>
        </p:spPr>
        <p:txBody>
          <a:bodyPr>
            <a:normAutofit/>
          </a:bodyPr>
          <a:lstStyle/>
          <a:p>
            <a:r>
              <a:rPr lang="en-US" b="1" i="1" dirty="0" err="1"/>
              <a:t>onRestart</a:t>
            </a:r>
            <a:r>
              <a:rPr lang="en-US" b="1" i="1" dirty="0"/>
              <a:t>()</a:t>
            </a:r>
          </a:p>
          <a:p>
            <a:pPr lvl="1"/>
            <a:r>
              <a:rPr lang="en-US" dirty="0"/>
              <a:t>Called after your activity has been stopped, prior to it being started again.</a:t>
            </a:r>
          </a:p>
          <a:p>
            <a:r>
              <a:rPr lang="en-US" b="1" i="1" dirty="0" err="1"/>
              <a:t>onStart</a:t>
            </a:r>
            <a:r>
              <a:rPr lang="en-US" b="1" i="1" dirty="0"/>
              <a:t>()</a:t>
            </a:r>
          </a:p>
          <a:p>
            <a:pPr lvl="1"/>
            <a:r>
              <a:rPr lang="en-US" dirty="0"/>
              <a:t>Called when the activity is becoming visible to the user.</a:t>
            </a:r>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86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Important Activity Events</a:t>
            </a:r>
          </a:p>
        </p:txBody>
      </p:sp>
      <p:sp>
        <p:nvSpPr>
          <p:cNvPr id="3" name="Content Placeholder 2"/>
          <p:cNvSpPr>
            <a:spLocks noGrp="1"/>
          </p:cNvSpPr>
          <p:nvPr>
            <p:ph idx="1"/>
          </p:nvPr>
        </p:nvSpPr>
        <p:spPr>
          <a:xfrm>
            <a:off x="457200" y="1143000"/>
            <a:ext cx="8305800" cy="5105400"/>
          </a:xfrm>
        </p:spPr>
        <p:txBody>
          <a:bodyPr>
            <a:normAutofit fontScale="92500" lnSpcReduction="20000"/>
          </a:bodyPr>
          <a:lstStyle/>
          <a:p>
            <a:r>
              <a:rPr lang="en-US" b="1" i="1" dirty="0" err="1"/>
              <a:t>onResume</a:t>
            </a:r>
            <a:r>
              <a:rPr lang="en-US" b="1" i="1" dirty="0"/>
              <a:t>()</a:t>
            </a:r>
          </a:p>
          <a:p>
            <a:pPr lvl="1"/>
            <a:r>
              <a:rPr lang="en-US" dirty="0"/>
              <a:t>Called when the activity start interacting with the user. At this point your activity is at the top of the activity stack, with user input going to it</a:t>
            </a:r>
            <a:r>
              <a:rPr lang="en-US" b="1" dirty="0"/>
              <a:t>.</a:t>
            </a:r>
            <a:endParaRPr lang="en-US" b="1" i="1" dirty="0"/>
          </a:p>
          <a:p>
            <a:r>
              <a:rPr lang="en-US" b="1" i="1" dirty="0" err="1"/>
              <a:t>onPause</a:t>
            </a:r>
            <a:r>
              <a:rPr lang="en-US" b="1" i="1" dirty="0"/>
              <a:t>()</a:t>
            </a:r>
          </a:p>
          <a:p>
            <a:pPr lvl="1"/>
            <a:r>
              <a:rPr lang="en-US"/>
              <a:t>Called </a:t>
            </a:r>
            <a:r>
              <a:rPr lang="en-US" dirty="0"/>
              <a:t>when the system is about to start </a:t>
            </a:r>
            <a:r>
              <a:rPr lang="en-US"/>
              <a:t>resuming  other activity</a:t>
            </a:r>
            <a:r>
              <a:rPr lang="en-US" dirty="0"/>
              <a:t>. </a:t>
            </a:r>
          </a:p>
          <a:p>
            <a:pPr lvl="1"/>
            <a:r>
              <a:rPr lang="en-US" dirty="0"/>
              <a:t>This is typically used to commit unsaved changes to persistent data, stop animations and other things that may be consuming CPU, etc. </a:t>
            </a:r>
          </a:p>
          <a:p>
            <a:pPr lvl="1"/>
            <a:r>
              <a:rPr lang="en-US" dirty="0"/>
              <a:t>Implementations of this method must be very quick because the next activity will not be resumed until this method returns.</a:t>
            </a:r>
            <a:endParaRPr lang="en-US" b="1" dirty="0"/>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55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40000"/>
              <a:lumOff val="60000"/>
            </a:schemeClr>
          </a:solidFill>
          <a:ln>
            <a:noFill/>
          </a:ln>
        </p:spPr>
        <p:txBody>
          <a:bodyPr/>
          <a:lstStyle/>
          <a:p>
            <a:r>
              <a:rPr lang="en-US" b="1" dirty="0"/>
              <a:t>Important Activity Events</a:t>
            </a:r>
          </a:p>
        </p:txBody>
      </p:sp>
      <p:sp>
        <p:nvSpPr>
          <p:cNvPr id="3" name="Content Placeholder 2"/>
          <p:cNvSpPr>
            <a:spLocks noGrp="1"/>
          </p:cNvSpPr>
          <p:nvPr>
            <p:ph idx="1"/>
          </p:nvPr>
        </p:nvSpPr>
        <p:spPr>
          <a:xfrm>
            <a:off x="457200" y="1143000"/>
            <a:ext cx="8305800" cy="5105400"/>
          </a:xfrm>
        </p:spPr>
        <p:txBody>
          <a:bodyPr>
            <a:normAutofit/>
          </a:bodyPr>
          <a:lstStyle/>
          <a:p>
            <a:r>
              <a:rPr lang="en-US" b="1" i="1" dirty="0" err="1"/>
              <a:t>onStop</a:t>
            </a:r>
            <a:r>
              <a:rPr lang="en-US" b="1" i="1" dirty="0"/>
              <a:t>()</a:t>
            </a:r>
          </a:p>
          <a:p>
            <a:pPr lvl="1"/>
            <a:r>
              <a:rPr lang="en-US" dirty="0"/>
              <a:t>Called when the activity is no longer visible to the user, because another activity has been resumed and is covering this one. </a:t>
            </a:r>
          </a:p>
          <a:p>
            <a:pPr lvl="1"/>
            <a:r>
              <a:rPr lang="en-US" dirty="0"/>
              <a:t>This may happen either because a new activity is being started, an existing one is being brought in front of this one, or this one is being destroyed.</a:t>
            </a:r>
            <a:endParaRPr lang="en-US" b="1" dirty="0"/>
          </a:p>
        </p:txBody>
      </p:sp>
      <p:sp>
        <p:nvSpPr>
          <p:cNvPr id="4" name="Rectangle 3"/>
          <p:cNvSpPr/>
          <p:nvPr/>
        </p:nvSpPr>
        <p:spPr>
          <a:xfrm>
            <a:off x="0" y="6477000"/>
            <a:ext cx="9144000" cy="381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855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748</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Consolas</vt:lpstr>
      <vt:lpstr>Office Theme</vt:lpstr>
      <vt:lpstr>Activity</vt:lpstr>
      <vt:lpstr>Configuring the manifest</vt:lpstr>
      <vt:lpstr>PowerPoint Presentation</vt:lpstr>
      <vt:lpstr>Activity Essential States</vt:lpstr>
      <vt:lpstr>Activity Essential States</vt:lpstr>
      <vt:lpstr>Important Activity Events</vt:lpstr>
      <vt:lpstr>Important Activity Events</vt:lpstr>
      <vt:lpstr>Important Activity Events</vt:lpstr>
      <vt:lpstr>Important Activity Events</vt:lpstr>
      <vt:lpstr>Important Activity Events</vt:lpstr>
      <vt:lpstr>Three Key Loops</vt:lpstr>
      <vt:lpstr>Three Key Loops</vt:lpstr>
      <vt:lpstr>Three Key Loops</vt:lpstr>
    </vt:vector>
  </TitlesOfParts>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ESSE-455 Software Applications for Mobile Devices</dc:title>
  <dc:creator>Muhammad Adnan Ur Rehman</dc:creator>
  <cp:lastModifiedBy>Adnan ur Rehman</cp:lastModifiedBy>
  <cp:revision>473</cp:revision>
  <dcterms:created xsi:type="dcterms:W3CDTF">2014-02-05T15:58:31Z</dcterms:created>
  <dcterms:modified xsi:type="dcterms:W3CDTF">2023-04-17T03:28:14Z</dcterms:modified>
</cp:coreProperties>
</file>