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1"/>
  </p:notesMasterIdLst>
  <p:sldIdLst>
    <p:sldId id="469" r:id="rId2"/>
    <p:sldId id="471" r:id="rId3"/>
    <p:sldId id="531" r:id="rId4"/>
    <p:sldId id="533" r:id="rId5"/>
    <p:sldId id="53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34" r:id="rId14"/>
    <p:sldId id="510" r:id="rId15"/>
    <p:sldId id="511" r:id="rId16"/>
    <p:sldId id="535" r:id="rId17"/>
    <p:sldId id="536" r:id="rId18"/>
    <p:sldId id="537" r:id="rId19"/>
    <p:sldId id="538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263742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425212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11729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269968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CII Institute of Logistics    by Prof Anandhi</a:t>
            </a:r>
          </a:p>
        </p:txBody>
      </p:sp>
    </p:spTree>
    <p:extLst>
      <p:ext uri="{BB962C8B-B14F-4D97-AF65-F5344CB8AC3E}">
        <p14:creationId xmlns:p14="http://schemas.microsoft.com/office/powerpoint/2010/main" val="317656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789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5041454"/>
            <a:ext cx="10058400" cy="513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Leading Technical People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ervant </a:t>
            </a:r>
            <a:r>
              <a:rPr lang="en-US" b="1" dirty="0"/>
              <a:t>Leadership</a:t>
            </a:r>
            <a:endParaRPr lang="en-US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0058400" cy="56798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of the actions </a:t>
            </a:r>
            <a:r>
              <a:rPr lang="en-US" sz="2400" dirty="0" smtClean="0"/>
              <a:t>the servant </a:t>
            </a:r>
            <a:r>
              <a:rPr lang="en-US" sz="2400" dirty="0"/>
              <a:t>leaders do are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Devote</a:t>
            </a:r>
            <a:r>
              <a:rPr lang="en-US" sz="2400" dirty="0"/>
              <a:t> </a:t>
            </a:r>
            <a:r>
              <a:rPr lang="en-US" sz="2400" dirty="0" smtClean="0"/>
              <a:t>them selves to serving the needs of the organization Members.</a:t>
            </a:r>
          </a:p>
          <a:p>
            <a:endParaRPr lang="en-US" sz="2400" dirty="0"/>
          </a:p>
          <a:p>
            <a:r>
              <a:rPr lang="en-US" sz="2400" dirty="0" smtClean="0"/>
              <a:t>Focus on meeting the needs of those that they lead.</a:t>
            </a:r>
          </a:p>
          <a:p>
            <a:endParaRPr lang="en-US" sz="2400" dirty="0"/>
          </a:p>
          <a:p>
            <a:r>
              <a:rPr lang="en-US" sz="2400" dirty="0" smtClean="0"/>
              <a:t>Develop employees and facilitate personal growth.</a:t>
            </a:r>
          </a:p>
          <a:p>
            <a:endParaRPr lang="en-US" sz="2400" dirty="0"/>
          </a:p>
          <a:p>
            <a:r>
              <a:rPr lang="en-US" sz="2400" dirty="0" smtClean="0"/>
              <a:t>Coach others and encourage self-expression.</a:t>
            </a:r>
          </a:p>
          <a:p>
            <a:endParaRPr lang="en-US" sz="2400" dirty="0"/>
          </a:p>
          <a:p>
            <a:r>
              <a:rPr lang="en-US" sz="2400" dirty="0" smtClean="0"/>
              <a:t>Listen and build a sense of community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Motivation</a:t>
            </a:r>
            <a:endParaRPr lang="en-US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7247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Robbins defines </a:t>
            </a:r>
            <a:r>
              <a:rPr lang="en-US" sz="2800" b="1" dirty="0"/>
              <a:t>motivation in an organizational sense as </a:t>
            </a:r>
            <a:endParaRPr lang="en-US" sz="2800" b="1" dirty="0" smtClean="0"/>
          </a:p>
          <a:p>
            <a:endParaRPr lang="en-US" sz="2800" b="1" dirty="0" smtClean="0"/>
          </a:p>
          <a:p>
            <a:pPr marL="0" indent="0" algn="just">
              <a:buNone/>
            </a:pPr>
            <a:r>
              <a:rPr lang="en-US" sz="2800" b="1" dirty="0" smtClean="0"/>
              <a:t>“</a:t>
            </a:r>
            <a:r>
              <a:rPr lang="en-US" sz="2800" b="1" dirty="0"/>
              <a:t>T</a:t>
            </a:r>
            <a:r>
              <a:rPr lang="en-US" sz="2800" b="1" dirty="0" smtClean="0"/>
              <a:t>he </a:t>
            </a:r>
            <a:r>
              <a:rPr lang="en-US" sz="2800" b="1" dirty="0"/>
              <a:t>willingness to </a:t>
            </a:r>
            <a:r>
              <a:rPr lang="en-US" sz="2800" b="1" dirty="0" smtClean="0"/>
              <a:t>exert </a:t>
            </a:r>
            <a:r>
              <a:rPr lang="en-US" sz="2800" dirty="0" smtClean="0"/>
              <a:t>high </a:t>
            </a:r>
            <a:r>
              <a:rPr lang="en-US" sz="2800" dirty="0"/>
              <a:t>levels of effort to reach organizational goals, conditioned by the effort’s ability to satisfy </a:t>
            </a:r>
            <a:r>
              <a:rPr lang="en-US" sz="2800" dirty="0" smtClean="0"/>
              <a:t>some individual </a:t>
            </a:r>
            <a:r>
              <a:rPr lang="en-US" sz="2800" dirty="0"/>
              <a:t>need.”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ontent </a:t>
            </a:r>
            <a:r>
              <a:rPr lang="en-US" b="1" dirty="0"/>
              <a:t>theories</a:t>
            </a:r>
            <a:endParaRPr lang="en-US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513659"/>
            <a:ext cx="10058400" cy="54131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/>
              <a:t>Maslow’s hierarchy of needs. One of the earliest and most influential content theories </a:t>
            </a:r>
            <a:r>
              <a:rPr lang="en-US" sz="2400" dirty="0" smtClean="0"/>
              <a:t>is the </a:t>
            </a:r>
            <a:r>
              <a:rPr lang="en-US" sz="2400" dirty="0"/>
              <a:t>concept of Abraham H. Maslow that “human needs arrange themselves in hierarchies of </a:t>
            </a:r>
            <a:r>
              <a:rPr lang="en-US" sz="2400" dirty="0" smtClean="0"/>
              <a:t>prepotency. That </a:t>
            </a:r>
            <a:r>
              <a:rPr lang="en-US" sz="2400" dirty="0"/>
              <a:t>is, the appearance of one need usually rests on the prior satisfaction of another</a:t>
            </a:r>
            <a:r>
              <a:rPr lang="en-US" sz="2400" dirty="0" smtClean="0"/>
              <a:t>.”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Physiological </a:t>
            </a:r>
            <a:r>
              <a:rPr lang="en-US" sz="2400" dirty="0"/>
              <a:t>needs. At the lowest level of the hierarchy are physiological needs. People </a:t>
            </a:r>
            <a:r>
              <a:rPr lang="en-US" sz="2400" dirty="0" smtClean="0"/>
              <a:t>concentrate on </a:t>
            </a:r>
            <a:r>
              <a:rPr lang="en-US" sz="2400" dirty="0"/>
              <a:t>these needs before continuing up the hierarchy to satisfy higher-order needs. In </a:t>
            </a:r>
            <a:r>
              <a:rPr lang="en-US" sz="2400" dirty="0" smtClean="0"/>
              <a:t>the Workplace these </a:t>
            </a:r>
            <a:r>
              <a:rPr lang="en-US" sz="2400" dirty="0"/>
              <a:t>include basic wages or salary, and reasonable working conditions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</a:t>
            </a:r>
            <a:r>
              <a:rPr lang="en-US" sz="2400" dirty="0" smtClean="0"/>
              <a:t>ecurity/safety </a:t>
            </a:r>
            <a:r>
              <a:rPr lang="en-US" sz="2400" dirty="0"/>
              <a:t>needs. Next in the hierarchy, workers need job security, safe working </a:t>
            </a:r>
            <a:r>
              <a:rPr lang="en-US" sz="2400" dirty="0" smtClean="0"/>
              <a:t>conditions, protection </a:t>
            </a:r>
            <a:r>
              <a:rPr lang="en-US" sz="2400" dirty="0"/>
              <a:t>against threats, and a predictable work environment. 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ontent </a:t>
            </a:r>
            <a:r>
              <a:rPr lang="en-US" b="1" dirty="0"/>
              <a:t>theories</a:t>
            </a:r>
            <a:endParaRPr lang="en-US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513659"/>
            <a:ext cx="10058400" cy="54131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/>
              <a:t> Affiliation </a:t>
            </a:r>
            <a:r>
              <a:rPr lang="en-US" sz="2400" dirty="0"/>
              <a:t>needs. After the lower levels of the hierarchy, physiological and security, have </a:t>
            </a:r>
            <a:r>
              <a:rPr lang="en-US" sz="2400" dirty="0" smtClean="0"/>
              <a:t>been met</a:t>
            </a:r>
            <a:r>
              <a:rPr lang="en-US" sz="2400" dirty="0"/>
              <a:t>, affiliation needs become a motivator for the worker. In the workplace these include </a:t>
            </a:r>
            <a:r>
              <a:rPr lang="en-US" sz="2400" dirty="0" smtClean="0"/>
              <a:t>compatible coworkers </a:t>
            </a:r>
            <a:r>
              <a:rPr lang="en-US" sz="2400" dirty="0"/>
              <a:t>and a pleasant supervisor.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altLang="en-US" sz="2400" dirty="0" smtClean="0"/>
              <a:t>Esteem </a:t>
            </a:r>
            <a:r>
              <a:rPr lang="en-US" altLang="en-US" sz="2400" dirty="0"/>
              <a:t>needs. Esteem needs are met by self-respect or self-esteem, and the esteem of </a:t>
            </a:r>
            <a:r>
              <a:rPr lang="en-US" altLang="en-US" sz="2400" dirty="0" smtClean="0"/>
              <a:t>others. Praise</a:t>
            </a:r>
            <a:r>
              <a:rPr lang="en-US" altLang="en-US" sz="2400" dirty="0"/>
              <a:t>, recognition, and promotion within the company satisfy these needs. In some situations </a:t>
            </a:r>
            <a:r>
              <a:rPr lang="en-US" altLang="en-US" sz="2400" dirty="0" smtClean="0"/>
              <a:t>this includes </a:t>
            </a:r>
            <a:r>
              <a:rPr lang="en-US" altLang="en-US" sz="2400" dirty="0"/>
              <a:t>the location of a person’s office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 smtClean="0"/>
          </a:p>
          <a:p>
            <a:r>
              <a:rPr lang="en-US" sz="2400" b="1" dirty="0"/>
              <a:t>S</a:t>
            </a:r>
            <a:r>
              <a:rPr lang="en-US" sz="2400" b="1" dirty="0" smtClean="0"/>
              <a:t>elf-actualization </a:t>
            </a:r>
            <a:r>
              <a:rPr lang="en-US" sz="2400" b="1" dirty="0"/>
              <a:t>needs. The highest level is the desire to become everything one is </a:t>
            </a:r>
            <a:r>
              <a:rPr lang="en-US" sz="2400" b="1" dirty="0" smtClean="0"/>
              <a:t>capable </a:t>
            </a:r>
            <a:r>
              <a:rPr lang="en-US" sz="2400" dirty="0" smtClean="0"/>
              <a:t>of </a:t>
            </a:r>
            <a:r>
              <a:rPr lang="en-US" sz="2400" dirty="0"/>
              <a:t>becoming (to become actualized in what one is potentially). This need may be addressed </a:t>
            </a:r>
            <a:r>
              <a:rPr lang="en-US" sz="2400" dirty="0" smtClean="0"/>
              <a:t>through creative </a:t>
            </a:r>
            <a:r>
              <a:rPr lang="en-US" sz="2400" dirty="0"/>
              <a:t>or challenging work or special assignments. 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D</a:t>
            </a:r>
            <a:r>
              <a:rPr lang="en-US" altLang="en-US" dirty="0" smtClean="0"/>
              <a:t>ifferences </a:t>
            </a:r>
            <a:r>
              <a:rPr lang="en-US" altLang="en-US" dirty="0"/>
              <a:t>among technical Professionals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0058400" cy="58322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altLang="en-US" sz="2400" dirty="0"/>
              <a:t>scientists versus engineers. 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Scientists </a:t>
            </a:r>
            <a:r>
              <a:rPr lang="en-US" altLang="en-US" sz="2400" dirty="0"/>
              <a:t>and engineers often differ in significant ways. </a:t>
            </a:r>
            <a:endParaRPr lang="en-US" altLang="en-US" sz="2400" dirty="0" smtClean="0"/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Even</a:t>
            </a:r>
            <a:r>
              <a:rPr lang="en-US" altLang="en-US" sz="2400" dirty="0"/>
              <a:t>	 as	 undergraduates,	 science	 students	 place	 </a:t>
            </a:r>
            <a:r>
              <a:rPr lang="en-US" altLang="en-US" sz="2400" dirty="0" smtClean="0"/>
              <a:t>higher value</a:t>
            </a:r>
            <a:r>
              <a:rPr lang="en-US" altLang="en-US" sz="2400" dirty="0"/>
              <a:t>	 on	 independence	 and	 </a:t>
            </a:r>
            <a:r>
              <a:rPr lang="en-US" altLang="en-US" sz="2400" dirty="0" smtClean="0"/>
              <a:t>learning for </a:t>
            </a:r>
            <a:r>
              <a:rPr lang="en-US" altLang="en-US" sz="2400" dirty="0"/>
              <a:t>its own sake; engineers are more concerned with professional preparation, success, </a:t>
            </a:r>
            <a:r>
              <a:rPr lang="en-US" altLang="en-US" sz="2400" dirty="0" smtClean="0"/>
              <a:t>and family </a:t>
            </a:r>
            <a:r>
              <a:rPr lang="en-US" altLang="en-US" sz="2400" dirty="0"/>
              <a:t>life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smtClean="0"/>
              <a:t>The</a:t>
            </a:r>
            <a:r>
              <a:rPr lang="en-US" altLang="en-US" sz="2400" dirty="0"/>
              <a:t>	 true scientist is commonly assumed to have a doctorate; the typical engineer </a:t>
            </a:r>
            <a:r>
              <a:rPr lang="en-US" altLang="en-US" sz="2400" dirty="0" smtClean="0"/>
              <a:t>generally begins </a:t>
            </a:r>
            <a:r>
              <a:rPr lang="en-US" altLang="en-US" sz="2400" dirty="0"/>
              <a:t>professional practice with a Bachelor of Science degree, and he or she typically </a:t>
            </a:r>
            <a:r>
              <a:rPr lang="en-US" altLang="en-US" sz="2400" dirty="0" smtClean="0"/>
              <a:t>earns a </a:t>
            </a:r>
            <a:r>
              <a:rPr lang="en-US" altLang="en-US" sz="2400" dirty="0"/>
              <a:t>master’s degree later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/>
          </a:p>
          <a:p>
            <a:pPr algn="just">
              <a:tabLst>
                <a:tab pos="293688" algn="l"/>
              </a:tabLst>
            </a:pPr>
            <a:r>
              <a:rPr lang="en-US" altLang="en-US" sz="2400" dirty="0" smtClean="0"/>
              <a:t>The</a:t>
            </a:r>
            <a:r>
              <a:rPr lang="en-US" altLang="en-US" sz="2400" dirty="0"/>
              <a:t>	scientist	puts	a	high	value	on	</a:t>
            </a:r>
            <a:r>
              <a:rPr lang="en-US" altLang="en-US" sz="2400" dirty="0" smtClean="0"/>
              <a:t>professional </a:t>
            </a:r>
            <a:r>
              <a:rPr lang="en-US" altLang="en-US" sz="2400" dirty="0"/>
              <a:t>	autonomy	</a:t>
            </a:r>
            <a:r>
              <a:rPr lang="en-US" altLang="en-US" sz="2400" dirty="0" smtClean="0"/>
              <a:t>and publication of</a:t>
            </a:r>
            <a:r>
              <a:rPr lang="en-US" altLang="en-US" sz="2400" dirty="0"/>
              <a:t>	results;	the	</a:t>
            </a:r>
            <a:r>
              <a:rPr lang="en-US" altLang="en-US" sz="2400" dirty="0" smtClean="0"/>
              <a:t>engineer is </a:t>
            </a:r>
            <a:r>
              <a:rPr lang="en-US" altLang="en-US" sz="2400" dirty="0"/>
              <a:t>a team worker and places little value on publication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Leading technical Professionals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55808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D</a:t>
            </a:r>
            <a:r>
              <a:rPr lang="en-US" sz="2400" b="1" dirty="0" smtClean="0"/>
              <a:t>imensions </a:t>
            </a:r>
            <a:r>
              <a:rPr lang="en-US" sz="2400" b="1" dirty="0"/>
              <a:t>of technical Leadership. Rosenbaum believed that to facilitate </a:t>
            </a:r>
            <a:r>
              <a:rPr lang="en-US" sz="2400" b="1" dirty="0" smtClean="0"/>
              <a:t>achievement </a:t>
            </a:r>
            <a:r>
              <a:rPr lang="en-US" sz="2400" dirty="0" smtClean="0"/>
              <a:t>of </a:t>
            </a:r>
            <a:r>
              <a:rPr lang="en-US" sz="2400" dirty="0"/>
              <a:t>individual and group goals, successful technical leaders should master “five </a:t>
            </a:r>
            <a:r>
              <a:rPr lang="en-US" sz="2400" dirty="0" smtClean="0"/>
              <a:t>strategic dimensions”:</a:t>
            </a:r>
          </a:p>
          <a:p>
            <a:pPr marL="0" indent="0" algn="just">
              <a:buNone/>
            </a:pPr>
            <a:endParaRPr lang="en-US" sz="2400" b="1" i="1" dirty="0"/>
          </a:p>
          <a:p>
            <a:pPr marL="0" indent="0" algn="just">
              <a:buNone/>
            </a:pPr>
            <a:endParaRPr lang="en-US" sz="2400" b="1" i="1" dirty="0" smtClean="0"/>
          </a:p>
          <a:p>
            <a:pPr marL="0" indent="0" algn="just">
              <a:buNone/>
            </a:pPr>
            <a:endParaRPr lang="en-US" sz="2400" b="1" i="1" dirty="0"/>
          </a:p>
          <a:p>
            <a:pPr marL="0" indent="0" algn="just">
              <a:buNone/>
            </a:pPr>
            <a:r>
              <a:rPr lang="en-US" sz="2400" b="1" i="1" dirty="0" smtClean="0"/>
              <a:t>1.Coach </a:t>
            </a:r>
            <a:r>
              <a:rPr lang="en-US" sz="2400" b="1" i="1" dirty="0"/>
              <a:t>for peak performance. “Listen, ask, facilitate, integrate, </a:t>
            </a:r>
            <a:r>
              <a:rPr lang="en-US" sz="2400" b="1" i="1" dirty="0" smtClean="0"/>
              <a:t>provide administrative support” </a:t>
            </a:r>
            <a:r>
              <a:rPr lang="en-US" sz="2400" dirty="0" smtClean="0"/>
              <a:t>act </a:t>
            </a:r>
            <a:r>
              <a:rPr lang="en-US" sz="2400" dirty="0"/>
              <a:t>as a sounding board and supportive critic; help the professional manage change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0" indent="0" algn="just"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Leading technical Professionals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55808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400" dirty="0"/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b="1" dirty="0" smtClean="0"/>
              <a:t>2</a:t>
            </a:r>
            <a:r>
              <a:rPr lang="en-US" sz="2400" b="1" dirty="0"/>
              <a:t>. </a:t>
            </a:r>
            <a:r>
              <a:rPr lang="en-US" sz="2400" b="1" i="1" dirty="0" smtClean="0"/>
              <a:t>Run </a:t>
            </a:r>
            <a:r>
              <a:rPr lang="en-US" sz="2400" b="1" i="1" dirty="0"/>
              <a:t>organizational interference. Obtain resources, act as advocate for the professional </a:t>
            </a:r>
            <a:r>
              <a:rPr lang="en-US" sz="2400" b="1" i="1" dirty="0" smtClean="0"/>
              <a:t>and </a:t>
            </a:r>
            <a:r>
              <a:rPr lang="en-US" sz="2400" dirty="0" smtClean="0"/>
              <a:t>his </a:t>
            </a:r>
            <a:r>
              <a:rPr lang="en-US" sz="2400" dirty="0"/>
              <a:t>or her ideas, and minimize the demands of the bureaucracy (time and paperwork) on </a:t>
            </a:r>
            <a:r>
              <a:rPr lang="en-US" sz="2400" dirty="0" smtClean="0"/>
              <a:t>the professional.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Leading technical Professionals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55808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</a:t>
            </a:r>
            <a:r>
              <a:rPr lang="en-US" sz="2400" b="1" i="1" dirty="0"/>
              <a:t>Orchestrate professional development. Facilitate career development through </a:t>
            </a:r>
            <a:r>
              <a:rPr lang="en-US" sz="2400" b="1" i="1" dirty="0" smtClean="0"/>
              <a:t>challenging </a:t>
            </a:r>
            <a:r>
              <a:rPr lang="en-US" sz="2400" dirty="0" smtClean="0"/>
              <a:t>assignments</a:t>
            </a:r>
            <a:r>
              <a:rPr lang="en-US" sz="2400" dirty="0"/>
              <a:t>; foster a business perspective in professionals; find sources where new </a:t>
            </a:r>
            <a:r>
              <a:rPr lang="en-US" sz="2400" dirty="0" smtClean="0"/>
              <a:t>areas of </a:t>
            </a:r>
            <a:r>
              <a:rPr lang="en-US" sz="2400" dirty="0"/>
              <a:t>knowledge are required.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Leading technical Professionals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508254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i="1" dirty="0" smtClean="0"/>
              <a:t>4. Expand </a:t>
            </a:r>
            <a:r>
              <a:rPr lang="en-US" sz="2400" b="1" i="1" dirty="0"/>
              <a:t>individual productivity through teamwork. Make sure teams are well </a:t>
            </a:r>
            <a:r>
              <a:rPr lang="en-US" sz="2400" b="1" i="1" dirty="0" smtClean="0"/>
              <a:t>oriented </a:t>
            </a:r>
            <a:r>
              <a:rPr lang="en-US" sz="2400" b="1" dirty="0" smtClean="0"/>
              <a:t>regarding </a:t>
            </a:r>
            <a:r>
              <a:rPr lang="en-US" sz="2400" b="1" dirty="0"/>
              <a:t>goals and roles, and that they get the resources and support they need.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Leading technical Professionals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623060"/>
            <a:ext cx="10058400" cy="55808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i="1" dirty="0" smtClean="0"/>
              <a:t>5. Facilitate </a:t>
            </a:r>
            <a:r>
              <a:rPr lang="en-US" sz="2400" b="1" i="1" dirty="0"/>
              <a:t>self-management. Assure that technical professionals are empowered to </a:t>
            </a:r>
            <a:r>
              <a:rPr lang="en-US" sz="2400" b="1" i="1" dirty="0" smtClean="0"/>
              <a:t>make </a:t>
            </a:r>
            <a:r>
              <a:rPr lang="en-US" sz="2400" b="1" dirty="0" smtClean="0"/>
              <a:t>their </a:t>
            </a:r>
            <a:r>
              <a:rPr lang="en-US" sz="2400" b="1" dirty="0"/>
              <a:t>own decisions by encouraging free two-way information flow, delegating </a:t>
            </a:r>
            <a:r>
              <a:rPr lang="en-US" sz="2400" b="1" dirty="0" smtClean="0"/>
              <a:t>enough authority</a:t>
            </a:r>
            <a:r>
              <a:rPr lang="en-US" sz="2400" b="1" dirty="0"/>
              <a:t>, and providing material and psychological support.</a:t>
            </a:r>
            <a:endParaRPr lang="en-US" alt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18592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Explain the differences between leaders and managers.</a:t>
            </a:r>
          </a:p>
          <a:p>
            <a:r>
              <a:rPr lang="en-US" sz="2400" dirty="0"/>
              <a:t>Describe the nature of leadership and its significance to an organization.</a:t>
            </a:r>
          </a:p>
          <a:p>
            <a:r>
              <a:rPr lang="en-US" sz="2400" dirty="0"/>
              <a:t>Address the application of servant leadership in current organizations.</a:t>
            </a:r>
          </a:p>
          <a:p>
            <a:r>
              <a:rPr lang="en-US" sz="2400" dirty="0"/>
              <a:t>Recognize the different views of motivation.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Leadership and Management.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/>
              <a:t>words leadership and management are often used </a:t>
            </a:r>
            <a:r>
              <a:rPr lang="en-US" altLang="en-US" sz="2400" dirty="0" smtClean="0"/>
              <a:t>interchangeably, yet </a:t>
            </a:r>
            <a:r>
              <a:rPr lang="en-US" altLang="en-US" sz="2400" dirty="0"/>
              <a:t>they describe two different concepts. </a:t>
            </a:r>
            <a:endParaRPr lang="en-US" altLang="en-US" sz="2400" dirty="0" smtClean="0"/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err="1" smtClean="0"/>
              <a:t>Maccoby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defines leadership as a </a:t>
            </a:r>
            <a:r>
              <a:rPr lang="en-US" altLang="en-US" sz="2400" dirty="0" smtClean="0"/>
              <a:t>relationship between the </a:t>
            </a:r>
            <a:r>
              <a:rPr lang="en-US" altLang="en-US" sz="2400" dirty="0"/>
              <a:t>leader and the led, and management as a function.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/>
              <a:t>leader uses passion and </a:t>
            </a:r>
            <a:r>
              <a:rPr lang="en-US" altLang="en-US" sz="2400" dirty="0" smtClean="0"/>
              <a:t>emotion, while the </a:t>
            </a:r>
            <a:r>
              <a:rPr lang="en-US" altLang="en-US" sz="2400" dirty="0"/>
              <a:t>manager uses a more formal, rational method. </a:t>
            </a:r>
            <a:endParaRPr lang="en-US" altLang="en-US" sz="2400" dirty="0" smtClean="0"/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Managers </a:t>
            </a:r>
            <a:r>
              <a:rPr lang="en-US" altLang="en-US" sz="2400" dirty="0"/>
              <a:t>are quite often experienced </a:t>
            </a:r>
            <a:r>
              <a:rPr lang="en-US" altLang="en-US" sz="2400" dirty="0" smtClean="0"/>
              <a:t>in their field </a:t>
            </a:r>
            <a:r>
              <a:rPr lang="en-US" altLang="en-US" sz="2400" dirty="0"/>
              <a:t>and have worked their way up within the company; and a leader may be a new arrival </a:t>
            </a:r>
            <a:r>
              <a:rPr lang="en-US" altLang="en-US" sz="2400" dirty="0" smtClean="0"/>
              <a:t>to a company</a:t>
            </a:r>
            <a:r>
              <a:rPr lang="en-US" altLang="en-US" sz="2400" dirty="0"/>
              <a:t>, with fresh ideas. 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Leadership and Management.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74" t="32292" r="28331" b="20833"/>
          <a:stretch/>
        </p:blipFill>
        <p:spPr>
          <a:xfrm>
            <a:off x="1143000" y="1752600"/>
            <a:ext cx="8077200" cy="47204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238" y="36576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ature </a:t>
            </a:r>
            <a:r>
              <a:rPr lang="en-US" b="1" dirty="0"/>
              <a:t>of Leadership</a:t>
            </a:r>
            <a:endParaRPr lang="en-US" altLang="en-US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2125980"/>
            <a:ext cx="10063638" cy="412242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altLang="en-US" sz="2400" dirty="0"/>
              <a:t>Leadership is the process of getting the cooperation of others in accomplishing a desired goal. </a:t>
            </a:r>
            <a:endParaRPr lang="en-US" altLang="en-US" sz="2400" dirty="0" smtClean="0"/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Sir William </a:t>
            </a:r>
            <a:r>
              <a:rPr lang="en-US" altLang="en-US" sz="2400" dirty="0"/>
              <a:t>Slim, commander of the British Army that defeated the Japanese in Burma in World </a:t>
            </a:r>
            <a:r>
              <a:rPr lang="en-US" altLang="en-US" sz="2400" dirty="0" smtClean="0"/>
              <a:t>War II</a:t>
            </a:r>
            <a:r>
              <a:rPr lang="en-US" altLang="en-US" sz="2400" dirty="0"/>
              <a:t>, defined leadership as that “mixture of persuasion, compulsion, and example that makes men </a:t>
            </a:r>
            <a:r>
              <a:rPr lang="en-US" altLang="en-US" sz="2400" dirty="0" smtClean="0"/>
              <a:t>do what </a:t>
            </a:r>
            <a:r>
              <a:rPr lang="en-US" altLang="en-US" sz="2400" dirty="0"/>
              <a:t>you want them to do.” </a:t>
            </a:r>
            <a:endParaRPr lang="en-US" altLang="en-US" sz="2400" dirty="0" smtClean="0"/>
          </a:p>
          <a:p>
            <a:pPr marL="0" indent="0" algn="just">
              <a:buNone/>
            </a:pP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In </a:t>
            </a:r>
            <a:r>
              <a:rPr lang="en-US" altLang="en-US" sz="2400" dirty="0"/>
              <a:t>a more subtle vein, Barney Frank said, “The great leader is the </a:t>
            </a:r>
            <a:r>
              <a:rPr lang="en-US" altLang="en-US" sz="2400" dirty="0" smtClean="0"/>
              <a:t>one who </a:t>
            </a:r>
            <a:r>
              <a:rPr lang="en-US" altLang="en-US" sz="2400" dirty="0"/>
              <a:t>can show people that their self-interest is different from that which they perceived.”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449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i="1" dirty="0"/>
              <a:t>Emergent, or informal, leaders evolve from their expertise or referent power as it is </a:t>
            </a:r>
            <a:r>
              <a:rPr lang="en-US" sz="2400" b="1" i="1" dirty="0" smtClean="0"/>
              <a:t>expressed </a:t>
            </a:r>
            <a:r>
              <a:rPr lang="en-US" sz="2400" dirty="0" smtClean="0"/>
              <a:t>in </a:t>
            </a:r>
            <a:r>
              <a:rPr lang="en-US" sz="2400" dirty="0"/>
              <a:t>the process of group </a:t>
            </a:r>
            <a:r>
              <a:rPr lang="en-US" sz="2400" dirty="0" smtClean="0"/>
              <a:t>activity</a:t>
            </a:r>
            <a:r>
              <a:rPr lang="en-US" sz="2400" i="1" dirty="0" smtClean="0"/>
              <a:t>.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When the </a:t>
            </a:r>
            <a:r>
              <a:rPr lang="en-US" sz="2400" dirty="0" smtClean="0"/>
              <a:t>emergent</a:t>
            </a:r>
            <a:r>
              <a:rPr lang="en-US" sz="2400" dirty="0"/>
              <a:t> </a:t>
            </a:r>
            <a:r>
              <a:rPr lang="en-US" sz="2400" dirty="0" smtClean="0"/>
              <a:t>leader </a:t>
            </a:r>
            <a:r>
              <a:rPr lang="en-US" sz="2400" dirty="0"/>
              <a:t>is then appointed or elected as a formal leader, they have a double opportunity to be effective. 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8" y="365760"/>
            <a:ext cx="10058400" cy="7718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Nature of Leadership</a:t>
            </a:r>
            <a:endParaRPr lang="en-US" alt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77184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Leadership T</a:t>
            </a:r>
            <a:r>
              <a:rPr lang="en-US" b="1" dirty="0" smtClean="0"/>
              <a:t>raits</a:t>
            </a:r>
            <a:r>
              <a:rPr lang="en-US" b="1" dirty="0"/>
              <a:t>.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10058400" cy="3200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/>
              <a:t>Physical </a:t>
            </a:r>
            <a:r>
              <a:rPr lang="en-US" sz="2400" dirty="0"/>
              <a:t>qualities of health, vitality, and endurance</a:t>
            </a:r>
          </a:p>
          <a:p>
            <a:pPr algn="just"/>
            <a:r>
              <a:rPr lang="en-US" sz="2400" dirty="0" smtClean="0"/>
              <a:t>Personal </a:t>
            </a:r>
            <a:r>
              <a:rPr lang="en-US" sz="2400" dirty="0"/>
              <a:t>attributes of personal magnetism, cooperativeness, enthusiasm, ability to inspire, </a:t>
            </a:r>
            <a:r>
              <a:rPr lang="en-US" sz="2400" dirty="0" smtClean="0"/>
              <a:t>persuasiveness</a:t>
            </a:r>
            <a:r>
              <a:rPr lang="en-US" sz="2400" dirty="0"/>
              <a:t>, forcefulness, and tact</a:t>
            </a:r>
          </a:p>
          <a:p>
            <a:pPr algn="just"/>
            <a:r>
              <a:rPr lang="en-US" sz="2400" dirty="0" smtClean="0"/>
              <a:t>Character </a:t>
            </a:r>
            <a:r>
              <a:rPr lang="en-US" sz="2400" dirty="0"/>
              <a:t>attributes of integrity, humanism, self-discipline, stability, </a:t>
            </a:r>
            <a:r>
              <a:rPr lang="en-US" sz="2400" dirty="0" smtClean="0"/>
              <a:t>and industry</a:t>
            </a:r>
            <a:endParaRPr lang="en-US" sz="2400" dirty="0"/>
          </a:p>
          <a:p>
            <a:pPr algn="just"/>
            <a:r>
              <a:rPr lang="en-US" sz="2400" dirty="0" smtClean="0"/>
              <a:t>Intellectual </a:t>
            </a:r>
            <a:r>
              <a:rPr lang="en-US" sz="2400" dirty="0"/>
              <a:t>qualities of mental capacity, ability to teach others, and a scientific approach to </a:t>
            </a:r>
            <a:r>
              <a:rPr lang="en-US" sz="2400" dirty="0" smtClean="0"/>
              <a:t> problems</a:t>
            </a:r>
            <a:endParaRPr 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45"/>
            <a:ext cx="10058400" cy="838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Leadership continuum.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0058400" cy="5527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r>
              <a:rPr lang="en-US" b="1" dirty="0"/>
              <a:t> </a:t>
            </a:r>
            <a:r>
              <a:rPr lang="en-US" b="1" i="1" dirty="0"/>
              <a:t>Autocratic (Telling). Manager makes decisions with little or no involvement </a:t>
            </a:r>
            <a:r>
              <a:rPr lang="en-US" b="1" i="1" dirty="0" smtClean="0"/>
              <a:t>of </a:t>
            </a:r>
            <a:r>
              <a:rPr lang="en-US" dirty="0" smtClean="0"/>
              <a:t>Non managers.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i="1" dirty="0"/>
              <a:t>Diplomatic (Selling). Manager makes decisions without consultation but tries to </a:t>
            </a:r>
            <a:r>
              <a:rPr lang="en-US" b="1" i="1" dirty="0" smtClean="0"/>
              <a:t>persuade </a:t>
            </a:r>
            <a:r>
              <a:rPr lang="en-US" dirty="0" smtClean="0"/>
              <a:t>non managers </a:t>
            </a:r>
            <a:r>
              <a:rPr lang="en-US" dirty="0"/>
              <a:t>to accept them (and might even modify them if they object strongly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i="1" dirty="0"/>
              <a:t>Consultative (Consulting). Manager obtains </a:t>
            </a:r>
            <a:r>
              <a:rPr lang="en-US" b="1" i="1" dirty="0" smtClean="0"/>
              <a:t>non managers</a:t>
            </a:r>
            <a:r>
              <a:rPr lang="en-US" b="1" i="1" dirty="0"/>
              <a:t>’ ideas and uses them in </a:t>
            </a:r>
            <a:r>
              <a:rPr lang="en-US" b="1" i="1" dirty="0" smtClean="0"/>
              <a:t>decision </a:t>
            </a:r>
            <a:r>
              <a:rPr lang="en-US" dirty="0" smtClean="0"/>
              <a:t>making.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i="1" dirty="0"/>
              <a:t>Participative (Joining). Manager involves </a:t>
            </a:r>
            <a:r>
              <a:rPr lang="en-US" b="1" i="1" dirty="0" smtClean="0"/>
              <a:t>non managers </a:t>
            </a:r>
            <a:r>
              <a:rPr lang="en-US" b="1" i="1" dirty="0"/>
              <a:t>heavily in the decision (and </a:t>
            </a:r>
            <a:r>
              <a:rPr lang="en-US" b="1" i="1" dirty="0" smtClean="0"/>
              <a:t>may </a:t>
            </a:r>
            <a:r>
              <a:rPr lang="en-US" dirty="0" smtClean="0"/>
              <a:t>even </a:t>
            </a:r>
            <a:r>
              <a:rPr lang="en-US" dirty="0"/>
              <a:t>delegate the decisions to them completely).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6193" y="1790700"/>
            <a:ext cx="10032207" cy="54131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Have a set of beliefs. The essence of leadership is that people know what you stand for.</a:t>
            </a:r>
          </a:p>
          <a:p>
            <a:r>
              <a:rPr lang="en-US" sz="2400" dirty="0" smtClean="0"/>
              <a:t>Be </a:t>
            </a:r>
            <a:r>
              <a:rPr lang="en-US" sz="2400" dirty="0"/>
              <a:t>optimistic. No one follows a pessimist. A leader must appeal to people’s hopes, </a:t>
            </a:r>
            <a:r>
              <a:rPr lang="en-US" sz="2400" dirty="0" smtClean="0"/>
              <a:t>dreams</a:t>
            </a:r>
            <a:r>
              <a:rPr lang="en-US" sz="2400" dirty="0"/>
              <a:t>, and aspirations.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courage. Having courage is not about being fearless, but rather about </a:t>
            </a:r>
            <a:r>
              <a:rPr lang="en-US" sz="2400" dirty="0" smtClean="0"/>
              <a:t>having </a:t>
            </a:r>
            <a:r>
              <a:rPr lang="en-US" sz="2400" dirty="0"/>
              <a:t>fear, recognizing it, and overcoming your fear.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Prepare </a:t>
            </a:r>
            <a:r>
              <a:rPr lang="en-US" sz="2400" dirty="0"/>
              <a:t>relentlessly. Leadership is intensive preparation.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a strong team. To create a strong team, first recognize your </a:t>
            </a:r>
            <a:r>
              <a:rPr lang="en-US" sz="2400" dirty="0" smtClean="0"/>
              <a:t>own weaknesses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then create a balanced team by finding people who compensate for the areas </a:t>
            </a:r>
            <a:r>
              <a:rPr lang="en-US" sz="2400" dirty="0" smtClean="0"/>
              <a:t>of your </a:t>
            </a:r>
            <a:r>
              <a:rPr lang="en-US" sz="2400" dirty="0"/>
              <a:t>weakness.</a:t>
            </a:r>
          </a:p>
          <a:p>
            <a:r>
              <a:rPr lang="en-US" sz="2400" dirty="0" smtClean="0"/>
              <a:t>Communicate</a:t>
            </a:r>
            <a:r>
              <a:rPr lang="en-US" sz="2400" dirty="0"/>
              <a:t>. Explain to people what you need of them and what direction you </a:t>
            </a:r>
            <a:r>
              <a:rPr lang="en-US" sz="2400" dirty="0" smtClean="0"/>
              <a:t>want them </a:t>
            </a:r>
            <a:r>
              <a:rPr lang="en-US" sz="2400" dirty="0"/>
              <a:t>to go in. Also, communicate by example or action.</a:t>
            </a:r>
            <a:endParaRPr lang="en-US" alt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15940"/>
            <a:ext cx="10058400" cy="68802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omponents </a:t>
            </a:r>
            <a:r>
              <a:rPr lang="en-US" b="1" dirty="0"/>
              <a:t>of Leadership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1335</Words>
  <Application>Microsoft Office PowerPoint</Application>
  <PresentationFormat>Custom</PresentationFormat>
  <Paragraphs>162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Objectives</vt:lpstr>
      <vt:lpstr>Leadership and Management.</vt:lpstr>
      <vt:lpstr>Leadership and Management.</vt:lpstr>
      <vt:lpstr>Nature of Leadership</vt:lpstr>
      <vt:lpstr>PowerPoint Presentation</vt:lpstr>
      <vt:lpstr>Leadership Traits. </vt:lpstr>
      <vt:lpstr>Leadership continuum.  </vt:lpstr>
      <vt:lpstr>Components of Leadership</vt:lpstr>
      <vt:lpstr>Servant Leadership</vt:lpstr>
      <vt:lpstr>Motivation</vt:lpstr>
      <vt:lpstr>Content theories</vt:lpstr>
      <vt:lpstr>Content theories</vt:lpstr>
      <vt:lpstr>Differences among technical Professionals</vt:lpstr>
      <vt:lpstr>Leading technical Professionals</vt:lpstr>
      <vt:lpstr>Leading technical Professionals</vt:lpstr>
      <vt:lpstr>Leading technical Professionals</vt:lpstr>
      <vt:lpstr>Leading technical Professionals</vt:lpstr>
      <vt:lpstr>Leading technical Professionals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43</cp:revision>
  <dcterms:created xsi:type="dcterms:W3CDTF">2022-03-07T03:07:20Z</dcterms:created>
  <dcterms:modified xsi:type="dcterms:W3CDTF">2022-03-21T07:59:08Z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