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Lst>
  <p:notesMasterIdLst>
    <p:notesMasterId r:id="rId11"/>
  </p:notesMasterIdLst>
  <p:sldIdLst>
    <p:sldId id="256" r:id="rId2"/>
    <p:sldId id="316" r:id="rId3"/>
    <p:sldId id="317" r:id="rId4"/>
    <p:sldId id="318" r:id="rId5"/>
    <p:sldId id="319" r:id="rId6"/>
    <p:sldId id="320" r:id="rId7"/>
    <p:sldId id="321" r:id="rId8"/>
    <p:sldId id="322" r:id="rId9"/>
    <p:sldId id="32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52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91036-EF0A-4599-8915-2231134AF3CD}" type="datetimeFigureOut">
              <a:rPr lang="en-US" smtClean="0"/>
              <a:t>3/20/2022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F7183-0697-4494-9460-E0CCC6D80349}" type="slidenum">
              <a:rPr lang="en-US" smtClean="0"/>
              <a:t>‹#›</a:t>
            </a:fld>
            <a:endParaRPr lang="en-US"/>
          </a:p>
        </p:txBody>
      </p:sp>
    </p:spTree>
    <p:extLst>
      <p:ext uri="{BB962C8B-B14F-4D97-AF65-F5344CB8AC3E}">
        <p14:creationId xmlns:p14="http://schemas.microsoft.com/office/powerpoint/2010/main" val="19508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0F7183-0697-4494-9460-E0CCC6D80349}" type="slidenum">
              <a:rPr lang="en-US" smtClean="0"/>
              <a:t>1</a:t>
            </a:fld>
            <a:endParaRPr lang="en-US"/>
          </a:p>
        </p:txBody>
      </p:sp>
    </p:spTree>
    <p:extLst>
      <p:ext uri="{BB962C8B-B14F-4D97-AF65-F5344CB8AC3E}">
        <p14:creationId xmlns:p14="http://schemas.microsoft.com/office/powerpoint/2010/main" val="1244361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380E78-A804-486B-9736-60E39A9E8481}" type="datetime1">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73088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BA23A1-E821-4658-9FBD-816816CA25C6}" type="datetime1">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90486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FC8B1-3408-498E-9CA2-256CAC24C843}" type="datetime1">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8468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1276956-9355-422E-9712-5DF0DCDA5EDA}" type="datetime1">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4283449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CC5708-1C60-4F78-AEE7-65289B0F67AF}" type="datetime1">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81717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0B032E-EB0D-4762-B6D8-FC8AFE8FE159}" type="datetime1">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687273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3538A0-57D2-4BF2-BCB4-FFB5CA15B3BC}" type="datetime1">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516155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F339C7-8FA0-4B83-9493-95BA2F81931E}" type="datetime1">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71642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35358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A26CAC-403F-4748-8E58-D5EEFE60DBFE}" type="datetime1">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3050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1FC44C-199E-4470-A6CB-A71BE828272F}" type="datetime1">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90401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6D2A61-183C-4D64-93B7-36756F1816F5}" type="datetime1">
              <a:rPr lang="en-US" smtClean="0"/>
              <a:t>3/20/2022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03790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6C5D09-9C2D-4D1E-92C7-B2F39CB08674}" type="datetime1">
              <a:rPr lang="en-US" smtClean="0"/>
              <a:t>3/20/2022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438145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16554-D2AB-42C9-BAF9-F6B8D02C72B4}" type="datetime1">
              <a:rPr lang="en-US" smtClean="0"/>
              <a:t>3/20/2022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97866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26790A-5CAD-48C5-8B7C-F014143A29E6}" type="datetime1">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54238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8DAD5D-82BB-4795-9D7E-7BF7D3F746CA}" type="datetime1">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48691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5CE470A-CCDC-455A-9FB8-F477D1EA7080}" type="datetime1">
              <a:rPr lang="en-US" smtClean="0"/>
              <a:t>3/20/2022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237BF9-6925-4FE3-8F98-72FCD8F1A9AE}" type="slidenum">
              <a:rPr lang="en-US" smtClean="0"/>
              <a:t>‹#›</a:t>
            </a:fld>
            <a:endParaRPr lang="en-US"/>
          </a:p>
        </p:txBody>
      </p:sp>
    </p:spTree>
    <p:extLst>
      <p:ext uri="{BB962C8B-B14F-4D97-AF65-F5344CB8AC3E}">
        <p14:creationId xmlns:p14="http://schemas.microsoft.com/office/powerpoint/2010/main" val="287810885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2484880" y="2209656"/>
            <a:ext cx="8144134" cy="14771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IN" b="1" dirty="0">
                <a:latin typeface="Arial" panose="020B0604020202020204" pitchFamily="34" charset="0"/>
                <a:cs typeface="Arial" panose="020B0604020202020204" pitchFamily="34" charset="0"/>
              </a:rPr>
              <a:t> Lab 3</a:t>
            </a:r>
            <a:br>
              <a:rPr lang="en-IN" b="1" dirty="0">
                <a:latin typeface="Arial" panose="020B0604020202020204" pitchFamily="34" charset="0"/>
                <a:cs typeface="Arial" panose="020B0604020202020204" pitchFamily="34" charset="0"/>
              </a:rPr>
            </a:br>
            <a:br>
              <a:rPr lang="en-IN" b="1" dirty="0">
                <a:solidFill>
                  <a:schemeClr val="tx1"/>
                </a:solidFill>
                <a:latin typeface="Arial" panose="020B0604020202020204" pitchFamily="34" charset="0"/>
                <a:cs typeface="Arial" panose="020B0604020202020204" pitchFamily="34" charset="0"/>
              </a:rPr>
            </a:br>
            <a:r>
              <a:rPr lang="en-US" b="1" dirty="0">
                <a:solidFill>
                  <a:srgbClr val="0070C0"/>
                </a:solidFill>
                <a:latin typeface="Arial" panose="020B0604020202020204" pitchFamily="34" charset="0"/>
                <a:cs typeface="Arial" panose="020B0604020202020204" pitchFamily="34" charset="0"/>
              </a:rPr>
              <a:t>Calling C Programs using Shell Scripts</a:t>
            </a:r>
          </a:p>
        </p:txBody>
      </p:sp>
      <p:sp>
        <p:nvSpPr>
          <p:cNvPr id="7" name="Subtitle 2"/>
          <p:cNvSpPr>
            <a:spLocks noGrp="1"/>
          </p:cNvSpPr>
          <p:nvPr/>
        </p:nvSpPr>
        <p:spPr>
          <a:xfrm>
            <a:off x="2378554" y="5244532"/>
            <a:ext cx="8144134" cy="1117687"/>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800" b="1" dirty="0">
                <a:solidFill>
                  <a:schemeClr val="tx1"/>
                </a:solidFill>
                <a:latin typeface="Arial" panose="020B0604020202020204" pitchFamily="34" charset="0"/>
                <a:cs typeface="Arial" panose="020B0604020202020204" pitchFamily="34" charset="0"/>
              </a:rPr>
              <a:t>CSC – 320 Operating System</a:t>
            </a:r>
          </a:p>
          <a:p>
            <a:r>
              <a:rPr lang="en-IN" sz="1800" b="1" dirty="0">
                <a:solidFill>
                  <a:schemeClr val="tx1"/>
                </a:solidFill>
                <a:latin typeface="Arial" panose="020B0604020202020204" pitchFamily="34" charset="0"/>
                <a:cs typeface="Arial" panose="020B0604020202020204" pitchFamily="34" charset="0"/>
              </a:rPr>
              <a:t>Engr. </a:t>
            </a:r>
            <a:r>
              <a:rPr lang="en-IN" sz="1800" b="1" dirty="0">
                <a:latin typeface="Arial" panose="020B0604020202020204" pitchFamily="34" charset="0"/>
                <a:cs typeface="Arial" panose="020B0604020202020204" pitchFamily="34" charset="0"/>
              </a:rPr>
              <a:t>Rahemeen Khan</a:t>
            </a:r>
          </a:p>
          <a:p>
            <a:r>
              <a:rPr lang="en-IN" sz="1800" b="1" dirty="0">
                <a:latin typeface="Arial" panose="020B0604020202020204" pitchFamily="34" charset="0"/>
                <a:cs typeface="Arial" panose="020B0604020202020204" pitchFamily="34" charset="0"/>
              </a:rPr>
              <a:t>Operating System</a:t>
            </a:r>
            <a:endParaRPr lang="en-IN" sz="1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5861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373" y="624110"/>
            <a:ext cx="9750240" cy="1280890"/>
          </a:xfrm>
        </p:spPr>
        <p:txBody>
          <a:bodyPr/>
          <a:lstStyle/>
          <a:p>
            <a:r>
              <a:rPr lang="en-US" b="1" dirty="0"/>
              <a:t>Find command</a:t>
            </a:r>
            <a:r>
              <a:rPr lang="en-US" dirty="0"/>
              <a:t>:</a:t>
            </a:r>
            <a:br>
              <a:rPr lang="en-US" dirty="0"/>
            </a:br>
            <a:endParaRPr lang="en-US" dirty="0"/>
          </a:p>
        </p:txBody>
      </p:sp>
      <p:sp>
        <p:nvSpPr>
          <p:cNvPr id="3" name="Content Placeholder 2"/>
          <p:cNvSpPr>
            <a:spLocks noGrp="1"/>
          </p:cNvSpPr>
          <p:nvPr>
            <p:ph idx="1"/>
          </p:nvPr>
        </p:nvSpPr>
        <p:spPr>
          <a:xfrm>
            <a:off x="1531088" y="1408670"/>
            <a:ext cx="9973524" cy="4502552"/>
          </a:xfrm>
        </p:spPr>
        <p:txBody>
          <a:bodyPr>
            <a:normAutofit/>
          </a:bodyPr>
          <a:lstStyle/>
          <a:p>
            <a:r>
              <a:rPr lang="en-US" dirty="0"/>
              <a:t>Find all the files whose name is </a:t>
            </a:r>
            <a:r>
              <a:rPr lang="en-US" b="1" dirty="0"/>
              <a:t>file.txt</a:t>
            </a:r>
            <a:r>
              <a:rPr lang="en-US" dirty="0"/>
              <a:t> and contains both capital and small letters in current working directory.</a:t>
            </a:r>
          </a:p>
          <a:p>
            <a:r>
              <a:rPr lang="en-US" b="1" dirty="0">
                <a:solidFill>
                  <a:schemeClr val="tx1"/>
                </a:solidFill>
              </a:rPr>
              <a:t>Syntax</a:t>
            </a:r>
            <a:r>
              <a:rPr lang="en-US" dirty="0">
                <a:solidFill>
                  <a:schemeClr val="tx1"/>
                </a:solidFill>
              </a:rPr>
              <a:t>:</a:t>
            </a:r>
          </a:p>
          <a:p>
            <a:pPr marL="0" indent="0">
              <a:buNone/>
            </a:pPr>
            <a:r>
              <a:rPr lang="en-US" b="1" dirty="0">
                <a:solidFill>
                  <a:schemeClr val="tx1"/>
                </a:solidFill>
              </a:rPr>
              <a:t>find</a:t>
            </a:r>
            <a:r>
              <a:rPr lang="en-US" dirty="0">
                <a:solidFill>
                  <a:schemeClr val="tx1"/>
                </a:solidFill>
              </a:rPr>
              <a:t> options starting/path expression</a:t>
            </a:r>
            <a:r>
              <a:rPr lang="en-US" sz="1400" dirty="0">
                <a:solidFill>
                  <a:schemeClr val="tx1"/>
                </a:solidFill>
              </a:rPr>
              <a:t> </a:t>
            </a:r>
            <a:endParaRPr lang="en-US" dirty="0">
              <a:solidFill>
                <a:schemeClr val="tx1"/>
              </a:solidFill>
            </a:endParaRPr>
          </a:p>
          <a:p>
            <a:pPr marL="0" indent="0">
              <a:buNone/>
            </a:pPr>
            <a:r>
              <a:rPr lang="en-US" b="1" dirty="0">
                <a:solidFill>
                  <a:schemeClr val="tx1"/>
                </a:solidFill>
              </a:rPr>
              <a:t>Examples:</a:t>
            </a:r>
            <a:endParaRPr lang="en-US" dirty="0">
              <a:solidFill>
                <a:schemeClr val="tx1"/>
              </a:solidFill>
            </a:endParaRPr>
          </a:p>
          <a:p>
            <a:r>
              <a:rPr lang="en-US" dirty="0">
                <a:solidFill>
                  <a:schemeClr val="tx1"/>
                </a:solidFill>
              </a:rPr>
              <a:t>$ find . -</a:t>
            </a:r>
            <a:r>
              <a:rPr lang="en-US" dirty="0" err="1">
                <a:solidFill>
                  <a:schemeClr val="tx1"/>
                </a:solidFill>
              </a:rPr>
              <a:t>iname</a:t>
            </a:r>
            <a:r>
              <a:rPr lang="en-US" dirty="0">
                <a:solidFill>
                  <a:schemeClr val="tx1"/>
                </a:solidFill>
              </a:rPr>
              <a:t> file.txt </a:t>
            </a:r>
          </a:p>
          <a:p>
            <a:pPr marL="0" indent="0">
              <a:buNone/>
            </a:pPr>
            <a:r>
              <a:rPr lang="en-US" dirty="0">
                <a:solidFill>
                  <a:schemeClr val="tx1"/>
                </a:solidFill>
              </a:rPr>
              <a:t>// Finds all files meeting described criteria and displays their paths 			</a:t>
            </a:r>
          </a:p>
          <a:p>
            <a:pPr marL="0" indent="0">
              <a:buNone/>
            </a:pPr>
            <a:r>
              <a:rPr lang="en-US" dirty="0">
                <a:solidFill>
                  <a:schemeClr val="tx1"/>
                </a:solidFill>
              </a:rPr>
              <a:t>// The -</a:t>
            </a:r>
            <a:r>
              <a:rPr lang="en-US" dirty="0" err="1">
                <a:solidFill>
                  <a:schemeClr val="tx1"/>
                </a:solidFill>
              </a:rPr>
              <a:t>iname</a:t>
            </a:r>
            <a:r>
              <a:rPr lang="en-US" dirty="0">
                <a:solidFill>
                  <a:schemeClr val="tx1"/>
                </a:solidFill>
              </a:rPr>
              <a:t> specifies a file name search pattern	</a:t>
            </a:r>
          </a:p>
          <a:p>
            <a:r>
              <a:rPr lang="en-US" dirty="0">
                <a:solidFill>
                  <a:schemeClr val="tx1"/>
                </a:solidFill>
              </a:rPr>
              <a:t>$ </a:t>
            </a:r>
            <a:r>
              <a:rPr lang="en-US">
                <a:solidFill>
                  <a:schemeClr val="tx1"/>
                </a:solidFill>
              </a:rPr>
              <a:t>find  . -</a:t>
            </a:r>
            <a:r>
              <a:rPr lang="en-US" dirty="0" err="1">
                <a:solidFill>
                  <a:schemeClr val="tx1"/>
                </a:solidFill>
              </a:rPr>
              <a:t>iname</a:t>
            </a:r>
            <a:r>
              <a:rPr lang="en-US" dirty="0">
                <a:solidFill>
                  <a:schemeClr val="tx1"/>
                </a:solidFill>
              </a:rPr>
              <a:t>  “*.c”</a:t>
            </a:r>
          </a:p>
        </p:txBody>
      </p:sp>
      <p:sp>
        <p:nvSpPr>
          <p:cNvPr id="4" name="Date Placeholder 3"/>
          <p:cNvSpPr>
            <a:spLocks noGrp="1"/>
          </p:cNvSpPr>
          <p:nvPr>
            <p:ph type="dt" sz="half" idx="10"/>
          </p:nvPr>
        </p:nvSpPr>
        <p:spPr/>
        <p:txBody>
          <a:bodyPr/>
          <a:lstStyle/>
          <a:p>
            <a:fld id="{FEF2CCB8-730A-46A0-81A2-FB5ED352C581}" type="datetime1">
              <a:rPr lang="en-US" smtClean="0"/>
              <a:t>3/20/2022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a:t>
            </a:fld>
            <a:endParaRPr lang="en-US"/>
          </a:p>
        </p:txBody>
      </p:sp>
      <p:sp>
        <p:nvSpPr>
          <p:cNvPr id="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265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9313" y="624110"/>
            <a:ext cx="9835300" cy="1280890"/>
          </a:xfrm>
        </p:spPr>
        <p:txBody>
          <a:bodyPr/>
          <a:lstStyle/>
          <a:p>
            <a:r>
              <a:rPr lang="en-US" b="1" dirty="0" err="1">
                <a:solidFill>
                  <a:schemeClr val="tx1"/>
                </a:solidFill>
              </a:rPr>
              <a:t>Grep</a:t>
            </a:r>
            <a:r>
              <a:rPr lang="en-US" b="1" dirty="0">
                <a:solidFill>
                  <a:schemeClr val="tx1"/>
                </a:solidFill>
              </a:rPr>
              <a:t> Command </a:t>
            </a:r>
            <a:r>
              <a:rPr lang="en-US" dirty="0"/>
              <a:t>:</a:t>
            </a:r>
          </a:p>
        </p:txBody>
      </p:sp>
      <p:sp>
        <p:nvSpPr>
          <p:cNvPr id="3" name="Content Placeholder 2"/>
          <p:cNvSpPr>
            <a:spLocks noGrp="1"/>
          </p:cNvSpPr>
          <p:nvPr>
            <p:ph idx="1"/>
          </p:nvPr>
        </p:nvSpPr>
        <p:spPr>
          <a:xfrm>
            <a:off x="1499191" y="1334530"/>
            <a:ext cx="10005421" cy="4576692"/>
          </a:xfrm>
        </p:spPr>
        <p:txBody>
          <a:bodyPr>
            <a:normAutofit/>
          </a:bodyPr>
          <a:lstStyle/>
          <a:p>
            <a:r>
              <a:rPr lang="en-US" dirty="0">
                <a:solidFill>
                  <a:schemeClr val="tx1"/>
                </a:solidFill>
              </a:rPr>
              <a:t>It searches one or more files for lines matching a given regular expression. Matching lines are output, while non-matching lines are discarded. </a:t>
            </a:r>
            <a:r>
              <a:rPr lang="en-US" dirty="0" err="1">
                <a:solidFill>
                  <a:schemeClr val="tx1"/>
                </a:solidFill>
              </a:rPr>
              <a:t>grep’s</a:t>
            </a:r>
            <a:r>
              <a:rPr lang="en-US" dirty="0">
                <a:solidFill>
                  <a:schemeClr val="tx1"/>
                </a:solidFill>
              </a:rPr>
              <a:t> syntax requires at least a regular expression to search for, which is followed by the name of a text file (or files) to be searched.</a:t>
            </a:r>
          </a:p>
          <a:p>
            <a:pPr marL="0" lvl="0" indent="0">
              <a:buNone/>
            </a:pPr>
            <a:r>
              <a:rPr lang="en-US" b="1" dirty="0">
                <a:solidFill>
                  <a:schemeClr val="tx1"/>
                </a:solidFill>
              </a:rPr>
              <a:t>Syntax</a:t>
            </a:r>
            <a:r>
              <a:rPr lang="en-US" dirty="0">
                <a:solidFill>
                  <a:schemeClr val="tx1"/>
                </a:solidFill>
              </a:rPr>
              <a:t>:</a:t>
            </a:r>
          </a:p>
          <a:p>
            <a:pPr marL="0" lvl="0" indent="0">
              <a:buNone/>
            </a:pPr>
            <a:r>
              <a:rPr lang="en-US" b="1" dirty="0">
                <a:solidFill>
                  <a:schemeClr val="tx1"/>
                </a:solidFill>
              </a:rPr>
              <a:t>grep</a:t>
            </a:r>
            <a:r>
              <a:rPr lang="en-US" dirty="0">
                <a:solidFill>
                  <a:schemeClr val="tx1"/>
                </a:solidFill>
              </a:rPr>
              <a:t> string expression</a:t>
            </a:r>
            <a:r>
              <a:rPr lang="en-US" sz="1400" dirty="0">
                <a:solidFill>
                  <a:schemeClr val="tx1"/>
                </a:solidFill>
              </a:rPr>
              <a:t> </a:t>
            </a:r>
            <a:endParaRPr lang="en-US" dirty="0">
              <a:solidFill>
                <a:schemeClr val="tx1"/>
              </a:solidFill>
            </a:endParaRPr>
          </a:p>
          <a:p>
            <a:pPr marL="0" indent="0">
              <a:buNone/>
            </a:pPr>
            <a:endParaRPr lang="en-US" dirty="0">
              <a:solidFill>
                <a:schemeClr val="tx1"/>
              </a:solidFill>
            </a:endParaRPr>
          </a:p>
          <a:p>
            <a:pPr marL="0" indent="0">
              <a:buNone/>
            </a:pPr>
            <a:r>
              <a:rPr lang="en-US" b="1" dirty="0">
                <a:solidFill>
                  <a:schemeClr val="tx1"/>
                </a:solidFill>
              </a:rPr>
              <a:t>Examples:</a:t>
            </a:r>
            <a:endParaRPr lang="en-US" dirty="0">
              <a:solidFill>
                <a:schemeClr val="tx1"/>
              </a:solidFill>
            </a:endParaRPr>
          </a:p>
          <a:p>
            <a:pPr algn="just"/>
            <a:r>
              <a:rPr lang="en-US" dirty="0">
                <a:solidFill>
                  <a:schemeClr val="tx1"/>
                </a:solidFill>
              </a:rPr>
              <a:t>$ </a:t>
            </a:r>
            <a:r>
              <a:rPr lang="en-US" dirty="0" err="1">
                <a:solidFill>
                  <a:schemeClr val="tx1"/>
                </a:solidFill>
              </a:rPr>
              <a:t>grep</a:t>
            </a:r>
            <a:r>
              <a:rPr lang="en-US" dirty="0">
                <a:solidFill>
                  <a:schemeClr val="tx1"/>
                </a:solidFill>
              </a:rPr>
              <a:t> </a:t>
            </a:r>
            <a:r>
              <a:rPr lang="en-US" dirty="0" err="1">
                <a:solidFill>
                  <a:schemeClr val="tx1"/>
                </a:solidFill>
              </a:rPr>
              <a:t>int</a:t>
            </a:r>
            <a:r>
              <a:rPr lang="en-US" dirty="0">
                <a:solidFill>
                  <a:schemeClr val="tx1"/>
                </a:solidFill>
              </a:rPr>
              <a:t> </a:t>
            </a:r>
            <a:r>
              <a:rPr lang="en-US" dirty="0" err="1">
                <a:solidFill>
                  <a:schemeClr val="tx1"/>
                </a:solidFill>
              </a:rPr>
              <a:t>file.c</a:t>
            </a:r>
            <a:r>
              <a:rPr lang="en-US" dirty="0">
                <a:solidFill>
                  <a:schemeClr val="tx1"/>
                </a:solidFill>
              </a:rPr>
              <a:t> 			// Finds all lines that contains the expression </a:t>
            </a:r>
            <a:r>
              <a:rPr lang="en-US" dirty="0" err="1">
                <a:solidFill>
                  <a:schemeClr val="tx1"/>
                </a:solidFill>
              </a:rPr>
              <a:t>int</a:t>
            </a:r>
            <a:endParaRPr lang="en-US" dirty="0">
              <a:solidFill>
                <a:schemeClr val="tx1"/>
              </a:solidFill>
            </a:endParaRPr>
          </a:p>
          <a:p>
            <a:pPr algn="just"/>
            <a:r>
              <a:rPr lang="en-US" dirty="0">
                <a:solidFill>
                  <a:schemeClr val="tx1"/>
                </a:solidFill>
              </a:rPr>
              <a:t>$ </a:t>
            </a:r>
            <a:r>
              <a:rPr lang="en-US" dirty="0" err="1">
                <a:solidFill>
                  <a:schemeClr val="tx1"/>
                </a:solidFill>
              </a:rPr>
              <a:t>grep</a:t>
            </a:r>
            <a:r>
              <a:rPr lang="en-US" dirty="0">
                <a:solidFill>
                  <a:schemeClr val="tx1"/>
                </a:solidFill>
              </a:rPr>
              <a:t> “</a:t>
            </a:r>
            <a:r>
              <a:rPr lang="en-US" dirty="0" err="1">
                <a:solidFill>
                  <a:schemeClr val="tx1"/>
                </a:solidFill>
              </a:rPr>
              <a:t>int</a:t>
            </a:r>
            <a:r>
              <a:rPr lang="en-US" dirty="0">
                <a:solidFill>
                  <a:schemeClr val="tx1"/>
                </a:solidFill>
              </a:rPr>
              <a:t> main” </a:t>
            </a:r>
            <a:r>
              <a:rPr lang="en-US" dirty="0" err="1">
                <a:solidFill>
                  <a:schemeClr val="tx1"/>
                </a:solidFill>
              </a:rPr>
              <a:t>file.c</a:t>
            </a:r>
            <a:r>
              <a:rPr lang="en-US" dirty="0">
                <a:solidFill>
                  <a:schemeClr val="tx1"/>
                </a:solidFill>
              </a:rPr>
              <a:t>	// Use double quotes to find the exact word or 								sentence</a:t>
            </a:r>
          </a:p>
        </p:txBody>
      </p:sp>
      <p:sp>
        <p:nvSpPr>
          <p:cNvPr id="4" name="Date Placeholder 3"/>
          <p:cNvSpPr>
            <a:spLocks noGrp="1"/>
          </p:cNvSpPr>
          <p:nvPr>
            <p:ph type="dt" sz="half" idx="10"/>
          </p:nvPr>
        </p:nvSpPr>
        <p:spPr/>
        <p:txBody>
          <a:bodyPr/>
          <a:lstStyle/>
          <a:p>
            <a:fld id="{FEF2CCB8-730A-46A0-81A2-FB5ED352C581}" type="datetime1">
              <a:rPr lang="en-US" smtClean="0"/>
              <a:t>3/20/2022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3</a:t>
            </a:fld>
            <a:endParaRPr lang="en-US"/>
          </a:p>
        </p:txBody>
      </p:sp>
      <p:sp>
        <p:nvSpPr>
          <p:cNvPr id="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045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987" y="624110"/>
            <a:ext cx="9941626" cy="1280890"/>
          </a:xfrm>
        </p:spPr>
        <p:txBody>
          <a:bodyPr>
            <a:normAutofit/>
          </a:bodyPr>
          <a:lstStyle/>
          <a:p>
            <a:r>
              <a:rPr lang="en-US" b="1" dirty="0"/>
              <a:t>sort command</a:t>
            </a:r>
            <a:r>
              <a:rPr lang="en-US" dirty="0"/>
              <a:t>:</a:t>
            </a:r>
            <a:br>
              <a:rPr lang="en-US" dirty="0"/>
            </a:br>
            <a:endParaRPr lang="en-US" dirty="0"/>
          </a:p>
        </p:txBody>
      </p:sp>
      <p:sp>
        <p:nvSpPr>
          <p:cNvPr id="3" name="Content Placeholder 2"/>
          <p:cNvSpPr>
            <a:spLocks noGrp="1"/>
          </p:cNvSpPr>
          <p:nvPr>
            <p:ph idx="1"/>
          </p:nvPr>
        </p:nvSpPr>
        <p:spPr>
          <a:xfrm>
            <a:off x="1467293" y="1416907"/>
            <a:ext cx="10430540" cy="5083925"/>
          </a:xfrm>
        </p:spPr>
        <p:txBody>
          <a:bodyPr>
            <a:normAutofit fontScale="92500" lnSpcReduction="20000"/>
          </a:bodyPr>
          <a:lstStyle/>
          <a:p>
            <a:r>
              <a:rPr lang="en-US" sz="2100" dirty="0">
                <a:solidFill>
                  <a:schemeClr val="tx1"/>
                </a:solidFill>
              </a:rPr>
              <a:t>The sort command lets you sort the lines of text files according to predetermined criteria. The default setting is ascending (from A to Z) according to the ASCII default setting values of the first few characters of each line. For example, the character code of “Ä” is 143, so that character ends up far beyond “Z” with its character code of 91. Even the lowercase latter “a” is considered “greater than” the uppercase letter “Z”.</a:t>
            </a:r>
          </a:p>
          <a:p>
            <a:pPr marL="0" lvl="0" indent="0">
              <a:buNone/>
            </a:pPr>
            <a:r>
              <a:rPr lang="en-US" sz="2100" b="1" dirty="0">
                <a:solidFill>
                  <a:schemeClr val="tx1"/>
                </a:solidFill>
              </a:rPr>
              <a:t>Syntax</a:t>
            </a:r>
            <a:r>
              <a:rPr lang="en-US" sz="2100" dirty="0">
                <a:solidFill>
                  <a:schemeClr val="tx1"/>
                </a:solidFill>
              </a:rPr>
              <a:t>:</a:t>
            </a:r>
          </a:p>
          <a:p>
            <a:pPr marL="0" lvl="0" indent="0">
              <a:buNone/>
            </a:pPr>
            <a:r>
              <a:rPr lang="en-US" sz="2100" b="1" dirty="0">
                <a:solidFill>
                  <a:schemeClr val="tx1"/>
                </a:solidFill>
              </a:rPr>
              <a:t>sort </a:t>
            </a:r>
            <a:r>
              <a:rPr lang="en-US" sz="2100" dirty="0">
                <a:solidFill>
                  <a:schemeClr val="tx1"/>
                </a:solidFill>
              </a:rPr>
              <a:t>expression</a:t>
            </a:r>
            <a:r>
              <a:rPr lang="en-US" sz="1900" dirty="0">
                <a:solidFill>
                  <a:schemeClr val="tx1"/>
                </a:solidFill>
              </a:rPr>
              <a:t> </a:t>
            </a:r>
            <a:endParaRPr lang="en-US" sz="2100" dirty="0">
              <a:solidFill>
                <a:schemeClr val="tx1"/>
              </a:solidFill>
            </a:endParaRPr>
          </a:p>
          <a:p>
            <a:pPr marL="0" indent="0">
              <a:buNone/>
            </a:pPr>
            <a:endParaRPr lang="en-US" sz="2100" dirty="0">
              <a:solidFill>
                <a:schemeClr val="tx1"/>
              </a:solidFill>
            </a:endParaRPr>
          </a:p>
          <a:p>
            <a:pPr marL="0" indent="0">
              <a:buNone/>
            </a:pPr>
            <a:r>
              <a:rPr lang="en-US" sz="2100" b="1" dirty="0">
                <a:solidFill>
                  <a:schemeClr val="tx1"/>
                </a:solidFill>
              </a:rPr>
              <a:t>Examples:</a:t>
            </a:r>
            <a:endParaRPr lang="en-US" sz="2100" dirty="0">
              <a:solidFill>
                <a:schemeClr val="tx1"/>
              </a:solidFill>
            </a:endParaRPr>
          </a:p>
          <a:p>
            <a:r>
              <a:rPr lang="en-US" sz="2100" dirty="0">
                <a:solidFill>
                  <a:schemeClr val="tx1"/>
                </a:solidFill>
              </a:rPr>
              <a:t>$ sort filename.txt		// Sorts the content within the file and displays output on screen</a:t>
            </a:r>
          </a:p>
          <a:p>
            <a:r>
              <a:rPr lang="en-US" sz="2100" dirty="0">
                <a:solidFill>
                  <a:schemeClr val="tx1"/>
                </a:solidFill>
              </a:rPr>
              <a:t>$ sort filename.txt &gt; sorted.txt	// Sorts the content within the file and writes the output in 	sorted.txt</a:t>
            </a:r>
          </a:p>
          <a:p>
            <a:r>
              <a:rPr lang="en-US" sz="2100" dirty="0">
                <a:solidFill>
                  <a:schemeClr val="tx1"/>
                </a:solidFill>
              </a:rPr>
              <a:t>$ sort filename.txt &gt;&gt; sorted.txt	// Sorts the content within the file and appends the output 	in sorted.txt</a:t>
            </a:r>
          </a:p>
          <a:p>
            <a:pPr lvl="0"/>
            <a:r>
              <a:rPr lang="en-US" sz="2100" dirty="0">
                <a:solidFill>
                  <a:schemeClr val="tx1"/>
                </a:solidFill>
                <a:latin typeface="Fixed"/>
              </a:rPr>
              <a:t>sort -r </a:t>
            </a:r>
            <a:r>
              <a:rPr lang="en-US" sz="2100" dirty="0">
                <a:solidFill>
                  <a:schemeClr val="tx1"/>
                </a:solidFill>
              </a:rPr>
              <a:t>filename.txt </a:t>
            </a:r>
            <a:r>
              <a:rPr lang="en-US" dirty="0"/>
              <a:t> //sorts the input file in reverse order i.e. descending order by default.</a:t>
            </a:r>
            <a:endParaRPr lang="en-US" sz="2100" dirty="0">
              <a:solidFill>
                <a:schemeClr val="tx1"/>
              </a:solidFill>
            </a:endParaRPr>
          </a:p>
          <a:p>
            <a:endParaRPr lang="en-US" dirty="0">
              <a:solidFill>
                <a:srgbClr val="FF0000"/>
              </a:solidFill>
            </a:endParaRPr>
          </a:p>
        </p:txBody>
      </p:sp>
      <p:sp>
        <p:nvSpPr>
          <p:cNvPr id="4" name="Date Placeholder 3"/>
          <p:cNvSpPr>
            <a:spLocks noGrp="1"/>
          </p:cNvSpPr>
          <p:nvPr>
            <p:ph type="dt" sz="half" idx="10"/>
          </p:nvPr>
        </p:nvSpPr>
        <p:spPr/>
        <p:txBody>
          <a:bodyPr/>
          <a:lstStyle/>
          <a:p>
            <a:fld id="{FEF2CCB8-730A-46A0-81A2-FB5ED352C581}" type="datetime1">
              <a:rPr lang="en-US" smtClean="0"/>
              <a:t>3/20/2022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4</a:t>
            </a:fld>
            <a:endParaRPr lang="en-US"/>
          </a:p>
        </p:txBody>
      </p:sp>
      <p:sp>
        <p:nvSpPr>
          <p:cNvPr id="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5537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6781" y="624110"/>
            <a:ext cx="9877831" cy="1280890"/>
          </a:xfrm>
        </p:spPr>
        <p:txBody>
          <a:bodyPr>
            <a:normAutofit/>
          </a:bodyPr>
          <a:lstStyle/>
          <a:p>
            <a:r>
              <a:rPr lang="en-US" b="1" dirty="0"/>
              <a:t>Variables </a:t>
            </a:r>
            <a:r>
              <a:rPr lang="en-US" dirty="0"/>
              <a:t>:</a:t>
            </a:r>
            <a:br>
              <a:rPr lang="en-US" dirty="0"/>
            </a:br>
            <a:endParaRPr lang="en-US" dirty="0"/>
          </a:p>
        </p:txBody>
      </p:sp>
      <p:sp>
        <p:nvSpPr>
          <p:cNvPr id="3" name="Content Placeholder 2"/>
          <p:cNvSpPr>
            <a:spLocks noGrp="1"/>
          </p:cNvSpPr>
          <p:nvPr>
            <p:ph idx="1"/>
          </p:nvPr>
        </p:nvSpPr>
        <p:spPr>
          <a:xfrm>
            <a:off x="1311579" y="1392194"/>
            <a:ext cx="10193033" cy="4519027"/>
          </a:xfrm>
        </p:spPr>
        <p:txBody>
          <a:bodyPr>
            <a:normAutofit/>
          </a:bodyPr>
          <a:lstStyle/>
          <a:p>
            <a:r>
              <a:rPr lang="en-US" dirty="0">
                <a:solidFill>
                  <a:schemeClr val="tx1"/>
                </a:solidFill>
              </a:rPr>
              <a:t>A variable is nothing more than a pointer to the actual data. The shell enables you to create, assign, and delete variables.</a:t>
            </a:r>
          </a:p>
          <a:p>
            <a:r>
              <a:rPr lang="en-US" dirty="0">
                <a:solidFill>
                  <a:schemeClr val="tx1"/>
                </a:solidFill>
              </a:rPr>
              <a:t>The reason you cannot use other characters such as </a:t>
            </a:r>
            <a:r>
              <a:rPr lang="en-US" b="1" dirty="0">
                <a:solidFill>
                  <a:schemeClr val="tx1"/>
                </a:solidFill>
              </a:rPr>
              <a:t>!</a:t>
            </a:r>
            <a:r>
              <a:rPr lang="en-US" dirty="0">
                <a:solidFill>
                  <a:schemeClr val="tx1"/>
                </a:solidFill>
              </a:rPr>
              <a:t>, </a:t>
            </a:r>
            <a:r>
              <a:rPr lang="en-US" b="1" dirty="0">
                <a:solidFill>
                  <a:schemeClr val="tx1"/>
                </a:solidFill>
              </a:rPr>
              <a:t>*</a:t>
            </a:r>
            <a:r>
              <a:rPr lang="en-US" dirty="0">
                <a:solidFill>
                  <a:schemeClr val="tx1"/>
                </a:solidFill>
              </a:rPr>
              <a:t>, or </a:t>
            </a:r>
            <a:r>
              <a:rPr lang="en-US" b="1" dirty="0">
                <a:solidFill>
                  <a:schemeClr val="tx1"/>
                </a:solidFill>
              </a:rPr>
              <a:t>-</a:t>
            </a:r>
            <a:r>
              <a:rPr lang="en-US" dirty="0">
                <a:solidFill>
                  <a:schemeClr val="tx1"/>
                </a:solidFill>
              </a:rPr>
              <a:t> is that these characters have a special meaning for the shell.</a:t>
            </a:r>
          </a:p>
          <a:p>
            <a:pPr marL="0" indent="0">
              <a:buNone/>
            </a:pPr>
            <a:r>
              <a:rPr lang="en-US" b="1" dirty="0">
                <a:solidFill>
                  <a:schemeClr val="tx1"/>
                </a:solidFill>
              </a:rPr>
              <a:t>Syntax</a:t>
            </a:r>
            <a:r>
              <a:rPr lang="en-US" dirty="0">
                <a:solidFill>
                  <a:schemeClr val="tx1"/>
                </a:solidFill>
              </a:rPr>
              <a:t>:</a:t>
            </a:r>
          </a:p>
          <a:p>
            <a:pPr marL="0" indent="0">
              <a:buNone/>
            </a:pPr>
            <a:r>
              <a:rPr lang="en-US" dirty="0" err="1">
                <a:solidFill>
                  <a:schemeClr val="tx1"/>
                </a:solidFill>
              </a:rPr>
              <a:t>variable_name</a:t>
            </a:r>
            <a:r>
              <a:rPr lang="en-US" dirty="0">
                <a:solidFill>
                  <a:schemeClr val="tx1"/>
                </a:solidFill>
              </a:rPr>
              <a:t>=</a:t>
            </a:r>
            <a:r>
              <a:rPr lang="en-US" dirty="0" err="1">
                <a:solidFill>
                  <a:schemeClr val="tx1"/>
                </a:solidFill>
              </a:rPr>
              <a:t>variable_value</a:t>
            </a:r>
            <a:r>
              <a:rPr lang="en-US" dirty="0">
                <a:solidFill>
                  <a:schemeClr val="tx1"/>
                </a:solidFill>
              </a:rPr>
              <a:t> </a:t>
            </a:r>
          </a:p>
          <a:p>
            <a:pPr marL="0" indent="0">
              <a:buNone/>
            </a:pPr>
            <a:r>
              <a:rPr lang="en-US" b="1" dirty="0">
                <a:solidFill>
                  <a:schemeClr val="tx1"/>
                </a:solidFill>
              </a:rPr>
              <a:t>Examples:</a:t>
            </a:r>
          </a:p>
          <a:p>
            <a:r>
              <a:rPr lang="en-US" dirty="0">
                <a:solidFill>
                  <a:schemeClr val="tx1"/>
                </a:solidFill>
              </a:rPr>
              <a:t>NAME="Zara Ali“</a:t>
            </a:r>
          </a:p>
          <a:p>
            <a:r>
              <a:rPr lang="en-US" dirty="0">
                <a:solidFill>
                  <a:schemeClr val="tx1"/>
                </a:solidFill>
              </a:rPr>
              <a:t>The above example defines the variable NAME and assigns the value "Zara Ali" to it. Variables of this type are called scalar variables. A scalar variable can hold only one value at a time.</a:t>
            </a:r>
          </a:p>
          <a:p>
            <a:pPr marL="0" indent="0">
              <a:buNone/>
            </a:pP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3/20/2022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5</a:t>
            </a:fld>
            <a:endParaRPr lang="en-US"/>
          </a:p>
        </p:txBody>
      </p:sp>
      <p:sp>
        <p:nvSpPr>
          <p:cNvPr id="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4215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9313" y="624110"/>
            <a:ext cx="9835300" cy="1280890"/>
          </a:xfrm>
        </p:spPr>
        <p:txBody>
          <a:bodyPr>
            <a:normAutofit fontScale="90000"/>
          </a:bodyPr>
          <a:lstStyle/>
          <a:p>
            <a:r>
              <a:rPr lang="en-US" b="1" dirty="0"/>
              <a:t>Using Different Linux Commands in Shell Scripts</a:t>
            </a:r>
            <a:br>
              <a:rPr lang="en-US" b="1" dirty="0"/>
            </a:br>
            <a:endParaRPr lang="en-US" dirty="0"/>
          </a:p>
        </p:txBody>
      </p:sp>
      <p:sp>
        <p:nvSpPr>
          <p:cNvPr id="3" name="Content Placeholder 2"/>
          <p:cNvSpPr>
            <a:spLocks noGrp="1"/>
          </p:cNvSpPr>
          <p:nvPr>
            <p:ph idx="1"/>
          </p:nvPr>
        </p:nvSpPr>
        <p:spPr>
          <a:xfrm>
            <a:off x="1311579" y="1721708"/>
            <a:ext cx="10193033" cy="4473146"/>
          </a:xfrm>
        </p:spPr>
        <p:txBody>
          <a:bodyPr>
            <a:noAutofit/>
          </a:bodyPr>
          <a:lstStyle/>
          <a:p>
            <a:pPr marL="0" indent="0">
              <a:buNone/>
            </a:pPr>
            <a:r>
              <a:rPr lang="en-US" sz="1600" dirty="0">
                <a:solidFill>
                  <a:schemeClr val="tx1"/>
                </a:solidFill>
              </a:rPr>
              <a:t>#!/bin/bash</a:t>
            </a:r>
          </a:p>
          <a:p>
            <a:pPr marL="0" indent="0">
              <a:buNone/>
            </a:pPr>
            <a:r>
              <a:rPr lang="en-US" sz="1600" dirty="0">
                <a:solidFill>
                  <a:schemeClr val="tx1"/>
                </a:solidFill>
              </a:rPr>
              <a:t># This script runs various Linux commands</a:t>
            </a:r>
          </a:p>
          <a:p>
            <a:pPr marL="0" indent="0">
              <a:buNone/>
            </a:pPr>
            <a:r>
              <a:rPr lang="en-US" sz="1600" dirty="0"/>
              <a:t>echo "Enter Your university"</a:t>
            </a:r>
          </a:p>
          <a:p>
            <a:pPr marL="0" indent="0">
              <a:buNone/>
            </a:pPr>
            <a:r>
              <a:rPr lang="en-US" sz="1600" dirty="0"/>
              <a:t>read var1</a:t>
            </a:r>
          </a:p>
          <a:p>
            <a:pPr marL="0" indent="0">
              <a:buNone/>
            </a:pPr>
            <a:r>
              <a:rPr lang="en-US" sz="1600" dirty="0"/>
              <a:t>echo "Starting Trace Script"</a:t>
            </a:r>
          </a:p>
          <a:p>
            <a:pPr marL="0" indent="0">
              <a:buNone/>
            </a:pPr>
            <a:r>
              <a:rPr lang="en-US" sz="1600" dirty="0"/>
              <a:t>echo "Tracing Events" &gt; tracefile.txt</a:t>
            </a:r>
          </a:p>
          <a:p>
            <a:pPr marL="0" indent="0">
              <a:buNone/>
            </a:pPr>
            <a:r>
              <a:rPr lang="en-US" sz="1600" dirty="0"/>
              <a:t>echo </a:t>
            </a:r>
          </a:p>
          <a:p>
            <a:pPr marL="0" indent="0">
              <a:buNone/>
            </a:pPr>
            <a:r>
              <a:rPr lang="en-US" sz="1600" dirty="0"/>
              <a:t>date &gt;&gt; tracefile.txt</a:t>
            </a:r>
          </a:p>
          <a:p>
            <a:pPr marL="0" indent="0">
              <a:buNone/>
            </a:pPr>
            <a:r>
              <a:rPr lang="en-US" sz="1600" dirty="0"/>
              <a:t>echo</a:t>
            </a:r>
          </a:p>
          <a:p>
            <a:pPr marL="0" indent="0">
              <a:buNone/>
            </a:pPr>
            <a:r>
              <a:rPr lang="en-US" sz="1600" dirty="0"/>
              <a:t>echo "I belong to $var1 " &gt;&gt; tracefile.txt</a:t>
            </a:r>
          </a:p>
          <a:p>
            <a:pPr marL="0" indent="0">
              <a:buNone/>
            </a:pPr>
            <a:r>
              <a:rPr lang="en-US" sz="1600" dirty="0"/>
              <a:t>echo</a:t>
            </a:r>
          </a:p>
          <a:p>
            <a:pPr marL="0" indent="0">
              <a:buNone/>
            </a:pPr>
            <a:r>
              <a:rPr lang="en-US" sz="1600" dirty="0"/>
              <a:t>echo "Ending Trace Script"</a:t>
            </a:r>
            <a:endParaRPr lang="en-US" sz="1600" dirty="0">
              <a:solidFill>
                <a:schemeClr val="tx1"/>
              </a:solidFill>
            </a:endParaRPr>
          </a:p>
        </p:txBody>
      </p:sp>
      <p:sp>
        <p:nvSpPr>
          <p:cNvPr id="4" name="Date Placeholder 3"/>
          <p:cNvSpPr>
            <a:spLocks noGrp="1"/>
          </p:cNvSpPr>
          <p:nvPr>
            <p:ph type="dt" sz="half" idx="10"/>
          </p:nvPr>
        </p:nvSpPr>
        <p:spPr/>
        <p:txBody>
          <a:bodyPr/>
          <a:lstStyle/>
          <a:p>
            <a:fld id="{FEF2CCB8-730A-46A0-81A2-FB5ED352C581}" type="datetime1">
              <a:rPr lang="en-US" smtClean="0"/>
              <a:t>3/20/2022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6</a:t>
            </a:fld>
            <a:endParaRPr lang="en-US"/>
          </a:p>
        </p:txBody>
      </p:sp>
      <p:pic>
        <p:nvPicPr>
          <p:cNvPr id="7" name="Picture 6" descr="Text&#10;&#10;Description automatically generated">
            <a:extLst>
              <a:ext uri="{FF2B5EF4-FFF2-40B4-BE49-F238E27FC236}">
                <a16:creationId xmlns:a16="http://schemas.microsoft.com/office/drawing/2014/main" id="{4982E7D4-6A9B-455E-A3B9-E9E19791B6A1}"/>
              </a:ext>
            </a:extLst>
          </p:cNvPr>
          <p:cNvPicPr>
            <a:picLocks noChangeAspect="1"/>
          </p:cNvPicPr>
          <p:nvPr/>
        </p:nvPicPr>
        <p:blipFill rotWithShape="1">
          <a:blip r:embed="rId2">
            <a:extLst>
              <a:ext uri="{28A0092B-C50C-407E-A947-70E740481C1C}">
                <a14:useLocalDpi xmlns:a14="http://schemas.microsoft.com/office/drawing/2010/main" val="0"/>
              </a:ext>
            </a:extLst>
          </a:blip>
          <a:srcRect r="30325" b="3398"/>
          <a:stretch/>
        </p:blipFill>
        <p:spPr>
          <a:xfrm>
            <a:off x="6327442" y="2473801"/>
            <a:ext cx="5782496" cy="3132943"/>
          </a:xfrm>
          <a:prstGeom prst="rect">
            <a:avLst/>
          </a:prstGeom>
        </p:spPr>
      </p:pic>
    </p:spTree>
    <p:extLst>
      <p:ext uri="{BB962C8B-B14F-4D97-AF65-F5344CB8AC3E}">
        <p14:creationId xmlns:p14="http://schemas.microsoft.com/office/powerpoint/2010/main" val="2572250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Loops in C Language</a:t>
            </a:r>
            <a:br>
              <a:rPr lang="en-US" b="1" dirty="0"/>
            </a:br>
            <a:endParaRPr lang="en-US" dirty="0"/>
          </a:p>
        </p:txBody>
      </p:sp>
      <p:sp>
        <p:nvSpPr>
          <p:cNvPr id="3" name="Content Placeholder 2"/>
          <p:cNvSpPr>
            <a:spLocks noGrp="1"/>
          </p:cNvSpPr>
          <p:nvPr>
            <p:ph idx="1"/>
          </p:nvPr>
        </p:nvSpPr>
        <p:spPr>
          <a:xfrm>
            <a:off x="1414130" y="1515762"/>
            <a:ext cx="10090482" cy="4395460"/>
          </a:xfrm>
        </p:spPr>
        <p:txBody>
          <a:bodyPr/>
          <a:lstStyle/>
          <a:p>
            <a:r>
              <a:rPr lang="en-US" dirty="0">
                <a:solidFill>
                  <a:schemeClr val="tx1"/>
                </a:solidFill>
              </a:rPr>
              <a:t>In general, loops are used when a block of code needs to be executed several number of times. The C programming language provides three types of structures to handle looping requirements, which are the </a:t>
            </a:r>
            <a:r>
              <a:rPr lang="en-US" b="1" i="1" dirty="0">
                <a:solidFill>
                  <a:schemeClr val="tx1"/>
                </a:solidFill>
              </a:rPr>
              <a:t>for</a:t>
            </a:r>
            <a:r>
              <a:rPr lang="en-US" dirty="0">
                <a:solidFill>
                  <a:schemeClr val="tx1"/>
                </a:solidFill>
              </a:rPr>
              <a:t>, </a:t>
            </a:r>
            <a:r>
              <a:rPr lang="en-US" b="1" i="1" dirty="0">
                <a:solidFill>
                  <a:schemeClr val="tx1"/>
                </a:solidFill>
              </a:rPr>
              <a:t>while</a:t>
            </a:r>
            <a:r>
              <a:rPr lang="en-US" dirty="0">
                <a:solidFill>
                  <a:schemeClr val="tx1"/>
                </a:solidFill>
              </a:rPr>
              <a:t> and </a:t>
            </a:r>
            <a:r>
              <a:rPr lang="en-US" b="1" i="1" dirty="0">
                <a:solidFill>
                  <a:schemeClr val="tx1"/>
                </a:solidFill>
              </a:rPr>
              <a:t>do-while</a:t>
            </a:r>
            <a:r>
              <a:rPr lang="en-US" dirty="0">
                <a:solidFill>
                  <a:schemeClr val="tx1"/>
                </a:solidFill>
              </a:rPr>
              <a:t> loops. </a:t>
            </a:r>
          </a:p>
        </p:txBody>
      </p:sp>
      <p:sp>
        <p:nvSpPr>
          <p:cNvPr id="4" name="Date Placeholder 3"/>
          <p:cNvSpPr>
            <a:spLocks noGrp="1"/>
          </p:cNvSpPr>
          <p:nvPr>
            <p:ph type="dt" sz="half" idx="10"/>
          </p:nvPr>
        </p:nvSpPr>
        <p:spPr/>
        <p:txBody>
          <a:bodyPr/>
          <a:lstStyle/>
          <a:p>
            <a:fld id="{FEF2CCB8-730A-46A0-81A2-FB5ED352C581}" type="datetime1">
              <a:rPr lang="en-US" smtClean="0"/>
              <a:t>3/20/2022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897406214"/>
              </p:ext>
            </p:extLst>
          </p:nvPr>
        </p:nvGraphicFramePr>
        <p:xfrm>
          <a:off x="2224902" y="2726764"/>
          <a:ext cx="8915400" cy="3444240"/>
        </p:xfrm>
        <a:graphic>
          <a:graphicData uri="http://schemas.openxmlformats.org/drawingml/2006/table">
            <a:tbl>
              <a:tblPr firstRow="1" bandRow="1">
                <a:tableStyleId>{5C22544A-7EE6-4342-B048-85BDC9FD1C3A}</a:tableStyleId>
              </a:tblPr>
              <a:tblGrid>
                <a:gridCol w="3066176">
                  <a:extLst>
                    <a:ext uri="{9D8B030D-6E8A-4147-A177-3AD203B41FA5}">
                      <a16:colId xmlns:a16="http://schemas.microsoft.com/office/drawing/2014/main" val="20000"/>
                    </a:ext>
                  </a:extLst>
                </a:gridCol>
                <a:gridCol w="2877424">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353059">
                <a:tc>
                  <a:txBody>
                    <a:bodyPr/>
                    <a:lstStyle/>
                    <a:p>
                      <a:r>
                        <a:rPr lang="en-US" dirty="0"/>
                        <a:t>For</a:t>
                      </a:r>
                    </a:p>
                  </a:txBody>
                  <a:tcPr/>
                </a:tc>
                <a:tc>
                  <a:txBody>
                    <a:bodyPr/>
                    <a:lstStyle/>
                    <a:p>
                      <a:r>
                        <a:rPr lang="en-US" dirty="0"/>
                        <a:t>While</a:t>
                      </a:r>
                      <a:r>
                        <a:rPr lang="en-US" baseline="0" dirty="0"/>
                        <a:t> </a:t>
                      </a:r>
                      <a:endParaRPr lang="en-US" dirty="0"/>
                    </a:p>
                  </a:txBody>
                  <a:tcPr/>
                </a:tc>
                <a:tc>
                  <a:txBody>
                    <a:bodyPr/>
                    <a:lstStyle/>
                    <a:p>
                      <a:r>
                        <a:rPr lang="en-US" dirty="0"/>
                        <a:t>Do – while </a:t>
                      </a:r>
                    </a:p>
                  </a:txBody>
                  <a:tcPr/>
                </a:tc>
                <a:extLst>
                  <a:ext uri="{0D108BD9-81ED-4DB2-BD59-A6C34878D82A}">
                    <a16:rowId xmlns:a16="http://schemas.microsoft.com/office/drawing/2014/main" val="10000"/>
                  </a:ext>
                </a:extLst>
              </a:tr>
              <a:tr h="3021293">
                <a:tc>
                  <a:txBody>
                    <a:bodyPr/>
                    <a:lstStyle/>
                    <a:p>
                      <a:r>
                        <a:rPr lang="en-US" sz="1400" kern="1200" dirty="0">
                          <a:solidFill>
                            <a:schemeClr val="dk1"/>
                          </a:solidFill>
                          <a:effectLst/>
                          <a:latin typeface="+mn-lt"/>
                          <a:ea typeface="+mn-ea"/>
                          <a:cs typeface="+mn-cs"/>
                        </a:rPr>
                        <a:t>#include &lt;</a:t>
                      </a:r>
                      <a:r>
                        <a:rPr lang="en-US" sz="1400" kern="1200" dirty="0" err="1">
                          <a:solidFill>
                            <a:schemeClr val="dk1"/>
                          </a:solidFill>
                          <a:effectLst/>
                          <a:latin typeface="+mn-lt"/>
                          <a:ea typeface="+mn-ea"/>
                          <a:cs typeface="+mn-cs"/>
                        </a:rPr>
                        <a:t>stdio.h</a:t>
                      </a:r>
                      <a:r>
                        <a:rPr lang="en-US" sz="1400" kern="1200" dirty="0">
                          <a:solidFill>
                            <a:schemeClr val="dk1"/>
                          </a:solidFill>
                          <a:effectLst/>
                          <a:latin typeface="+mn-lt"/>
                          <a:ea typeface="+mn-ea"/>
                          <a:cs typeface="+mn-cs"/>
                        </a:rPr>
                        <a:t>&gt;</a:t>
                      </a:r>
                    </a:p>
                    <a:p>
                      <a:r>
                        <a:rPr lang="en-US" sz="1400" kern="1200" dirty="0" err="1">
                          <a:solidFill>
                            <a:schemeClr val="dk1"/>
                          </a:solidFill>
                          <a:effectLst/>
                          <a:latin typeface="+mn-lt"/>
                          <a:ea typeface="+mn-ea"/>
                          <a:cs typeface="+mn-cs"/>
                        </a:rPr>
                        <a:t>int</a:t>
                      </a:r>
                      <a:r>
                        <a:rPr lang="en-US" sz="1400" kern="1200" dirty="0">
                          <a:solidFill>
                            <a:schemeClr val="dk1"/>
                          </a:solidFill>
                          <a:effectLst/>
                          <a:latin typeface="+mn-lt"/>
                          <a:ea typeface="+mn-ea"/>
                          <a:cs typeface="+mn-cs"/>
                        </a:rPr>
                        <a:t> main ()</a:t>
                      </a:r>
                    </a:p>
                    <a:p>
                      <a:r>
                        <a:rPr lang="en-US" sz="1400" kern="1200" dirty="0">
                          <a:solidFill>
                            <a:schemeClr val="dk1"/>
                          </a:solidFill>
                          <a:effectLst/>
                          <a:latin typeface="+mn-lt"/>
                          <a:ea typeface="+mn-ea"/>
                          <a:cs typeface="+mn-cs"/>
                        </a:rPr>
                        <a:t>{</a:t>
                      </a:r>
                    </a:p>
                    <a:p>
                      <a:r>
                        <a:rPr lang="en-US" sz="1400" kern="1200" dirty="0">
                          <a:solidFill>
                            <a:srgbClr val="FF0000"/>
                          </a:solidFill>
                          <a:effectLst/>
                          <a:latin typeface="+mn-lt"/>
                          <a:ea typeface="+mn-ea"/>
                          <a:cs typeface="+mn-cs"/>
                        </a:rPr>
                        <a:t>/* for loop execution */</a:t>
                      </a:r>
                    </a:p>
                    <a:p>
                      <a:r>
                        <a:rPr lang="en-US" sz="1400" kern="1200" dirty="0">
                          <a:solidFill>
                            <a:schemeClr val="dk1"/>
                          </a:solidFill>
                          <a:effectLst/>
                          <a:latin typeface="+mn-lt"/>
                          <a:ea typeface="+mn-ea"/>
                          <a:cs typeface="+mn-cs"/>
                        </a:rPr>
                        <a:t>for( </a:t>
                      </a:r>
                      <a:r>
                        <a:rPr lang="en-US" sz="1400" kern="1200" dirty="0" err="1">
                          <a:solidFill>
                            <a:schemeClr val="dk1"/>
                          </a:solidFill>
                          <a:effectLst/>
                          <a:latin typeface="+mn-lt"/>
                          <a:ea typeface="+mn-ea"/>
                          <a:cs typeface="+mn-cs"/>
                        </a:rPr>
                        <a:t>int</a:t>
                      </a:r>
                      <a:r>
                        <a:rPr lang="en-US" sz="1400" kern="1200" dirty="0">
                          <a:solidFill>
                            <a:schemeClr val="dk1"/>
                          </a:solidFill>
                          <a:effectLst/>
                          <a:latin typeface="+mn-lt"/>
                          <a:ea typeface="+mn-ea"/>
                          <a:cs typeface="+mn-cs"/>
                        </a:rPr>
                        <a:t> a = 0; a &lt; 20; a++ )</a:t>
                      </a:r>
                    </a:p>
                    <a:p>
                      <a:r>
                        <a:rPr lang="en-US" sz="1400" kern="1200" dirty="0">
                          <a:solidFill>
                            <a:schemeClr val="dk1"/>
                          </a:solidFill>
                          <a:effectLst/>
                          <a:latin typeface="+mn-lt"/>
                          <a:ea typeface="+mn-ea"/>
                          <a:cs typeface="+mn-cs"/>
                        </a:rPr>
                        <a:t>{</a:t>
                      </a:r>
                    </a:p>
                    <a:p>
                      <a:r>
                        <a:rPr lang="en-US" sz="1400" kern="1200" dirty="0" err="1">
                          <a:solidFill>
                            <a:schemeClr val="dk1"/>
                          </a:solidFill>
                          <a:effectLst/>
                          <a:latin typeface="+mn-lt"/>
                          <a:ea typeface="+mn-ea"/>
                          <a:cs typeface="+mn-cs"/>
                        </a:rPr>
                        <a:t>printf</a:t>
                      </a:r>
                      <a:r>
                        <a:rPr lang="en-US" sz="1400" kern="1200" dirty="0">
                          <a:solidFill>
                            <a:schemeClr val="dk1"/>
                          </a:solidFill>
                          <a:effectLst/>
                          <a:latin typeface="+mn-lt"/>
                          <a:ea typeface="+mn-ea"/>
                          <a:cs typeface="+mn-cs"/>
                        </a:rPr>
                        <a:t>("value of a: %d \n", a);</a:t>
                      </a:r>
                    </a:p>
                    <a:p>
                      <a:r>
                        <a:rPr lang="en-US" sz="1400" kern="1200" dirty="0">
                          <a:solidFill>
                            <a:schemeClr val="dk1"/>
                          </a:solidFill>
                          <a:effectLst/>
                          <a:latin typeface="+mn-lt"/>
                          <a:ea typeface="+mn-ea"/>
                          <a:cs typeface="+mn-cs"/>
                        </a:rPr>
                        <a:t>}</a:t>
                      </a:r>
                    </a:p>
                    <a:p>
                      <a:r>
                        <a:rPr lang="en-US" sz="1400" kern="1200" dirty="0">
                          <a:solidFill>
                            <a:schemeClr val="dk1"/>
                          </a:solidFill>
                          <a:effectLst/>
                          <a:latin typeface="+mn-lt"/>
                          <a:ea typeface="+mn-ea"/>
                          <a:cs typeface="+mn-cs"/>
                        </a:rPr>
                        <a:t>return 0;</a:t>
                      </a:r>
                    </a:p>
                    <a:p>
                      <a:r>
                        <a:rPr lang="en-US" sz="1400" kern="1200" dirty="0">
                          <a:solidFill>
                            <a:schemeClr val="dk1"/>
                          </a:solidFill>
                          <a:effectLst/>
                          <a:latin typeface="+mn-lt"/>
                          <a:ea typeface="+mn-ea"/>
                          <a:cs typeface="+mn-cs"/>
                        </a:rPr>
                        <a:t>}</a:t>
                      </a:r>
                      <a:endParaRPr lang="en-US" sz="1400" dirty="0"/>
                    </a:p>
                  </a:txBody>
                  <a:tcPr/>
                </a:tc>
                <a:tc>
                  <a:txBody>
                    <a:bodyPr/>
                    <a:lstStyle/>
                    <a:p>
                      <a:pPr marL="0" algn="l" defTabSz="457200" rtl="0" eaLnBrk="1" latinLnBrk="0" hangingPunct="1"/>
                      <a:r>
                        <a:rPr lang="en-US" sz="1400" kern="1200" dirty="0">
                          <a:solidFill>
                            <a:schemeClr val="tx1"/>
                          </a:solidFill>
                          <a:effectLst/>
                          <a:latin typeface="+mn-lt"/>
                          <a:ea typeface="+mn-ea"/>
                          <a:cs typeface="+mn-cs"/>
                        </a:rPr>
                        <a:t>#include &lt;</a:t>
                      </a:r>
                      <a:r>
                        <a:rPr lang="en-US" sz="1400" kern="1200" dirty="0" err="1">
                          <a:solidFill>
                            <a:schemeClr val="tx1"/>
                          </a:solidFill>
                          <a:effectLst/>
                          <a:latin typeface="+mn-lt"/>
                          <a:ea typeface="+mn-ea"/>
                          <a:cs typeface="+mn-cs"/>
                        </a:rPr>
                        <a:t>stdio.h</a:t>
                      </a:r>
                      <a:r>
                        <a:rPr lang="en-US" sz="1400" kern="1200" dirty="0">
                          <a:solidFill>
                            <a:schemeClr val="tx1"/>
                          </a:solidFill>
                          <a:effectLst/>
                          <a:latin typeface="+mn-lt"/>
                          <a:ea typeface="+mn-ea"/>
                          <a:cs typeface="+mn-cs"/>
                        </a:rPr>
                        <a:t>&gt;</a:t>
                      </a:r>
                    </a:p>
                    <a:p>
                      <a:pPr marL="0" algn="l" defTabSz="457200" rtl="0" eaLnBrk="1" latinLnBrk="0" hangingPunct="1"/>
                      <a:r>
                        <a:rPr lang="en-US" sz="1400" kern="1200" dirty="0" err="1">
                          <a:solidFill>
                            <a:schemeClr val="tx1"/>
                          </a:solidFill>
                          <a:effectLst/>
                          <a:latin typeface="+mn-lt"/>
                          <a:ea typeface="+mn-ea"/>
                          <a:cs typeface="+mn-cs"/>
                        </a:rPr>
                        <a:t>int</a:t>
                      </a:r>
                      <a:r>
                        <a:rPr lang="en-US" sz="1400" kern="1200" dirty="0">
                          <a:solidFill>
                            <a:schemeClr val="tx1"/>
                          </a:solidFill>
                          <a:effectLst/>
                          <a:latin typeface="+mn-lt"/>
                          <a:ea typeface="+mn-ea"/>
                          <a:cs typeface="+mn-cs"/>
                        </a:rPr>
                        <a:t> main ()</a:t>
                      </a:r>
                    </a:p>
                    <a:p>
                      <a:pPr marL="0" algn="l" defTabSz="457200" rtl="0" eaLnBrk="1" latinLnBrk="0" hangingPunct="1"/>
                      <a:r>
                        <a:rPr lang="en-US" sz="1400" kern="1200" dirty="0">
                          <a:solidFill>
                            <a:schemeClr val="tx1"/>
                          </a:solidFill>
                          <a:effectLst/>
                          <a:latin typeface="+mn-lt"/>
                          <a:ea typeface="+mn-ea"/>
                          <a:cs typeface="+mn-cs"/>
                        </a:rPr>
                        <a:t>{</a:t>
                      </a:r>
                    </a:p>
                    <a:p>
                      <a:pPr marL="0" algn="l" defTabSz="457200" rtl="0" eaLnBrk="1" latinLnBrk="0" hangingPunct="1"/>
                      <a:r>
                        <a:rPr lang="en-US" sz="1400" kern="1200" dirty="0">
                          <a:solidFill>
                            <a:srgbClr val="FF0000"/>
                          </a:solidFill>
                          <a:effectLst/>
                          <a:latin typeface="+mn-lt"/>
                          <a:ea typeface="+mn-ea"/>
                          <a:cs typeface="+mn-cs"/>
                        </a:rPr>
                        <a:t>/* local variable definition */</a:t>
                      </a:r>
                    </a:p>
                    <a:p>
                      <a:pPr marL="0" algn="l" defTabSz="457200" rtl="0" eaLnBrk="1" latinLnBrk="0" hangingPunct="1"/>
                      <a:r>
                        <a:rPr lang="en-US" sz="1400" kern="1200" dirty="0" err="1">
                          <a:solidFill>
                            <a:schemeClr val="tx1"/>
                          </a:solidFill>
                          <a:effectLst/>
                          <a:latin typeface="+mn-lt"/>
                          <a:ea typeface="+mn-ea"/>
                          <a:cs typeface="+mn-cs"/>
                        </a:rPr>
                        <a:t>int</a:t>
                      </a:r>
                      <a:r>
                        <a:rPr lang="en-US" sz="1400" kern="1200" dirty="0">
                          <a:solidFill>
                            <a:schemeClr val="tx1"/>
                          </a:solidFill>
                          <a:effectLst/>
                          <a:latin typeface="+mn-lt"/>
                          <a:ea typeface="+mn-ea"/>
                          <a:cs typeface="+mn-cs"/>
                        </a:rPr>
                        <a:t> a = 0;</a:t>
                      </a:r>
                    </a:p>
                    <a:p>
                      <a:pPr marL="0" algn="l" defTabSz="457200" rtl="0" eaLnBrk="1" latinLnBrk="0" hangingPunct="1"/>
                      <a:r>
                        <a:rPr lang="en-US" sz="1400" kern="1200" dirty="0">
                          <a:solidFill>
                            <a:srgbClr val="FF0000"/>
                          </a:solidFill>
                          <a:effectLst/>
                          <a:latin typeface="+mn-lt"/>
                          <a:ea typeface="+mn-ea"/>
                          <a:cs typeface="+mn-cs"/>
                        </a:rPr>
                        <a:t>/* while loop execution */</a:t>
                      </a:r>
                    </a:p>
                    <a:p>
                      <a:pPr marL="0" algn="l" defTabSz="457200" rtl="0" eaLnBrk="1" latinLnBrk="0" hangingPunct="1"/>
                      <a:r>
                        <a:rPr lang="en-US" sz="1400" kern="1200" dirty="0">
                          <a:solidFill>
                            <a:schemeClr val="tx1"/>
                          </a:solidFill>
                          <a:effectLst/>
                          <a:latin typeface="+mn-lt"/>
                          <a:ea typeface="+mn-ea"/>
                          <a:cs typeface="+mn-cs"/>
                        </a:rPr>
                        <a:t>while( a &lt; 20 )</a:t>
                      </a:r>
                    </a:p>
                    <a:p>
                      <a:pPr marL="0" algn="l" defTabSz="457200" rtl="0" eaLnBrk="1" latinLnBrk="0" hangingPunct="1"/>
                      <a:r>
                        <a:rPr lang="en-US" sz="1400" kern="1200" dirty="0">
                          <a:solidFill>
                            <a:schemeClr val="tx1"/>
                          </a:solidFill>
                          <a:effectLst/>
                          <a:latin typeface="+mn-lt"/>
                          <a:ea typeface="+mn-ea"/>
                          <a:cs typeface="+mn-cs"/>
                        </a:rPr>
                        <a:t>{</a:t>
                      </a:r>
                    </a:p>
                    <a:p>
                      <a:pPr marL="0" algn="l" defTabSz="457200" rtl="0" eaLnBrk="1" latinLnBrk="0" hangingPunct="1"/>
                      <a:r>
                        <a:rPr lang="en-US" sz="1400" kern="1200" dirty="0" err="1">
                          <a:solidFill>
                            <a:schemeClr val="tx1"/>
                          </a:solidFill>
                          <a:effectLst/>
                          <a:latin typeface="+mn-lt"/>
                          <a:ea typeface="+mn-ea"/>
                          <a:cs typeface="+mn-cs"/>
                        </a:rPr>
                        <a:t>printf</a:t>
                      </a:r>
                      <a:r>
                        <a:rPr lang="en-US" sz="1400" kern="1200" dirty="0">
                          <a:solidFill>
                            <a:schemeClr val="tx1"/>
                          </a:solidFill>
                          <a:effectLst/>
                          <a:latin typeface="+mn-lt"/>
                          <a:ea typeface="+mn-ea"/>
                          <a:cs typeface="+mn-cs"/>
                        </a:rPr>
                        <a:t>("value of a: %d \n", a);</a:t>
                      </a:r>
                    </a:p>
                    <a:p>
                      <a:pPr marL="0" algn="l" defTabSz="457200" rtl="0" eaLnBrk="1" latinLnBrk="0" hangingPunct="1"/>
                      <a:r>
                        <a:rPr lang="en-US" sz="1400" kern="1200" dirty="0">
                          <a:solidFill>
                            <a:schemeClr val="tx1"/>
                          </a:solidFill>
                          <a:effectLst/>
                          <a:latin typeface="+mn-lt"/>
                          <a:ea typeface="+mn-ea"/>
                          <a:cs typeface="+mn-cs"/>
                        </a:rPr>
                        <a:t>a++;	</a:t>
                      </a:r>
                      <a:r>
                        <a:rPr lang="en-US" sz="1400" kern="1200" dirty="0">
                          <a:solidFill>
                            <a:srgbClr val="FF0000"/>
                          </a:solidFill>
                          <a:effectLst/>
                          <a:latin typeface="+mn-lt"/>
                          <a:ea typeface="+mn-ea"/>
                          <a:cs typeface="+mn-cs"/>
                        </a:rPr>
                        <a:t>// Same as a = a + 1</a:t>
                      </a:r>
                    </a:p>
                    <a:p>
                      <a:pPr marL="0" algn="l" defTabSz="457200" rtl="0" eaLnBrk="1" latinLnBrk="0" hangingPunct="1"/>
                      <a:r>
                        <a:rPr lang="en-US" sz="1400" kern="1200" dirty="0">
                          <a:solidFill>
                            <a:schemeClr val="tx1"/>
                          </a:solidFill>
                          <a:effectLst/>
                          <a:latin typeface="+mn-lt"/>
                          <a:ea typeface="+mn-ea"/>
                          <a:cs typeface="+mn-cs"/>
                        </a:rPr>
                        <a:t>}</a:t>
                      </a:r>
                    </a:p>
                    <a:p>
                      <a:pPr marL="0" algn="l" defTabSz="457200" rtl="0" eaLnBrk="1" latinLnBrk="0" hangingPunct="1"/>
                      <a:r>
                        <a:rPr lang="en-US" sz="1400" kern="1200" dirty="0">
                          <a:solidFill>
                            <a:schemeClr val="tx1"/>
                          </a:solidFill>
                          <a:effectLst/>
                          <a:latin typeface="+mn-lt"/>
                          <a:ea typeface="+mn-ea"/>
                          <a:cs typeface="+mn-cs"/>
                        </a:rPr>
                        <a:t>return 0;</a:t>
                      </a:r>
                    </a:p>
                    <a:p>
                      <a:pPr marL="0" algn="l" defTabSz="457200" rtl="0" eaLnBrk="1" latinLnBrk="0" hangingPunct="1"/>
                      <a:r>
                        <a:rPr lang="en-US" sz="1400" kern="1200" dirty="0">
                          <a:solidFill>
                            <a:schemeClr val="tx1"/>
                          </a:solidFill>
                          <a:effectLst/>
                          <a:latin typeface="+mn-lt"/>
                          <a:ea typeface="+mn-ea"/>
                          <a:cs typeface="+mn-cs"/>
                        </a:rPr>
                        <a:t>}</a:t>
                      </a:r>
                    </a:p>
                  </a:txBody>
                  <a:tcPr/>
                </a:tc>
                <a:tc>
                  <a:txBody>
                    <a:bodyPr/>
                    <a:lstStyle/>
                    <a:p>
                      <a:pPr marL="0" algn="l" defTabSz="457200" rtl="0" eaLnBrk="1" latinLnBrk="0" hangingPunct="1"/>
                      <a:r>
                        <a:rPr lang="en-US" sz="1400" kern="1200" dirty="0">
                          <a:solidFill>
                            <a:schemeClr val="tx1"/>
                          </a:solidFill>
                          <a:effectLst/>
                          <a:latin typeface="+mn-lt"/>
                          <a:ea typeface="+mn-ea"/>
                          <a:cs typeface="+mn-cs"/>
                        </a:rPr>
                        <a:t>#include &lt;</a:t>
                      </a:r>
                      <a:r>
                        <a:rPr lang="en-US" sz="1400" kern="1200" dirty="0" err="1">
                          <a:solidFill>
                            <a:schemeClr val="tx1"/>
                          </a:solidFill>
                          <a:effectLst/>
                          <a:latin typeface="+mn-lt"/>
                          <a:ea typeface="+mn-ea"/>
                          <a:cs typeface="+mn-cs"/>
                        </a:rPr>
                        <a:t>stdio.h</a:t>
                      </a:r>
                      <a:r>
                        <a:rPr lang="en-US" sz="1400" kern="1200" dirty="0">
                          <a:solidFill>
                            <a:schemeClr val="tx1"/>
                          </a:solidFill>
                          <a:effectLst/>
                          <a:latin typeface="+mn-lt"/>
                          <a:ea typeface="+mn-ea"/>
                          <a:cs typeface="+mn-cs"/>
                        </a:rPr>
                        <a:t>&gt;</a:t>
                      </a:r>
                    </a:p>
                    <a:p>
                      <a:pPr marL="0" algn="l" defTabSz="457200" rtl="0" eaLnBrk="1" latinLnBrk="0" hangingPunct="1"/>
                      <a:r>
                        <a:rPr lang="en-US" sz="1400" kern="1200" dirty="0" err="1">
                          <a:solidFill>
                            <a:schemeClr val="tx1"/>
                          </a:solidFill>
                          <a:effectLst/>
                          <a:latin typeface="+mn-lt"/>
                          <a:ea typeface="+mn-ea"/>
                          <a:cs typeface="+mn-cs"/>
                        </a:rPr>
                        <a:t>int</a:t>
                      </a:r>
                      <a:r>
                        <a:rPr lang="en-US" sz="1400" kern="1200" dirty="0">
                          <a:solidFill>
                            <a:schemeClr val="tx1"/>
                          </a:solidFill>
                          <a:effectLst/>
                          <a:latin typeface="+mn-lt"/>
                          <a:ea typeface="+mn-ea"/>
                          <a:cs typeface="+mn-cs"/>
                        </a:rPr>
                        <a:t> main ()</a:t>
                      </a:r>
                    </a:p>
                    <a:p>
                      <a:pPr marL="0" algn="l" defTabSz="457200" rtl="0" eaLnBrk="1" latinLnBrk="0" hangingPunct="1"/>
                      <a:r>
                        <a:rPr lang="en-US" sz="1400" kern="1200" dirty="0">
                          <a:solidFill>
                            <a:schemeClr val="tx1"/>
                          </a:solidFill>
                          <a:effectLst/>
                          <a:latin typeface="+mn-lt"/>
                          <a:ea typeface="+mn-ea"/>
                          <a:cs typeface="+mn-cs"/>
                        </a:rPr>
                        <a:t>{</a:t>
                      </a:r>
                    </a:p>
                    <a:p>
                      <a:pPr marL="0" algn="l" defTabSz="457200" rtl="0" eaLnBrk="1" latinLnBrk="0" hangingPunct="1"/>
                      <a:r>
                        <a:rPr lang="en-US" sz="1400" kern="1200" dirty="0">
                          <a:solidFill>
                            <a:srgbClr val="FF0000"/>
                          </a:solidFill>
                          <a:effectLst/>
                          <a:latin typeface="+mn-lt"/>
                          <a:ea typeface="+mn-ea"/>
                          <a:cs typeface="+mn-cs"/>
                        </a:rPr>
                        <a:t>/* local variable definition */</a:t>
                      </a:r>
                    </a:p>
                    <a:p>
                      <a:pPr marL="0" algn="l" defTabSz="457200" rtl="0" eaLnBrk="1" latinLnBrk="0" hangingPunct="1"/>
                      <a:r>
                        <a:rPr lang="en-US" sz="1400" kern="1200" dirty="0" err="1">
                          <a:solidFill>
                            <a:schemeClr val="tx1"/>
                          </a:solidFill>
                          <a:effectLst/>
                          <a:latin typeface="+mn-lt"/>
                          <a:ea typeface="+mn-ea"/>
                          <a:cs typeface="+mn-cs"/>
                        </a:rPr>
                        <a:t>int</a:t>
                      </a:r>
                      <a:r>
                        <a:rPr lang="en-US" sz="1400" kern="1200" dirty="0">
                          <a:solidFill>
                            <a:schemeClr val="tx1"/>
                          </a:solidFill>
                          <a:effectLst/>
                          <a:latin typeface="+mn-lt"/>
                          <a:ea typeface="+mn-ea"/>
                          <a:cs typeface="+mn-cs"/>
                        </a:rPr>
                        <a:t> a = 0;</a:t>
                      </a:r>
                    </a:p>
                    <a:p>
                      <a:pPr marL="0" algn="l" defTabSz="457200" rtl="0" eaLnBrk="1" latinLnBrk="0" hangingPunct="1"/>
                      <a:r>
                        <a:rPr lang="en-US" sz="1400" kern="1200" dirty="0">
                          <a:solidFill>
                            <a:schemeClr val="tx1"/>
                          </a:solidFill>
                          <a:effectLst/>
                          <a:latin typeface="+mn-lt"/>
                          <a:ea typeface="+mn-ea"/>
                          <a:cs typeface="+mn-cs"/>
                        </a:rPr>
                        <a:t> </a:t>
                      </a:r>
                      <a:r>
                        <a:rPr lang="en-US" sz="1400" kern="1200" dirty="0">
                          <a:solidFill>
                            <a:srgbClr val="FF0000"/>
                          </a:solidFill>
                          <a:effectLst/>
                          <a:latin typeface="+mn-lt"/>
                          <a:ea typeface="+mn-ea"/>
                          <a:cs typeface="+mn-cs"/>
                        </a:rPr>
                        <a:t>/* do loop execution */</a:t>
                      </a:r>
                    </a:p>
                    <a:p>
                      <a:pPr marL="0" algn="l" defTabSz="457200" rtl="0" eaLnBrk="1" latinLnBrk="0" hangingPunct="1"/>
                      <a:r>
                        <a:rPr lang="en-US" sz="1400" kern="1200" dirty="0">
                          <a:solidFill>
                            <a:schemeClr val="tx1"/>
                          </a:solidFill>
                          <a:effectLst/>
                          <a:latin typeface="+mn-lt"/>
                          <a:ea typeface="+mn-ea"/>
                          <a:cs typeface="+mn-cs"/>
                        </a:rPr>
                        <a:t>do</a:t>
                      </a:r>
                    </a:p>
                    <a:p>
                      <a:pPr marL="0" algn="l" defTabSz="457200" rtl="0" eaLnBrk="1" latinLnBrk="0" hangingPunct="1"/>
                      <a:r>
                        <a:rPr lang="en-US" sz="1400" kern="1200" dirty="0">
                          <a:solidFill>
                            <a:schemeClr val="tx1"/>
                          </a:solidFill>
                          <a:effectLst/>
                          <a:latin typeface="+mn-lt"/>
                          <a:ea typeface="+mn-ea"/>
                          <a:cs typeface="+mn-cs"/>
                        </a:rPr>
                        <a:t>{</a:t>
                      </a:r>
                    </a:p>
                    <a:p>
                      <a:pPr marL="0" algn="l" defTabSz="457200" rtl="0" eaLnBrk="1" latinLnBrk="0" hangingPunct="1"/>
                      <a:r>
                        <a:rPr lang="en-US" sz="1400" kern="1200" dirty="0" err="1">
                          <a:solidFill>
                            <a:schemeClr val="tx1"/>
                          </a:solidFill>
                          <a:effectLst/>
                          <a:latin typeface="+mn-lt"/>
                          <a:ea typeface="+mn-ea"/>
                          <a:cs typeface="+mn-cs"/>
                        </a:rPr>
                        <a:t>printf</a:t>
                      </a:r>
                      <a:r>
                        <a:rPr lang="en-US" sz="1400" kern="1200" dirty="0">
                          <a:solidFill>
                            <a:schemeClr val="tx1"/>
                          </a:solidFill>
                          <a:effectLst/>
                          <a:latin typeface="+mn-lt"/>
                          <a:ea typeface="+mn-ea"/>
                          <a:cs typeface="+mn-cs"/>
                        </a:rPr>
                        <a:t>("value of a: %d \n", a);</a:t>
                      </a:r>
                    </a:p>
                    <a:p>
                      <a:pPr marL="0" algn="l" defTabSz="457200" rtl="0" eaLnBrk="1" latinLnBrk="0" hangingPunct="1"/>
                      <a:r>
                        <a:rPr lang="en-US" sz="1400" kern="1200" dirty="0">
                          <a:solidFill>
                            <a:schemeClr val="tx1"/>
                          </a:solidFill>
                          <a:effectLst/>
                          <a:latin typeface="+mn-lt"/>
                          <a:ea typeface="+mn-ea"/>
                          <a:cs typeface="+mn-cs"/>
                        </a:rPr>
                        <a:t>a = a + 1;	</a:t>
                      </a:r>
                      <a:r>
                        <a:rPr lang="en-US" sz="1400" kern="1200" dirty="0">
                          <a:solidFill>
                            <a:srgbClr val="FF0000"/>
                          </a:solidFill>
                          <a:effectLst/>
                          <a:latin typeface="+mn-lt"/>
                          <a:ea typeface="+mn-ea"/>
                          <a:cs typeface="+mn-cs"/>
                        </a:rPr>
                        <a:t>// Same as a++</a:t>
                      </a:r>
                    </a:p>
                    <a:p>
                      <a:pPr marL="0" algn="l" defTabSz="457200" rtl="0" eaLnBrk="1" latinLnBrk="0" hangingPunct="1"/>
                      <a:r>
                        <a:rPr lang="en-US" sz="1400" kern="1200" dirty="0">
                          <a:solidFill>
                            <a:schemeClr val="tx1"/>
                          </a:solidFill>
                          <a:effectLst/>
                          <a:latin typeface="+mn-lt"/>
                          <a:ea typeface="+mn-ea"/>
                          <a:cs typeface="+mn-cs"/>
                        </a:rPr>
                        <a:t>}</a:t>
                      </a:r>
                    </a:p>
                    <a:p>
                      <a:pPr marL="0" algn="l" defTabSz="457200" rtl="0" eaLnBrk="1" latinLnBrk="0" hangingPunct="1"/>
                      <a:r>
                        <a:rPr lang="en-US" sz="1400" kern="1200" dirty="0">
                          <a:solidFill>
                            <a:schemeClr val="tx1"/>
                          </a:solidFill>
                          <a:effectLst/>
                          <a:latin typeface="+mn-lt"/>
                          <a:ea typeface="+mn-ea"/>
                          <a:cs typeface="+mn-cs"/>
                        </a:rPr>
                        <a:t>while( a &lt; 20 );</a:t>
                      </a:r>
                    </a:p>
                    <a:p>
                      <a:pPr marL="0" algn="l" defTabSz="457200" rtl="0" eaLnBrk="1" latinLnBrk="0" hangingPunct="1"/>
                      <a:r>
                        <a:rPr lang="en-US" sz="1400" kern="1200" dirty="0">
                          <a:solidFill>
                            <a:schemeClr val="tx1"/>
                          </a:solidFill>
                          <a:effectLst/>
                          <a:latin typeface="+mn-lt"/>
                          <a:ea typeface="+mn-ea"/>
                          <a:cs typeface="+mn-cs"/>
                        </a:rPr>
                        <a:t>return 0;</a:t>
                      </a:r>
                    </a:p>
                    <a:p>
                      <a:pPr marL="0" algn="l" defTabSz="457200" rtl="0" eaLnBrk="1" latinLnBrk="0" hangingPunct="1"/>
                      <a:r>
                        <a:rPr lang="en-US" sz="1400" kern="1200" dirty="0">
                          <a:solidFill>
                            <a:schemeClr val="tx1"/>
                          </a:solidFill>
                          <a:effectLst/>
                          <a:latin typeface="+mn-lt"/>
                          <a:ea typeface="+mn-ea"/>
                          <a:cs typeface="+mn-cs"/>
                        </a:rPr>
                        <a:t>}</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95201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Calling C Programs from Shell Scripts</a:t>
            </a:r>
            <a:br>
              <a:rPr lang="en-US" b="1" dirty="0"/>
            </a:br>
            <a:endParaRPr lang="en-US" dirty="0"/>
          </a:p>
        </p:txBody>
      </p:sp>
      <p:sp>
        <p:nvSpPr>
          <p:cNvPr id="3" name="Content Placeholder 2"/>
          <p:cNvSpPr>
            <a:spLocks noGrp="1"/>
          </p:cNvSpPr>
          <p:nvPr>
            <p:ph idx="1"/>
          </p:nvPr>
        </p:nvSpPr>
        <p:spPr>
          <a:xfrm>
            <a:off x="2589212" y="1466335"/>
            <a:ext cx="8915400" cy="4444887"/>
          </a:xfrm>
        </p:spPr>
        <p:txBody>
          <a:bodyPr>
            <a:normAutofit/>
          </a:bodyPr>
          <a:lstStyle/>
          <a:p>
            <a:pPr marL="0" indent="0">
              <a:buNone/>
            </a:pPr>
            <a:r>
              <a:rPr lang="en-US" dirty="0">
                <a:solidFill>
                  <a:schemeClr val="tx1"/>
                </a:solidFill>
              </a:rPr>
              <a:t>#!/bin/bash</a:t>
            </a:r>
          </a:p>
          <a:p>
            <a:pPr marL="0" indent="0">
              <a:buNone/>
            </a:pPr>
            <a:r>
              <a:rPr lang="en-US" dirty="0">
                <a:solidFill>
                  <a:srgbClr val="FF0000"/>
                </a:solidFill>
              </a:rPr>
              <a:t># Compiling and calling the C programs from shell scripts</a:t>
            </a:r>
          </a:p>
          <a:p>
            <a:pPr marL="0" indent="0">
              <a:buNone/>
            </a:pPr>
            <a:r>
              <a:rPr lang="en-US" dirty="0"/>
              <a:t> </a:t>
            </a:r>
          </a:p>
          <a:p>
            <a:pPr marL="0" indent="0">
              <a:buNone/>
            </a:pPr>
            <a:r>
              <a:rPr lang="en-US" dirty="0">
                <a:solidFill>
                  <a:schemeClr val="tx1"/>
                </a:solidFill>
              </a:rPr>
              <a:t>echo This script compiles and runs the Hello World program using a single script</a:t>
            </a:r>
          </a:p>
          <a:p>
            <a:pPr marL="0" indent="0">
              <a:buNone/>
            </a:pPr>
            <a:r>
              <a:rPr lang="en-US" dirty="0">
                <a:solidFill>
                  <a:schemeClr val="tx1"/>
                </a:solidFill>
              </a:rPr>
              <a:t> </a:t>
            </a:r>
          </a:p>
          <a:p>
            <a:pPr marL="0" indent="0">
              <a:buNone/>
            </a:pPr>
            <a:r>
              <a:rPr lang="en-US" dirty="0">
                <a:solidFill>
                  <a:srgbClr val="FF0000"/>
                </a:solidFill>
              </a:rPr>
              <a:t># Compiling the C program source code</a:t>
            </a:r>
          </a:p>
          <a:p>
            <a:pPr marL="0" indent="0">
              <a:buNone/>
            </a:pPr>
            <a:r>
              <a:rPr lang="en-US" dirty="0" err="1">
                <a:solidFill>
                  <a:schemeClr val="tx1"/>
                </a:solidFill>
              </a:rPr>
              <a:t>gcc</a:t>
            </a:r>
            <a:r>
              <a:rPr lang="en-US" dirty="0">
                <a:solidFill>
                  <a:schemeClr val="tx1"/>
                </a:solidFill>
              </a:rPr>
              <a:t> </a:t>
            </a:r>
            <a:r>
              <a:rPr lang="en-US" dirty="0" err="1">
                <a:solidFill>
                  <a:schemeClr val="tx1"/>
                </a:solidFill>
              </a:rPr>
              <a:t>hello.c</a:t>
            </a:r>
            <a:r>
              <a:rPr lang="en-US" dirty="0">
                <a:solidFill>
                  <a:schemeClr val="tx1"/>
                </a:solidFill>
              </a:rPr>
              <a:t> -o hello</a:t>
            </a:r>
          </a:p>
          <a:p>
            <a:pPr marL="0" indent="0">
              <a:buNone/>
            </a:pPr>
            <a:r>
              <a:rPr lang="en-US" dirty="0">
                <a:solidFill>
                  <a:schemeClr val="tx1"/>
                </a:solidFill>
              </a:rPr>
              <a:t> </a:t>
            </a:r>
          </a:p>
          <a:p>
            <a:pPr marL="0" indent="0">
              <a:buNone/>
            </a:pPr>
            <a:r>
              <a:rPr lang="en-US" dirty="0">
                <a:solidFill>
                  <a:srgbClr val="FF0000"/>
                </a:solidFill>
              </a:rPr>
              <a:t># Running the C program output file</a:t>
            </a:r>
          </a:p>
          <a:p>
            <a:pPr marL="0" indent="0">
              <a:buNone/>
            </a:pPr>
            <a:r>
              <a:rPr lang="en-US" dirty="0">
                <a:solidFill>
                  <a:schemeClr val="tx1"/>
                </a:solidFill>
              </a:rPr>
              <a:t>./hello</a:t>
            </a:r>
          </a:p>
        </p:txBody>
      </p:sp>
      <p:sp>
        <p:nvSpPr>
          <p:cNvPr id="4" name="Date Placeholder 3"/>
          <p:cNvSpPr>
            <a:spLocks noGrp="1"/>
          </p:cNvSpPr>
          <p:nvPr>
            <p:ph type="dt" sz="half" idx="10"/>
          </p:nvPr>
        </p:nvSpPr>
        <p:spPr/>
        <p:txBody>
          <a:bodyPr/>
          <a:lstStyle/>
          <a:p>
            <a:fld id="{FEF2CCB8-730A-46A0-81A2-FB5ED352C581}" type="datetime1">
              <a:rPr lang="en-US" smtClean="0"/>
              <a:t>3/20/2022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8</a:t>
            </a:fld>
            <a:endParaRPr lang="en-US"/>
          </a:p>
        </p:txBody>
      </p:sp>
    </p:spTree>
    <p:extLst>
      <p:ext uri="{BB962C8B-B14F-4D97-AF65-F5344CB8AC3E}">
        <p14:creationId xmlns:p14="http://schemas.microsoft.com/office/powerpoint/2010/main" val="3837311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4285" y="512462"/>
            <a:ext cx="8911687" cy="1280890"/>
          </a:xfrm>
        </p:spPr>
        <p:txBody>
          <a:bodyPr/>
          <a:lstStyle/>
          <a:p>
            <a:pPr algn="ctr"/>
            <a:r>
              <a:rPr lang="en-US" b="1" dirty="0"/>
              <a:t>Lab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2112" y="1152907"/>
                <a:ext cx="10745972" cy="5112904"/>
              </a:xfrm>
            </p:spPr>
            <p:txBody>
              <a:bodyPr>
                <a:noAutofit/>
              </a:bodyPr>
              <a:lstStyle/>
              <a:p>
                <a:pPr marL="0" indent="0" algn="just">
                  <a:buNone/>
                </a:pPr>
                <a:r>
                  <a:rPr lang="en-US" sz="2000" b="1" u="sng" dirty="0">
                    <a:solidFill>
                      <a:schemeClr val="tx1"/>
                    </a:solidFill>
                    <a:latin typeface="Times New Roman" panose="02020603050405020304" pitchFamily="18" charset="0"/>
                    <a:cs typeface="Times New Roman" panose="02020603050405020304" pitchFamily="18" charset="0"/>
                  </a:rPr>
                  <a:t>Task 1:</a:t>
                </a:r>
                <a:r>
                  <a:rPr lang="en-US" sz="2000" dirty="0">
                    <a:solidFill>
                      <a:schemeClr val="tx1"/>
                    </a:solidFill>
                    <a:latin typeface="Times New Roman" panose="02020603050405020304" pitchFamily="18" charset="0"/>
                    <a:cs typeface="Times New Roman" panose="02020603050405020304" pitchFamily="18" charset="0"/>
                  </a:rPr>
                  <a:t> </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Perform all the commands provided in the lab manual</a:t>
                </a:r>
              </a:p>
              <a:p>
                <a:pPr marL="0" indent="0" algn="just">
                  <a:buNone/>
                </a:pPr>
                <a:r>
                  <a:rPr lang="en-US" sz="2000" b="1" u="sng" dirty="0">
                    <a:solidFill>
                      <a:schemeClr val="tx1"/>
                    </a:solidFill>
                    <a:latin typeface="Times New Roman" panose="02020603050405020304" pitchFamily="18" charset="0"/>
                    <a:cs typeface="Times New Roman" panose="02020603050405020304" pitchFamily="18" charset="0"/>
                  </a:rPr>
                  <a:t>Task 2:</a:t>
                </a:r>
                <a:r>
                  <a:rPr lang="en-US" sz="2000" dirty="0">
                    <a:solidFill>
                      <a:schemeClr val="tx1"/>
                    </a:solidFill>
                    <a:latin typeface="Times New Roman" panose="02020603050405020304" pitchFamily="18" charset="0"/>
                    <a:cs typeface="Times New Roman" panose="02020603050405020304" pitchFamily="18" charset="0"/>
                  </a:rPr>
                  <a:t> </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Create an empty file with a .txt extension. Write a shell script that would write the current date, student’s name and registration number into that file, while using variables for all three entries.</a:t>
                </a:r>
                <a:endParaRPr lang="en-IN"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b="1" u="sng" dirty="0">
                    <a:solidFill>
                      <a:schemeClr val="tx1"/>
                    </a:solidFill>
                    <a:latin typeface="Times New Roman" panose="02020603050405020304" pitchFamily="18" charset="0"/>
                    <a:cs typeface="Times New Roman" panose="02020603050405020304" pitchFamily="18" charset="0"/>
                  </a:rPr>
                  <a:t>Task 3</a:t>
                </a:r>
                <a:r>
                  <a:rPr lang="en-US" sz="2000" dirty="0">
                    <a:solidFill>
                      <a:schemeClr val="tx1"/>
                    </a:solidFill>
                    <a:latin typeface="Times New Roman" panose="02020603050405020304" pitchFamily="18" charset="0"/>
                    <a:cs typeface="Times New Roman" panose="02020603050405020304" pitchFamily="18" charset="0"/>
                  </a:rPr>
                  <a:t>: </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Create a .txt file and input ten lines of entry while mixing it with both alphanumeric characters. Sort the contents of the created file in an ascending order and write the sorted output into another file.</a:t>
                </a:r>
              </a:p>
              <a:p>
                <a:pPr marL="0" indent="0" algn="just">
                  <a:buNone/>
                </a:pPr>
                <a:r>
                  <a:rPr lang="en-US" sz="2000" b="1" u="sng" dirty="0">
                    <a:solidFill>
                      <a:schemeClr val="tx1"/>
                    </a:solidFill>
                    <a:latin typeface="Times New Roman" panose="02020603050405020304" pitchFamily="18" charset="0"/>
                    <a:cs typeface="Times New Roman" panose="02020603050405020304" pitchFamily="18" charset="0"/>
                  </a:rPr>
                  <a:t>Task 4</a:t>
                </a:r>
                <a:r>
                  <a:rPr lang="en-US" sz="2000" dirty="0">
                    <a:solidFill>
                      <a:schemeClr val="tx1"/>
                    </a:solidFill>
                    <a:latin typeface="Times New Roman" panose="02020603050405020304" pitchFamily="18" charset="0"/>
                    <a:cs typeface="Times New Roman" panose="02020603050405020304" pitchFamily="18" charset="0"/>
                  </a:rPr>
                  <a:t>: </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Write C language programs that would generate the following for a given number </a:t>
                </a:r>
                <a14:m>
                  <m:oMath xmlns:m="http://schemas.openxmlformats.org/officeDocument/2006/math">
                    <m:r>
                      <a:rPr lang="en-US" sz="2000" i="1">
                        <a:solidFill>
                          <a:schemeClr val="tx1"/>
                        </a:solidFill>
                        <a:latin typeface="Cambria Math" panose="02040503050406030204" pitchFamily="18" charset="0"/>
                      </a:rPr>
                      <m:t>𝑥</m:t>
                    </m:r>
                  </m:oMath>
                </a14:m>
                <a:r>
                  <a:rPr lang="en-US" sz="2000" dirty="0">
                    <a:solidFill>
                      <a:schemeClr val="tx1"/>
                    </a:solidFill>
                    <a:latin typeface="Times New Roman" panose="02020603050405020304" pitchFamily="18" charset="0"/>
                    <a:cs typeface="Times New Roman" panose="02020603050405020304" pitchFamily="18" charset="0"/>
                  </a:rPr>
                  <a:t>, e.g. </a:t>
                </a:r>
                <a14:m>
                  <m:oMath xmlns:m="http://schemas.openxmlformats.org/officeDocument/2006/math">
                    <m:r>
                      <a:rPr lang="en-US" sz="2000" i="1">
                        <a:solidFill>
                          <a:schemeClr val="tx1"/>
                        </a:solidFill>
                        <a:latin typeface="Cambria Math" panose="02040503050406030204" pitchFamily="18" charset="0"/>
                      </a:rPr>
                      <m:t>𝑥</m:t>
                    </m:r>
                    <m:r>
                      <a:rPr lang="en-US" sz="2000" i="1">
                        <a:solidFill>
                          <a:schemeClr val="tx1"/>
                        </a:solidFill>
                        <a:latin typeface="Cambria Math" panose="02040503050406030204" pitchFamily="18" charset="0"/>
                      </a:rPr>
                      <m:t>=30</m:t>
                    </m:r>
                  </m:oMath>
                </a14:m>
                <a:r>
                  <a:rPr lang="en-US" sz="2000" dirty="0">
                    <a:solidFill>
                      <a:schemeClr val="tx1"/>
                    </a:solidFill>
                    <a:latin typeface="Times New Roman" panose="02020603050405020304" pitchFamily="18" charset="0"/>
                    <a:cs typeface="Times New Roman" panose="02020603050405020304" pitchFamily="18" charset="0"/>
                  </a:rPr>
                  <a:t>: Calculate the factorial of </a:t>
                </a:r>
                <a14:m>
                  <m:oMath xmlns:m="http://schemas.openxmlformats.org/officeDocument/2006/math">
                    <m:r>
                      <a:rPr lang="en-US" sz="2000" i="1">
                        <a:solidFill>
                          <a:schemeClr val="tx1"/>
                        </a:solidFill>
                        <a:latin typeface="Cambria Math" panose="02040503050406030204" pitchFamily="18" charset="0"/>
                      </a:rPr>
                      <m:t>𝑥</m:t>
                    </m:r>
                  </m:oMath>
                </a14:m>
                <a:r>
                  <a:rPr lang="en-US" sz="20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000" b="1" u="sng" dirty="0">
                    <a:solidFill>
                      <a:schemeClr val="tx1"/>
                    </a:solidFill>
                    <a:latin typeface="Times New Roman" panose="02020603050405020304" pitchFamily="18" charset="0"/>
                    <a:cs typeface="Times New Roman" panose="02020603050405020304" pitchFamily="18" charset="0"/>
                  </a:rPr>
                  <a:t>Task 5: </a:t>
                </a:r>
                <a:r>
                  <a:rPr lang="en-US" sz="2000" dirty="0">
                    <a:solidFill>
                      <a:schemeClr val="tx1"/>
                    </a:solidFill>
                    <a:latin typeface="Times New Roman" panose="02020603050405020304" pitchFamily="18" charset="0"/>
                    <a:cs typeface="Times New Roman" panose="02020603050405020304" pitchFamily="18" charset="0"/>
                  </a:rPr>
                  <a:t>write a Program to Sum of Natural Numbers Using for Loop</a:t>
                </a:r>
              </a:p>
              <a:p>
                <a:pPr marL="0" indent="0" algn="just">
                  <a:buNone/>
                </a:pPr>
                <a:endParaRPr lang="en-US" sz="2000" dirty="0">
                  <a:solidFill>
                    <a:schemeClr val="tx1"/>
                  </a:solidFill>
                </a:endParaRPr>
              </a:p>
              <a:p>
                <a:pPr marL="0" indent="0" algn="just">
                  <a:buNone/>
                </a:pPr>
                <a:endParaRPr lang="en-US" sz="2000" dirty="0">
                  <a:solidFill>
                    <a:schemeClr val="tx1"/>
                  </a:solidFill>
                </a:endParaRPr>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2112" y="1152907"/>
                <a:ext cx="10745972" cy="5112904"/>
              </a:xfrm>
              <a:blipFill>
                <a:blip r:embed="rId2"/>
                <a:stretch>
                  <a:fillRect l="-624" t="-596" r="-56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EF2CCB8-730A-46A0-81A2-FB5ED352C581}" type="datetime1">
              <a:rPr lang="en-US" smtClean="0"/>
              <a:t>3/20/2022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9</a:t>
            </a:fld>
            <a:endParaRPr lang="en-US"/>
          </a:p>
        </p:txBody>
      </p:sp>
    </p:spTree>
    <p:extLst>
      <p:ext uri="{BB962C8B-B14F-4D97-AF65-F5344CB8AC3E}">
        <p14:creationId xmlns:p14="http://schemas.microsoft.com/office/powerpoint/2010/main" val="7904665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1103</TotalTime>
  <Words>1035</Words>
  <Application>Microsoft Office PowerPoint</Application>
  <PresentationFormat>Widescreen</PresentationFormat>
  <Paragraphs>133</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Cambria Math</vt:lpstr>
      <vt:lpstr>Century Gothic</vt:lpstr>
      <vt:lpstr>Fixed</vt:lpstr>
      <vt:lpstr>Times New Roman</vt:lpstr>
      <vt:lpstr>Wingdings 3</vt:lpstr>
      <vt:lpstr>Wisp</vt:lpstr>
      <vt:lpstr>PowerPoint Presentation</vt:lpstr>
      <vt:lpstr>Find command: </vt:lpstr>
      <vt:lpstr>Grep Command :</vt:lpstr>
      <vt:lpstr>sort command: </vt:lpstr>
      <vt:lpstr>Variables : </vt:lpstr>
      <vt:lpstr>Using Different Linux Commands in Shell Scripts </vt:lpstr>
      <vt:lpstr>Loops in C Language </vt:lpstr>
      <vt:lpstr>Calling C Programs from Shell Scripts </vt:lpstr>
      <vt:lpstr>Lab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dc:creator>
  <cp:lastModifiedBy>rahemeen</cp:lastModifiedBy>
  <cp:revision>95</cp:revision>
  <dcterms:created xsi:type="dcterms:W3CDTF">2018-02-01T04:19:04Z</dcterms:created>
  <dcterms:modified xsi:type="dcterms:W3CDTF">2022-03-20T12:09:29Z</dcterms:modified>
</cp:coreProperties>
</file>