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5FCA89E-E229-4A13-8176-1CECA6C6034F}"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E2F6C-EAA6-4D19-AEF9-CAE1C3741F29}" type="slidenum">
              <a:rPr lang="en-US" smtClean="0"/>
              <a:t>‹#›</a:t>
            </a:fld>
            <a:endParaRPr lang="en-US"/>
          </a:p>
        </p:txBody>
      </p:sp>
    </p:spTree>
    <p:extLst>
      <p:ext uri="{BB962C8B-B14F-4D97-AF65-F5344CB8AC3E}">
        <p14:creationId xmlns:p14="http://schemas.microsoft.com/office/powerpoint/2010/main" val="1894835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FCA89E-E229-4A13-8176-1CECA6C6034F}"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E2F6C-EAA6-4D19-AEF9-CAE1C3741F29}" type="slidenum">
              <a:rPr lang="en-US" smtClean="0"/>
              <a:t>‹#›</a:t>
            </a:fld>
            <a:endParaRPr lang="en-US"/>
          </a:p>
        </p:txBody>
      </p:sp>
    </p:spTree>
    <p:extLst>
      <p:ext uri="{BB962C8B-B14F-4D97-AF65-F5344CB8AC3E}">
        <p14:creationId xmlns:p14="http://schemas.microsoft.com/office/powerpoint/2010/main" val="1991940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FCA89E-E229-4A13-8176-1CECA6C6034F}"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E2F6C-EAA6-4D19-AEF9-CAE1C3741F2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43370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FCA89E-E229-4A13-8176-1CECA6C6034F}"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E2F6C-EAA6-4D19-AEF9-CAE1C3741F29}" type="slidenum">
              <a:rPr lang="en-US" smtClean="0"/>
              <a:t>‹#›</a:t>
            </a:fld>
            <a:endParaRPr lang="en-US"/>
          </a:p>
        </p:txBody>
      </p:sp>
    </p:spTree>
    <p:extLst>
      <p:ext uri="{BB962C8B-B14F-4D97-AF65-F5344CB8AC3E}">
        <p14:creationId xmlns:p14="http://schemas.microsoft.com/office/powerpoint/2010/main" val="244223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FCA89E-E229-4A13-8176-1CECA6C6034F}"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E2F6C-EAA6-4D19-AEF9-CAE1C3741F2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08229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FCA89E-E229-4A13-8176-1CECA6C6034F}"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E2F6C-EAA6-4D19-AEF9-CAE1C3741F29}" type="slidenum">
              <a:rPr lang="en-US" smtClean="0"/>
              <a:t>‹#›</a:t>
            </a:fld>
            <a:endParaRPr lang="en-US"/>
          </a:p>
        </p:txBody>
      </p:sp>
    </p:spTree>
    <p:extLst>
      <p:ext uri="{BB962C8B-B14F-4D97-AF65-F5344CB8AC3E}">
        <p14:creationId xmlns:p14="http://schemas.microsoft.com/office/powerpoint/2010/main" val="1701201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FCA89E-E229-4A13-8176-1CECA6C6034F}"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E2F6C-EAA6-4D19-AEF9-CAE1C3741F29}" type="slidenum">
              <a:rPr lang="en-US" smtClean="0"/>
              <a:t>‹#›</a:t>
            </a:fld>
            <a:endParaRPr lang="en-US"/>
          </a:p>
        </p:txBody>
      </p:sp>
    </p:spTree>
    <p:extLst>
      <p:ext uri="{BB962C8B-B14F-4D97-AF65-F5344CB8AC3E}">
        <p14:creationId xmlns:p14="http://schemas.microsoft.com/office/powerpoint/2010/main" val="3515333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FCA89E-E229-4A13-8176-1CECA6C6034F}"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E2F6C-EAA6-4D19-AEF9-CAE1C3741F29}" type="slidenum">
              <a:rPr lang="en-US" smtClean="0"/>
              <a:t>‹#›</a:t>
            </a:fld>
            <a:endParaRPr lang="en-US"/>
          </a:p>
        </p:txBody>
      </p:sp>
    </p:spTree>
    <p:extLst>
      <p:ext uri="{BB962C8B-B14F-4D97-AF65-F5344CB8AC3E}">
        <p14:creationId xmlns:p14="http://schemas.microsoft.com/office/powerpoint/2010/main" val="81545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FCA89E-E229-4A13-8176-1CECA6C6034F}"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E2F6C-EAA6-4D19-AEF9-CAE1C3741F29}" type="slidenum">
              <a:rPr lang="en-US" smtClean="0"/>
              <a:t>‹#›</a:t>
            </a:fld>
            <a:endParaRPr lang="en-US"/>
          </a:p>
        </p:txBody>
      </p:sp>
    </p:spTree>
    <p:extLst>
      <p:ext uri="{BB962C8B-B14F-4D97-AF65-F5344CB8AC3E}">
        <p14:creationId xmlns:p14="http://schemas.microsoft.com/office/powerpoint/2010/main" val="2744078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FCA89E-E229-4A13-8176-1CECA6C6034F}"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E2F6C-EAA6-4D19-AEF9-CAE1C3741F29}" type="slidenum">
              <a:rPr lang="en-US" smtClean="0"/>
              <a:t>‹#›</a:t>
            </a:fld>
            <a:endParaRPr lang="en-US"/>
          </a:p>
        </p:txBody>
      </p:sp>
    </p:spTree>
    <p:extLst>
      <p:ext uri="{BB962C8B-B14F-4D97-AF65-F5344CB8AC3E}">
        <p14:creationId xmlns:p14="http://schemas.microsoft.com/office/powerpoint/2010/main" val="2798188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5FCA89E-E229-4A13-8176-1CECA6C6034F}"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E2F6C-EAA6-4D19-AEF9-CAE1C3741F29}" type="slidenum">
              <a:rPr lang="en-US" smtClean="0"/>
              <a:t>‹#›</a:t>
            </a:fld>
            <a:endParaRPr lang="en-US"/>
          </a:p>
        </p:txBody>
      </p:sp>
    </p:spTree>
    <p:extLst>
      <p:ext uri="{BB962C8B-B14F-4D97-AF65-F5344CB8AC3E}">
        <p14:creationId xmlns:p14="http://schemas.microsoft.com/office/powerpoint/2010/main" val="584576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5FCA89E-E229-4A13-8176-1CECA6C6034F}" type="datetimeFigureOut">
              <a:rPr lang="en-US" smtClean="0"/>
              <a:t>3/9/2022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E2F6C-EAA6-4D19-AEF9-CAE1C3741F29}" type="slidenum">
              <a:rPr lang="en-US" smtClean="0"/>
              <a:t>‹#›</a:t>
            </a:fld>
            <a:endParaRPr lang="en-US"/>
          </a:p>
        </p:txBody>
      </p:sp>
    </p:spTree>
    <p:extLst>
      <p:ext uri="{BB962C8B-B14F-4D97-AF65-F5344CB8AC3E}">
        <p14:creationId xmlns:p14="http://schemas.microsoft.com/office/powerpoint/2010/main" val="2105268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5FCA89E-E229-4A13-8176-1CECA6C6034F}" type="datetimeFigureOut">
              <a:rPr lang="en-US" smtClean="0"/>
              <a:t>3/9/2022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E2F6C-EAA6-4D19-AEF9-CAE1C3741F29}" type="slidenum">
              <a:rPr lang="en-US" smtClean="0"/>
              <a:t>‹#›</a:t>
            </a:fld>
            <a:endParaRPr lang="en-US"/>
          </a:p>
        </p:txBody>
      </p:sp>
    </p:spTree>
    <p:extLst>
      <p:ext uri="{BB962C8B-B14F-4D97-AF65-F5344CB8AC3E}">
        <p14:creationId xmlns:p14="http://schemas.microsoft.com/office/powerpoint/2010/main" val="1268702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FCA89E-E229-4A13-8176-1CECA6C6034F}" type="datetimeFigureOut">
              <a:rPr lang="en-US" smtClean="0"/>
              <a:t>3/9/2022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E2F6C-EAA6-4D19-AEF9-CAE1C3741F29}" type="slidenum">
              <a:rPr lang="en-US" smtClean="0"/>
              <a:t>‹#›</a:t>
            </a:fld>
            <a:endParaRPr lang="en-US"/>
          </a:p>
        </p:txBody>
      </p:sp>
    </p:spTree>
    <p:extLst>
      <p:ext uri="{BB962C8B-B14F-4D97-AF65-F5344CB8AC3E}">
        <p14:creationId xmlns:p14="http://schemas.microsoft.com/office/powerpoint/2010/main" val="3870813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FCA89E-E229-4A13-8176-1CECA6C6034F}"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E2F6C-EAA6-4D19-AEF9-CAE1C3741F29}" type="slidenum">
              <a:rPr lang="en-US" smtClean="0"/>
              <a:t>‹#›</a:t>
            </a:fld>
            <a:endParaRPr lang="en-US"/>
          </a:p>
        </p:txBody>
      </p:sp>
    </p:spTree>
    <p:extLst>
      <p:ext uri="{BB962C8B-B14F-4D97-AF65-F5344CB8AC3E}">
        <p14:creationId xmlns:p14="http://schemas.microsoft.com/office/powerpoint/2010/main" val="2741291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FCA89E-E229-4A13-8176-1CECA6C6034F}"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E2F6C-EAA6-4D19-AEF9-CAE1C3741F29}" type="slidenum">
              <a:rPr lang="en-US" smtClean="0"/>
              <a:t>‹#›</a:t>
            </a:fld>
            <a:endParaRPr lang="en-US"/>
          </a:p>
        </p:txBody>
      </p:sp>
    </p:spTree>
    <p:extLst>
      <p:ext uri="{BB962C8B-B14F-4D97-AF65-F5344CB8AC3E}">
        <p14:creationId xmlns:p14="http://schemas.microsoft.com/office/powerpoint/2010/main" val="1797820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FCA89E-E229-4A13-8176-1CECA6C6034F}" type="datetimeFigureOut">
              <a:rPr lang="en-US" smtClean="0"/>
              <a:t>3/9/2022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D0E2F6C-EAA6-4D19-AEF9-CAE1C3741F29}" type="slidenum">
              <a:rPr lang="en-US" smtClean="0"/>
              <a:t>‹#›</a:t>
            </a:fld>
            <a:endParaRPr lang="en-US"/>
          </a:p>
        </p:txBody>
      </p:sp>
    </p:spTree>
    <p:extLst>
      <p:ext uri="{BB962C8B-B14F-4D97-AF65-F5344CB8AC3E}">
        <p14:creationId xmlns:p14="http://schemas.microsoft.com/office/powerpoint/2010/main" val="40405372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sz="4900" b="1" dirty="0" smtClean="0"/>
              <a:t>SOFTWARE DESIGN AND ARCHITECTURE</a:t>
            </a:r>
            <a:r>
              <a:rPr lang="en-US" sz="4900" dirty="0"/>
              <a:t/>
            </a:r>
            <a:br>
              <a:rPr lang="en-US" sz="4900" dirty="0"/>
            </a:br>
            <a:r>
              <a:rPr lang="en-US" sz="4900" dirty="0" smtClean="0"/>
              <a:t>LAB # 01</a:t>
            </a:r>
            <a:br>
              <a:rPr lang="en-US" sz="4900" dirty="0" smtClean="0"/>
            </a:br>
            <a:r>
              <a:rPr lang="en-US" sz="3600" dirty="0" smtClean="0"/>
              <a:t>INTRODUCTION TO RATIONAL ROSE</a:t>
            </a:r>
            <a:endParaRPr lang="en-US" sz="3600" dirty="0"/>
          </a:p>
        </p:txBody>
      </p:sp>
      <p:sp>
        <p:nvSpPr>
          <p:cNvPr id="3" name="Subtitle 2"/>
          <p:cNvSpPr>
            <a:spLocks noGrp="1"/>
          </p:cNvSpPr>
          <p:nvPr>
            <p:ph type="subTitle" idx="1"/>
          </p:nvPr>
        </p:nvSpPr>
        <p:spPr/>
        <p:txBody>
          <a:bodyPr/>
          <a:lstStyle/>
          <a:p>
            <a:r>
              <a:rPr lang="en-US" dirty="0" smtClean="0"/>
              <a:t>ENGR. SANIYA SARIM</a:t>
            </a:r>
            <a:endParaRPr lang="en-US" dirty="0"/>
          </a:p>
        </p:txBody>
      </p:sp>
    </p:spTree>
    <p:extLst>
      <p:ext uri="{BB962C8B-B14F-4D97-AF65-F5344CB8AC3E}">
        <p14:creationId xmlns:p14="http://schemas.microsoft.com/office/powerpoint/2010/main" val="2881506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and Reverse Engineer</a:t>
            </a:r>
            <a:endParaRPr lang="en-US" dirty="0"/>
          </a:p>
        </p:txBody>
      </p:sp>
      <p:sp>
        <p:nvSpPr>
          <p:cNvPr id="3" name="Content Placeholder 2"/>
          <p:cNvSpPr>
            <a:spLocks noGrp="1"/>
          </p:cNvSpPr>
          <p:nvPr>
            <p:ph idx="1"/>
          </p:nvPr>
        </p:nvSpPr>
        <p:spPr/>
        <p:txBody>
          <a:bodyPr/>
          <a:lstStyle/>
          <a:p>
            <a:r>
              <a:rPr lang="en-US" dirty="0" smtClean="0"/>
              <a:t>Apply forward and reverse engineering techniques on the class diagram in previous slides from steps discuss in the class.</a:t>
            </a:r>
            <a:endParaRPr lang="en-US" dirty="0"/>
          </a:p>
        </p:txBody>
      </p:sp>
    </p:spTree>
    <p:extLst>
      <p:ext uri="{BB962C8B-B14F-4D97-AF65-F5344CB8AC3E}">
        <p14:creationId xmlns:p14="http://schemas.microsoft.com/office/powerpoint/2010/main" val="516471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Lab1 Tasks</a:t>
            </a:r>
            <a:r>
              <a:rPr lang="en-US" b="1" dirty="0"/>
              <a:t>:</a:t>
            </a:r>
            <a:br>
              <a:rPr lang="en-US" b="1" dirty="0"/>
            </a:br>
            <a:endParaRPr lang="en-US" dirty="0"/>
          </a:p>
        </p:txBody>
      </p:sp>
      <p:sp>
        <p:nvSpPr>
          <p:cNvPr id="3" name="Content Placeholder 2"/>
          <p:cNvSpPr>
            <a:spLocks noGrp="1"/>
          </p:cNvSpPr>
          <p:nvPr>
            <p:ph idx="1"/>
          </p:nvPr>
        </p:nvSpPr>
        <p:spPr/>
        <p:txBody>
          <a:bodyPr/>
          <a:lstStyle/>
          <a:p>
            <a:r>
              <a:rPr lang="en-US" dirty="0" smtClean="0"/>
              <a:t>1</a:t>
            </a:r>
            <a:r>
              <a:rPr lang="en-US" dirty="0"/>
              <a:t>: Create class diagram with 5 classes and apply forward engineering approaches to generate code</a:t>
            </a:r>
          </a:p>
          <a:p>
            <a:r>
              <a:rPr lang="en-US" dirty="0"/>
              <a:t>2: From forward engineering update your Generated java code and add attributes and operations in your classes.</a:t>
            </a:r>
          </a:p>
          <a:p>
            <a:r>
              <a:rPr lang="en-US" dirty="0"/>
              <a:t>3: Reverse Engineer your edited code in task2 and display updated UML diagram</a:t>
            </a:r>
          </a:p>
          <a:p>
            <a:endParaRPr lang="en-US" dirty="0"/>
          </a:p>
        </p:txBody>
      </p:sp>
    </p:spTree>
    <p:extLst>
      <p:ext uri="{BB962C8B-B14F-4D97-AF65-F5344CB8AC3E}">
        <p14:creationId xmlns:p14="http://schemas.microsoft.com/office/powerpoint/2010/main" val="2424149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 Rose</a:t>
            </a:r>
            <a:endParaRPr lang="en-US" dirty="0"/>
          </a:p>
        </p:txBody>
      </p:sp>
      <p:sp>
        <p:nvSpPr>
          <p:cNvPr id="3" name="Content Placeholder 2"/>
          <p:cNvSpPr>
            <a:spLocks noGrp="1"/>
          </p:cNvSpPr>
          <p:nvPr>
            <p:ph idx="1"/>
          </p:nvPr>
        </p:nvSpPr>
        <p:spPr/>
        <p:txBody>
          <a:bodyPr/>
          <a:lstStyle/>
          <a:p>
            <a:r>
              <a:rPr lang="en-US" dirty="0"/>
              <a:t>ROSE stands for Rational Object-oriented Software Engineering.</a:t>
            </a:r>
          </a:p>
          <a:p>
            <a:r>
              <a:rPr lang="en-US" dirty="0"/>
              <a:t>Rational Rose is developed by Rational Corporation which is under IBM.</a:t>
            </a:r>
          </a:p>
          <a:p>
            <a:r>
              <a:rPr lang="en-US" dirty="0"/>
              <a:t>Rational Rose is a tool for modeling software systems.</a:t>
            </a:r>
          </a:p>
          <a:p>
            <a:r>
              <a:rPr lang="en-US" dirty="0"/>
              <a:t>Rational Rose supports UML.</a:t>
            </a:r>
          </a:p>
          <a:p>
            <a:r>
              <a:rPr lang="en-US" dirty="0"/>
              <a:t>Rational Rose is a tool that supports round-trip engineering means a tool that supports conversion of a model to code and from code to a model.</a:t>
            </a:r>
          </a:p>
          <a:p>
            <a:endParaRPr lang="en-US" dirty="0"/>
          </a:p>
        </p:txBody>
      </p:sp>
    </p:spTree>
    <p:extLst>
      <p:ext uri="{BB962C8B-B14F-4D97-AF65-F5344CB8AC3E}">
        <p14:creationId xmlns:p14="http://schemas.microsoft.com/office/powerpoint/2010/main" val="2380537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Rational Rose Interface:</a:t>
            </a:r>
            <a:endParaRPr lang="en-US" dirty="0"/>
          </a:p>
        </p:txBody>
      </p:sp>
      <p:pic>
        <p:nvPicPr>
          <p:cNvPr id="1026" name="Picture 2" descr="http://www.startertutorials.com/uml/wp-content/uploads/2014/06/RationalRose-Interface.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81115" y="2160588"/>
            <a:ext cx="6189807"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540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RR Interface</a:t>
            </a:r>
            <a:endParaRPr lang="en-US" dirty="0"/>
          </a:p>
        </p:txBody>
      </p:sp>
      <p:sp>
        <p:nvSpPr>
          <p:cNvPr id="3" name="Content Placeholder 2"/>
          <p:cNvSpPr>
            <a:spLocks noGrp="1"/>
          </p:cNvSpPr>
          <p:nvPr>
            <p:ph idx="1"/>
          </p:nvPr>
        </p:nvSpPr>
        <p:spPr/>
        <p:txBody>
          <a:bodyPr>
            <a:normAutofit/>
          </a:bodyPr>
          <a:lstStyle/>
          <a:p>
            <a:r>
              <a:rPr lang="en-US" b="1" dirty="0" err="1"/>
              <a:t>Menubar</a:t>
            </a:r>
            <a:r>
              <a:rPr lang="en-US" b="1" dirty="0"/>
              <a:t>: </a:t>
            </a:r>
            <a:r>
              <a:rPr lang="en-US" dirty="0"/>
              <a:t>The </a:t>
            </a:r>
            <a:r>
              <a:rPr lang="en-US" dirty="0" err="1"/>
              <a:t>menubar</a:t>
            </a:r>
            <a:r>
              <a:rPr lang="en-US" dirty="0"/>
              <a:t> consists of several menus like the file menu, edit menu, view menu etc. All these menus contain several options.</a:t>
            </a:r>
          </a:p>
          <a:p>
            <a:r>
              <a:rPr lang="en-US" b="1" dirty="0"/>
              <a:t>Toolbar: </a:t>
            </a:r>
            <a:r>
              <a:rPr lang="en-US" dirty="0"/>
              <a:t>The toolbar contains the most frequently used actions like New, Open, Save </a:t>
            </a:r>
            <a:r>
              <a:rPr lang="en-US" dirty="0" err="1"/>
              <a:t>etc</a:t>
            </a:r>
            <a:r>
              <a:rPr lang="en-US" dirty="0"/>
              <a:t>…</a:t>
            </a:r>
          </a:p>
          <a:p>
            <a:r>
              <a:rPr lang="en-US" b="1" dirty="0" err="1"/>
              <a:t>Statusbar</a:t>
            </a:r>
            <a:r>
              <a:rPr lang="en-US" b="1" dirty="0"/>
              <a:t>: </a:t>
            </a:r>
            <a:r>
              <a:rPr lang="en-US" dirty="0"/>
              <a:t>The </a:t>
            </a:r>
            <a:r>
              <a:rPr lang="en-US" dirty="0" err="1"/>
              <a:t>statusbar</a:t>
            </a:r>
            <a:r>
              <a:rPr lang="en-US" dirty="0"/>
              <a:t> at the bottom displays status messages.</a:t>
            </a:r>
          </a:p>
          <a:p>
            <a:r>
              <a:rPr lang="en-US" b="1" dirty="0"/>
              <a:t>Browser Window: </a:t>
            </a:r>
            <a:r>
              <a:rPr lang="en-US" dirty="0"/>
              <a:t>The browser window displays the views: Use Case View, Logical View, Component View and Deployment View. Each of these views contains the diagrams</a:t>
            </a:r>
            <a:r>
              <a:rPr lang="en-US" dirty="0" smtClean="0"/>
              <a:t>.</a:t>
            </a:r>
            <a:endParaRPr lang="en-US" dirty="0"/>
          </a:p>
        </p:txBody>
      </p:sp>
    </p:spTree>
    <p:extLst>
      <p:ext uri="{BB962C8B-B14F-4D97-AF65-F5344CB8AC3E}">
        <p14:creationId xmlns:p14="http://schemas.microsoft.com/office/powerpoint/2010/main" val="3313037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RR INTERFACE</a:t>
            </a:r>
            <a:endParaRPr lang="en-US" dirty="0"/>
          </a:p>
        </p:txBody>
      </p:sp>
      <p:sp>
        <p:nvSpPr>
          <p:cNvPr id="3" name="Content Placeholder 2"/>
          <p:cNvSpPr>
            <a:spLocks noGrp="1"/>
          </p:cNvSpPr>
          <p:nvPr>
            <p:ph idx="1"/>
          </p:nvPr>
        </p:nvSpPr>
        <p:spPr/>
        <p:txBody>
          <a:bodyPr/>
          <a:lstStyle/>
          <a:p>
            <a:r>
              <a:rPr lang="en-US" b="1" dirty="0" smtClean="0"/>
              <a:t>Diagram Toolbar: </a:t>
            </a:r>
            <a:r>
              <a:rPr lang="en-US" dirty="0" smtClean="0"/>
              <a:t>The diagram toolbar displays the symbols of the respective type of diagram.</a:t>
            </a:r>
          </a:p>
          <a:p>
            <a:r>
              <a:rPr lang="en-US" b="1" dirty="0" smtClean="0"/>
              <a:t>Diagram Window: </a:t>
            </a:r>
            <a:r>
              <a:rPr lang="en-US" dirty="0" smtClean="0"/>
              <a:t>The diagram window is the place where the user draws the diagrams using the symbols from the diagram toolbar.</a:t>
            </a:r>
          </a:p>
          <a:p>
            <a:r>
              <a:rPr lang="en-US" b="1" dirty="0" smtClean="0"/>
              <a:t>Log Window: </a:t>
            </a:r>
            <a:r>
              <a:rPr lang="en-US" dirty="0" smtClean="0"/>
              <a:t>This window is used to display error messages, warnings and information messages.</a:t>
            </a:r>
          </a:p>
          <a:p>
            <a:r>
              <a:rPr lang="en-US" b="1" dirty="0" smtClean="0"/>
              <a:t>Documentation Window: </a:t>
            </a:r>
            <a:r>
              <a:rPr lang="en-US" dirty="0" smtClean="0"/>
              <a:t>This window is used to display the documentation related to the symbols and other aspects.</a:t>
            </a:r>
          </a:p>
          <a:p>
            <a:endParaRPr lang="en-US" dirty="0" smtClean="0"/>
          </a:p>
          <a:p>
            <a:endParaRPr lang="en-US" dirty="0"/>
          </a:p>
        </p:txBody>
      </p:sp>
    </p:spTree>
    <p:extLst>
      <p:ext uri="{BB962C8B-B14F-4D97-AF65-F5344CB8AC3E}">
        <p14:creationId xmlns:p14="http://schemas.microsoft.com/office/powerpoint/2010/main" val="1508289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838200" y="304632"/>
            <a:ext cx="8066632"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How to work with </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Rational</a:t>
            </a:r>
            <a:r>
              <a:rPr kumimoji="0" lang="en-US" altLang="en-US"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Rose:</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b="0" i="0" u="none" strike="noStrike" cap="none" normalizeH="0" baseline="0" dirty="0" smtClean="0">
              <a:ln>
                <a:noFill/>
              </a:ln>
              <a:solidFill>
                <a:schemeClr val="tx1"/>
              </a:solidFill>
              <a:effectLst/>
            </a:endParaRPr>
          </a:p>
        </p:txBody>
      </p:sp>
      <p:sp>
        <p:nvSpPr>
          <p:cNvPr id="4" name="Rectangle 1"/>
          <p:cNvSpPr>
            <a:spLocks noGrp="1" noChangeArrowheads="1"/>
          </p:cNvSpPr>
          <p:nvPr>
            <p:ph idx="1"/>
          </p:nvPr>
        </p:nvSpPr>
        <p:spPr bwMode="auto">
          <a:xfrm>
            <a:off x="386366" y="2163669"/>
            <a:ext cx="12274429"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t>To start Rational Rose, type rose on the command prompt in your terminal.</a:t>
            </a:r>
            <a:endParaRPr kumimoji="0" lang="en-US" altLang="en-US"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t>2)     Window for Rational Rose will open. It might take some time.</a:t>
            </a:r>
            <a:endParaRPr kumimoji="0" lang="en-US" altLang="en-US"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t>3)     If you are working on a new assignment,</a:t>
            </a:r>
            <a:b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br>
            <a: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t>From the File menu, select New and save it as your HW/Project name.</a:t>
            </a:r>
            <a:endParaRPr kumimoji="0" lang="en-US" altLang="en-US"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t>4)     If you are continuing a previous assignment,</a:t>
            </a:r>
            <a:b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br>
            <a: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t>From the File menu, select Open and select the model you want to work on.</a:t>
            </a:r>
            <a:endParaRPr kumimoji="0" lang="en-US" altLang="en-US"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585075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Drawing the Class Diagram:</a:t>
            </a:r>
            <a:endParaRPr lang="en-US" dirty="0"/>
          </a:p>
        </p:txBody>
      </p:sp>
      <p:sp>
        <p:nvSpPr>
          <p:cNvPr id="3" name="Content Placeholder 2"/>
          <p:cNvSpPr>
            <a:spLocks noGrp="1"/>
          </p:cNvSpPr>
          <p:nvPr>
            <p:ph idx="1"/>
          </p:nvPr>
        </p:nvSpPr>
        <p:spPr/>
        <p:txBody>
          <a:bodyPr>
            <a:normAutofit fontScale="92500" lnSpcReduction="10000"/>
          </a:bodyPr>
          <a:lstStyle/>
          <a:p>
            <a:r>
              <a:rPr lang="en-US" dirty="0"/>
              <a:t>You will be working in Logical view- Processing requirements model and data storage requirements model. Shows what classes of objects are required without showing how the objects might be implemented or how the user might interact with them.</a:t>
            </a:r>
          </a:p>
          <a:p>
            <a:r>
              <a:rPr lang="en-US" dirty="0"/>
              <a:t>1)     The Logical View Class Diagram window may already be </a:t>
            </a:r>
            <a:r>
              <a:rPr lang="en-US" dirty="0" err="1" smtClean="0"/>
              <a:t>open.If</a:t>
            </a:r>
            <a:r>
              <a:rPr lang="en-US" dirty="0" smtClean="0"/>
              <a:t> </a:t>
            </a:r>
            <a:r>
              <a:rPr lang="en-US" dirty="0"/>
              <a:t>so, skip to step 3.</a:t>
            </a:r>
          </a:p>
          <a:p>
            <a:r>
              <a:rPr lang="en-US" dirty="0"/>
              <a:t>2)     Open the Logical View </a:t>
            </a:r>
            <a:r>
              <a:rPr lang="en-US" dirty="0" smtClean="0"/>
              <a:t>Folder. Double </a:t>
            </a:r>
            <a:r>
              <a:rPr lang="en-US" dirty="0"/>
              <a:t>click on the icon next to Main</a:t>
            </a:r>
            <a:r>
              <a:rPr lang="en-US" dirty="0" smtClean="0"/>
              <a:t>.(</a:t>
            </a:r>
            <a:r>
              <a:rPr lang="en-US" dirty="0"/>
              <a:t>Alternately, right click on Main and select Open).</a:t>
            </a:r>
          </a:p>
          <a:p>
            <a:r>
              <a:rPr lang="en-US" dirty="0"/>
              <a:t>3)     To draw a class, click on the class icon on the toolbar. Move the cross bar to the class diagram window and click.</a:t>
            </a:r>
          </a:p>
          <a:p>
            <a:r>
              <a:rPr lang="en-US" dirty="0"/>
              <a:t>4)     Name the class. Note that you do not want to use the same name as an Actor in your Use Case diagram</a:t>
            </a:r>
            <a:r>
              <a:rPr lang="en-US" dirty="0" smtClean="0"/>
              <a:t>.</a:t>
            </a:r>
            <a:r>
              <a:rPr lang="en-US" dirty="0"/>
              <a:t> For example, if you have a Student actor, the class should be named </a:t>
            </a:r>
            <a:r>
              <a:rPr lang="en-US" dirty="0" err="1"/>
              <a:t>StudentProxy</a:t>
            </a:r>
            <a:r>
              <a:rPr lang="en-US" dirty="0"/>
              <a:t>.</a:t>
            </a:r>
          </a:p>
          <a:p>
            <a:pPr marL="0" indent="0">
              <a:buNone/>
            </a:pPr>
            <a:endParaRPr lang="en-US" dirty="0"/>
          </a:p>
        </p:txBody>
      </p:sp>
    </p:spTree>
    <p:extLst>
      <p:ext uri="{BB962C8B-B14F-4D97-AF65-F5344CB8AC3E}">
        <p14:creationId xmlns:p14="http://schemas.microsoft.com/office/powerpoint/2010/main" val="1361602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Drawing the Class Diagram:</a:t>
            </a:r>
            <a:endParaRPr lang="en-US" dirty="0"/>
          </a:p>
        </p:txBody>
      </p:sp>
      <p:sp>
        <p:nvSpPr>
          <p:cNvPr id="3" name="Content Placeholder 2"/>
          <p:cNvSpPr>
            <a:spLocks noGrp="1"/>
          </p:cNvSpPr>
          <p:nvPr>
            <p:ph idx="1"/>
          </p:nvPr>
        </p:nvSpPr>
        <p:spPr/>
        <p:txBody>
          <a:bodyPr>
            <a:normAutofit/>
          </a:bodyPr>
          <a:lstStyle/>
          <a:p>
            <a:r>
              <a:rPr lang="en-US" dirty="0" smtClean="0"/>
              <a:t>5)</a:t>
            </a:r>
            <a:r>
              <a:rPr lang="en-US" dirty="0" smtClean="0"/>
              <a:t> Now right click on the class to add attributes and methods to your class.</a:t>
            </a:r>
          </a:p>
          <a:p>
            <a:r>
              <a:rPr lang="en-US" dirty="0" smtClean="0"/>
              <a:t>6)     Create all the classes you require for your class model. Using the connection symbols from the toolbar, connect the classes to show the relationship between those two classes (association, generalization/specialization or aggregation). Do the same for all the classes.</a:t>
            </a:r>
          </a:p>
          <a:p>
            <a:r>
              <a:rPr lang="en-US" dirty="0" smtClean="0"/>
              <a:t>7)     You can name associations using text box in the tool bar.</a:t>
            </a:r>
          </a:p>
          <a:p>
            <a:r>
              <a:rPr lang="en-US" dirty="0" smtClean="0"/>
              <a:t>8)     To add multiplicity information, right click on the association line and select the desired value.</a:t>
            </a:r>
          </a:p>
          <a:p>
            <a:pPr marL="0" indent="0">
              <a:buNone/>
            </a:pPr>
            <a:endParaRPr lang="en-US" dirty="0" smtClean="0"/>
          </a:p>
          <a:p>
            <a:endParaRPr lang="en-US" dirty="0"/>
          </a:p>
        </p:txBody>
      </p:sp>
    </p:spTree>
    <p:extLst>
      <p:ext uri="{BB962C8B-B14F-4D97-AF65-F5344CB8AC3E}">
        <p14:creationId xmlns:p14="http://schemas.microsoft.com/office/powerpoint/2010/main" val="708537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Class diagram</a:t>
            </a:r>
            <a:endParaRPr lang="en-US" dirty="0"/>
          </a:p>
        </p:txBody>
      </p:sp>
      <p:pic>
        <p:nvPicPr>
          <p:cNvPr id="1026" name="Picture 2" descr="UML Class Diagrams Tutorial, Step by Step | by Salma | Medium"/>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67650" y="2160588"/>
            <a:ext cx="8016737"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3256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TotalTime>
  <Words>216</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Trebuchet MS</vt:lpstr>
      <vt:lpstr>Wingdings 3</vt:lpstr>
      <vt:lpstr>Facet</vt:lpstr>
      <vt:lpstr> SOFTWARE DESIGN AND ARCHITECTURE LAB # 01 INTRODUCTION TO RATIONAL ROSE</vt:lpstr>
      <vt:lpstr>Rational Rose</vt:lpstr>
      <vt:lpstr>Rational Rose Interface:</vt:lpstr>
      <vt:lpstr> RR Interface</vt:lpstr>
      <vt:lpstr>RR INTERFACE</vt:lpstr>
      <vt:lpstr>How to work with Rational Rose:  </vt:lpstr>
      <vt:lpstr>Drawing the Class Diagram:</vt:lpstr>
      <vt:lpstr>Drawing the Class Diagram:</vt:lpstr>
      <vt:lpstr>Sample Class diagram</vt:lpstr>
      <vt:lpstr>Forward and Reverse Engineer</vt:lpstr>
      <vt:lpstr> Lab1 Tasks: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 01 INTRODUCTION TO RATIONAL ROSE</dc:title>
  <dc:creator>Microsoft account</dc:creator>
  <cp:lastModifiedBy>Microsoft account</cp:lastModifiedBy>
  <cp:revision>4</cp:revision>
  <dcterms:created xsi:type="dcterms:W3CDTF">2022-03-04T06:46:05Z</dcterms:created>
  <dcterms:modified xsi:type="dcterms:W3CDTF">2022-03-09T06:13:31Z</dcterms:modified>
</cp:coreProperties>
</file>