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5841" y="1843862"/>
            <a:ext cx="8640317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7Voso411V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41" y="1843862"/>
            <a:ext cx="8640317" cy="304378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6350" marR="5080" algn="ctr">
              <a:lnSpc>
                <a:spcPts val="5830"/>
              </a:lnSpc>
              <a:spcBef>
                <a:spcPts val="835"/>
              </a:spcBef>
            </a:pPr>
            <a:r>
              <a:rPr spc="-265" dirty="0"/>
              <a:t>INTERACTIVE </a:t>
            </a:r>
            <a:r>
              <a:rPr spc="-165" dirty="0"/>
              <a:t>SYSTEMS </a:t>
            </a:r>
            <a:r>
              <a:rPr spc="-185" dirty="0"/>
              <a:t>WITH  </a:t>
            </a:r>
            <a:r>
              <a:rPr spc="55" dirty="0"/>
              <a:t>MVC </a:t>
            </a:r>
            <a:r>
              <a:rPr spc="-295" dirty="0"/>
              <a:t>ARCHITECTURAL</a:t>
            </a:r>
            <a:r>
              <a:rPr spc="-969" dirty="0"/>
              <a:t> </a:t>
            </a:r>
            <a:r>
              <a:rPr spc="-395" dirty="0"/>
              <a:t>PATTERN</a:t>
            </a:r>
          </a:p>
          <a:p>
            <a:pPr marL="1957070" marR="1949450" algn="ctr">
              <a:lnSpc>
                <a:spcPct val="125099"/>
              </a:lnSpc>
              <a:spcBef>
                <a:spcPts val="545"/>
              </a:spcBef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lang="en-US" sz="2400" spc="-10" dirty="0" smtClean="0">
                <a:latin typeface="Carlito"/>
                <a:cs typeface="Carlito"/>
              </a:rPr>
              <a:t/>
            </a:r>
            <a:br>
              <a:rPr lang="en-US" sz="2400" spc="-10" dirty="0" smtClean="0">
                <a:latin typeface="Carlito"/>
                <a:cs typeface="Carlito"/>
              </a:rPr>
            </a:br>
            <a:r>
              <a:rPr sz="2400" spc="-5" dirty="0" smtClean="0">
                <a:latin typeface="Carlito"/>
                <a:cs typeface="Carlito"/>
              </a:rPr>
              <a:t>Lab </a:t>
            </a:r>
            <a:r>
              <a:rPr sz="2400" dirty="0">
                <a:latin typeface="Carlito"/>
                <a:cs typeface="Carlito"/>
              </a:rPr>
              <a:t># </a:t>
            </a:r>
            <a:r>
              <a:rPr sz="2400" spc="-5" dirty="0">
                <a:latin typeface="Carlito"/>
                <a:cs typeface="Carlito"/>
              </a:rPr>
              <a:t>10  </a:t>
            </a:r>
            <a:r>
              <a:rPr lang="en-US" sz="2400" spc="-5" dirty="0" smtClean="0">
                <a:latin typeface="Carlito"/>
                <a:cs typeface="Carlito"/>
              </a:rPr>
              <a:t/>
            </a:r>
            <a:br>
              <a:rPr lang="en-US" sz="2400" spc="-5" dirty="0" smtClean="0">
                <a:latin typeface="Carlito"/>
                <a:cs typeface="Carlito"/>
              </a:rPr>
            </a:br>
            <a:r>
              <a:rPr lang="en-US" sz="2400" dirty="0" smtClean="0">
                <a:latin typeface="Carlito"/>
                <a:cs typeface="Carlito"/>
              </a:rPr>
              <a:t>Saniya </a:t>
            </a:r>
            <a:r>
              <a:rPr lang="en-US" sz="2400" dirty="0" err="1" smtClean="0">
                <a:latin typeface="Carlito"/>
                <a:cs typeface="Carlito"/>
              </a:rPr>
              <a:t>Sarim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980"/>
            <a:ext cx="7292975" cy="1443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z="4900" spc="-310" dirty="0"/>
              <a:t>Interactive </a:t>
            </a:r>
            <a:r>
              <a:rPr sz="4900" spc="-260" dirty="0"/>
              <a:t>Systems </a:t>
            </a:r>
            <a:r>
              <a:rPr sz="4900" spc="-275" dirty="0"/>
              <a:t>with</a:t>
            </a:r>
            <a:r>
              <a:rPr sz="4900" spc="-865" dirty="0"/>
              <a:t> </a:t>
            </a:r>
            <a:r>
              <a:rPr sz="4900" spc="15" dirty="0"/>
              <a:t>MVC  </a:t>
            </a:r>
            <a:r>
              <a:rPr sz="4900" spc="-310" dirty="0"/>
              <a:t>Architectural</a:t>
            </a:r>
            <a:r>
              <a:rPr sz="4900" spc="-450" dirty="0"/>
              <a:t> </a:t>
            </a:r>
            <a:r>
              <a:rPr sz="4900" spc="-325" dirty="0"/>
              <a:t>Pattern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4059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717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order to </a:t>
            </a:r>
            <a:r>
              <a:rPr sz="2800" spc="-10" dirty="0">
                <a:latin typeface="Carlito"/>
                <a:cs typeface="Carlito"/>
              </a:rPr>
              <a:t>build </a:t>
            </a:r>
            <a:r>
              <a:rPr sz="2800" spc="-5" dirty="0">
                <a:latin typeface="Carlito"/>
                <a:cs typeface="Carlito"/>
              </a:rPr>
              <a:t>highly </a:t>
            </a:r>
            <a:r>
              <a:rPr sz="2800" spc="-20" dirty="0">
                <a:latin typeface="Carlito"/>
                <a:cs typeface="Carlito"/>
              </a:rPr>
              <a:t>interactive </a:t>
            </a:r>
            <a:r>
              <a:rPr sz="2800" spc="-15" dirty="0">
                <a:latin typeface="Carlito"/>
                <a:cs typeface="Carlito"/>
              </a:rPr>
              <a:t>interfaces there must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many  </a:t>
            </a:r>
            <a:r>
              <a:rPr sz="2800" spc="-20" dirty="0">
                <a:latin typeface="Carlito"/>
                <a:cs typeface="Carlito"/>
              </a:rPr>
              <a:t>complex </a:t>
            </a:r>
            <a:r>
              <a:rPr sz="2800" spc="-10" dirty="0">
                <a:latin typeface="Carlito"/>
                <a:cs typeface="Carlito"/>
              </a:rPr>
              <a:t>coding </a:t>
            </a:r>
            <a:r>
              <a:rPr sz="2800" spc="-5" dirty="0">
                <a:latin typeface="Carlito"/>
                <a:cs typeface="Carlito"/>
              </a:rPr>
              <a:t>and UI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implemented.</a:t>
            </a:r>
            <a:endParaRPr sz="2800">
              <a:latin typeface="Carlito"/>
              <a:cs typeface="Carlito"/>
            </a:endParaRPr>
          </a:p>
          <a:p>
            <a:pPr marL="241300" marR="34988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MVC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0" dirty="0">
                <a:latin typeface="Carlito"/>
                <a:cs typeface="Carlito"/>
              </a:rPr>
              <a:t>solves this </a:t>
            </a:r>
            <a:r>
              <a:rPr sz="2800" spc="-20" dirty="0">
                <a:latin typeface="Carlito"/>
                <a:cs typeface="Carlito"/>
              </a:rPr>
              <a:t>complex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15" dirty="0">
                <a:latin typeface="Carlito"/>
                <a:cs typeface="Carlito"/>
              </a:rPr>
              <a:t>problem by </a:t>
            </a:r>
            <a:r>
              <a:rPr sz="2800" spc="-5" dirty="0">
                <a:latin typeface="Carlito"/>
                <a:cs typeface="Carlito"/>
              </a:rPr>
              <a:t>making  </a:t>
            </a:r>
            <a:r>
              <a:rPr sz="2800" spc="-15" dirty="0">
                <a:latin typeface="Carlito"/>
                <a:cs typeface="Carlito"/>
              </a:rPr>
              <a:t>separation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concern.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Carlito"/>
                <a:cs typeface="Carlito"/>
              </a:rPr>
              <a:t>How? </a:t>
            </a:r>
            <a:r>
              <a:rPr sz="2800" spc="-10" dirty="0">
                <a:latin typeface="Carlito"/>
                <a:cs typeface="Carlito"/>
              </a:rPr>
              <a:t>(by </a:t>
            </a:r>
            <a:r>
              <a:rPr sz="2800" spc="-5" dirty="0">
                <a:latin typeface="Carlito"/>
                <a:cs typeface="Carlito"/>
              </a:rPr>
              <a:t>making each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20" dirty="0">
                <a:latin typeface="Carlito"/>
                <a:cs typeface="Carlito"/>
              </a:rPr>
              <a:t>perform </a:t>
            </a:r>
            <a:r>
              <a:rPr sz="2800" spc="-10" dirty="0">
                <a:latin typeface="Carlito"/>
                <a:cs typeface="Carlito"/>
              </a:rPr>
              <a:t>specific responsibility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  </a:t>
            </a:r>
            <a:r>
              <a:rPr sz="2800" spc="-5" dirty="0">
                <a:latin typeface="Carlito"/>
                <a:cs typeface="Carlito"/>
              </a:rPr>
              <a:t>learned about </a:t>
            </a:r>
            <a:r>
              <a:rPr sz="2800" spc="-15" dirty="0">
                <a:latin typeface="Carlito"/>
                <a:cs typeface="Carlito"/>
              </a:rPr>
              <a:t>MVC </a:t>
            </a:r>
            <a:r>
              <a:rPr sz="2800" spc="-5" dirty="0">
                <a:latin typeface="Carlito"/>
                <a:cs typeface="Carlito"/>
              </a:rPr>
              <a:t>is all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about)</a:t>
            </a:r>
            <a:endParaRPr sz="2800">
              <a:latin typeface="Carlito"/>
              <a:cs typeface="Carlito"/>
            </a:endParaRPr>
          </a:p>
          <a:p>
            <a:pPr marL="241300" marR="14604" indent="-229235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  <a:tab pos="1754505" algn="l"/>
              </a:tabLst>
            </a:pPr>
            <a:r>
              <a:rPr sz="2800" b="1" spc="-10" dirty="0">
                <a:latin typeface="Carlito"/>
                <a:cs typeface="Carlito"/>
              </a:rPr>
              <a:t>Example:	</a:t>
            </a:r>
            <a:r>
              <a:rPr sz="2800" spc="-5" dirty="0">
                <a:latin typeface="Carlito"/>
                <a:cs typeface="Carlito"/>
              </a:rPr>
              <a:t>If I </a:t>
            </a:r>
            <a:r>
              <a:rPr sz="2800" spc="-20" dirty="0">
                <a:latin typeface="Carlito"/>
                <a:cs typeface="Carlito"/>
              </a:rPr>
              <a:t>request </a:t>
            </a:r>
            <a:r>
              <a:rPr sz="2800" b="1" spc="-10" dirty="0">
                <a:latin typeface="Carlito"/>
                <a:cs typeface="Carlito"/>
              </a:rPr>
              <a:t>facebook.com/home </a:t>
            </a:r>
            <a:r>
              <a:rPr sz="2800" spc="-5" dirty="0">
                <a:latin typeface="Carlito"/>
                <a:cs typeface="Carlito"/>
              </a:rPr>
              <a:t>i am </a:t>
            </a:r>
            <a:r>
              <a:rPr sz="2800" spc="-10" dirty="0">
                <a:latin typeface="Carlito"/>
                <a:cs typeface="Carlito"/>
              </a:rPr>
              <a:t>now </a:t>
            </a:r>
            <a:r>
              <a:rPr sz="2800" spc="-15" dirty="0">
                <a:latin typeface="Carlito"/>
                <a:cs typeface="Carlito"/>
              </a:rPr>
              <a:t>requesting  </a:t>
            </a:r>
            <a:r>
              <a:rPr sz="2800" spc="-10" dirty="0">
                <a:latin typeface="Carlito"/>
                <a:cs typeface="Carlito"/>
              </a:rPr>
              <a:t>home </a:t>
            </a:r>
            <a:r>
              <a:rPr sz="2800" spc="-15" dirty="0">
                <a:latin typeface="Carlito"/>
                <a:cs typeface="Carlito"/>
              </a:rPr>
              <a:t>page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HomeController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Facebook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will  </a:t>
            </a:r>
            <a:r>
              <a:rPr sz="2800" spc="-10" dirty="0">
                <a:latin typeface="Carlito"/>
                <a:cs typeface="Carlito"/>
              </a:rPr>
              <a:t>handle </a:t>
            </a:r>
            <a:r>
              <a:rPr sz="2800" spc="-30" dirty="0">
                <a:latin typeface="Carlito"/>
                <a:cs typeface="Carlito"/>
              </a:rPr>
              <a:t>my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5" dirty="0">
                <a:latin typeface="Carlito"/>
                <a:cs typeface="Carlito"/>
              </a:rPr>
              <a:t>then it </a:t>
            </a:r>
            <a:r>
              <a:rPr sz="2800" spc="-20" dirty="0">
                <a:latin typeface="Carlito"/>
                <a:cs typeface="Carlito"/>
              </a:rPr>
              <a:t>request data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home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b="1" spc="-10" dirty="0">
                <a:latin typeface="Carlito"/>
                <a:cs typeface="Carlito"/>
              </a:rPr>
              <a:t>models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put </a:t>
            </a:r>
            <a:r>
              <a:rPr sz="2800" spc="-5" dirty="0">
                <a:latin typeface="Carlito"/>
                <a:cs typeface="Carlito"/>
              </a:rPr>
              <a:t>them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particular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view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6958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Why</a:t>
            </a:r>
            <a:r>
              <a:rPr spc="-509" dirty="0"/>
              <a:t> </a:t>
            </a:r>
            <a:r>
              <a:rPr spc="-245" dirty="0"/>
              <a:t>and</a:t>
            </a:r>
            <a:r>
              <a:rPr spc="-520" dirty="0"/>
              <a:t> </a:t>
            </a:r>
            <a:r>
              <a:rPr spc="-145" dirty="0"/>
              <a:t>When</a:t>
            </a:r>
            <a:r>
              <a:rPr spc="-530" dirty="0"/>
              <a:t> </a:t>
            </a:r>
            <a:r>
              <a:rPr spc="-265" dirty="0"/>
              <a:t>to</a:t>
            </a:r>
            <a:r>
              <a:rPr spc="-500" dirty="0"/>
              <a:t> </a:t>
            </a:r>
            <a:r>
              <a:rPr spc="-175" dirty="0"/>
              <a:t>Use</a:t>
            </a:r>
            <a:r>
              <a:rPr spc="-520" dirty="0"/>
              <a:t> </a:t>
            </a:r>
            <a:r>
              <a:rPr spc="-254" dirty="0"/>
              <a:t>this</a:t>
            </a:r>
            <a:r>
              <a:rPr spc="-509" dirty="0"/>
              <a:t> </a:t>
            </a:r>
            <a:r>
              <a:rPr spc="-229" dirty="0"/>
              <a:t>pattern?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39045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buFont typeface="Carlito"/>
              <a:buAutoNum type="arabicPeriod"/>
              <a:tabLst>
                <a:tab pos="608330" algn="l"/>
                <a:tab pos="608965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helps </a:t>
            </a:r>
            <a:r>
              <a:rPr sz="2800" spc="-20" dirty="0">
                <a:latin typeface="Carlito"/>
                <a:cs typeface="Carlito"/>
              </a:rPr>
              <a:t>you create </a:t>
            </a:r>
            <a:r>
              <a:rPr sz="2800" spc="-10" dirty="0">
                <a:latin typeface="Carlito"/>
                <a:cs typeface="Carlito"/>
              </a:rPr>
              <a:t>applications that </a:t>
            </a:r>
            <a:r>
              <a:rPr sz="2800" spc="-20" dirty="0">
                <a:latin typeface="Carlito"/>
                <a:cs typeface="Carlito"/>
              </a:rPr>
              <a:t>separate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5" dirty="0">
                <a:latin typeface="Carlito"/>
                <a:cs typeface="Carlito"/>
              </a:rPr>
              <a:t>aspects  of the </a:t>
            </a:r>
            <a:r>
              <a:rPr sz="2800" spc="-10" dirty="0">
                <a:latin typeface="Carlito"/>
                <a:cs typeface="Carlito"/>
              </a:rPr>
              <a:t>application (input </a:t>
            </a:r>
            <a:r>
              <a:rPr sz="2800" spc="-5" dirty="0">
                <a:latin typeface="Carlito"/>
                <a:cs typeface="Carlito"/>
              </a:rPr>
              <a:t>logic, </a:t>
            </a:r>
            <a:r>
              <a:rPr sz="2800" spc="-10" dirty="0">
                <a:latin typeface="Carlito"/>
                <a:cs typeface="Carlito"/>
              </a:rPr>
              <a:t>business </a:t>
            </a:r>
            <a:r>
              <a:rPr sz="2800" spc="-5" dirty="0">
                <a:latin typeface="Carlito"/>
                <a:cs typeface="Carlito"/>
              </a:rPr>
              <a:t>logic, and UI logic).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main aspect is Loose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Coupling.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Manage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Complexity.</a:t>
            </a:r>
            <a:endParaRPr sz="2800">
              <a:latin typeface="Carlito"/>
              <a:cs typeface="Carlito"/>
            </a:endParaRPr>
          </a:p>
          <a:p>
            <a:pPr marL="527685" marR="1198245" indent="-515620">
              <a:lnSpc>
                <a:spcPts val="3020"/>
              </a:lnSpc>
              <a:spcBef>
                <a:spcPts val="10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Simultaneous </a:t>
            </a:r>
            <a:r>
              <a:rPr sz="2800" spc="-15" dirty="0">
                <a:latin typeface="Carlito"/>
                <a:cs typeface="Carlito"/>
              </a:rPr>
              <a:t>development: </a:t>
            </a:r>
            <a:r>
              <a:rPr sz="2800" spc="-10" dirty="0">
                <a:latin typeface="Carlito"/>
                <a:cs typeface="Carlito"/>
              </a:rPr>
              <a:t>Multiple </a:t>
            </a:r>
            <a:r>
              <a:rPr sz="2800" spc="-15" dirty="0">
                <a:latin typeface="Carlito"/>
                <a:cs typeface="Carlito"/>
              </a:rPr>
              <a:t>developers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work  </a:t>
            </a:r>
            <a:r>
              <a:rPr sz="2800" spc="-10" dirty="0">
                <a:latin typeface="Carlito"/>
                <a:cs typeface="Carlito"/>
              </a:rPr>
              <a:t>simultaneously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model, </a:t>
            </a:r>
            <a:r>
              <a:rPr sz="2800" spc="-15" dirty="0">
                <a:latin typeface="Carlito"/>
                <a:cs typeface="Carlito"/>
              </a:rPr>
              <a:t>controller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views.</a:t>
            </a:r>
            <a:endParaRPr sz="2800">
              <a:latin typeface="Carlito"/>
              <a:cs typeface="Carlito"/>
            </a:endParaRPr>
          </a:p>
          <a:p>
            <a:pPr marL="527685" marR="40005" indent="-515620">
              <a:lnSpc>
                <a:spcPts val="302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Ease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modification: </a:t>
            </a:r>
            <a:r>
              <a:rPr sz="2800" spc="-5" dirty="0">
                <a:latin typeface="Carlito"/>
                <a:cs typeface="Carlito"/>
              </a:rPr>
              <a:t>Because of the </a:t>
            </a:r>
            <a:r>
              <a:rPr sz="2800" spc="-15" dirty="0">
                <a:latin typeface="Carlito"/>
                <a:cs typeface="Carlito"/>
              </a:rPr>
              <a:t>separation </a:t>
            </a:r>
            <a:r>
              <a:rPr sz="2800" spc="-5" dirty="0">
                <a:latin typeface="Carlito"/>
                <a:cs typeface="Carlito"/>
              </a:rPr>
              <a:t>of responsibilities,  </a:t>
            </a:r>
            <a:r>
              <a:rPr sz="2800" spc="-15" dirty="0">
                <a:latin typeface="Carlito"/>
                <a:cs typeface="Carlito"/>
              </a:rPr>
              <a:t>future development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modification </a:t>
            </a:r>
            <a:r>
              <a:rPr sz="2800" spc="-5" dirty="0">
                <a:latin typeface="Carlito"/>
                <a:cs typeface="Carlito"/>
              </a:rPr>
              <a:t>is easier i.e. </a:t>
            </a:r>
            <a:r>
              <a:rPr sz="2800" spc="-10" dirty="0">
                <a:latin typeface="Carlito"/>
                <a:cs typeface="Carlito"/>
              </a:rPr>
              <a:t>scalability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5" dirty="0">
                <a:latin typeface="Carlito"/>
                <a:cs typeface="Carlito"/>
              </a:rPr>
              <a:t>product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increased.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555189"/>
            <a:ext cx="86029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25" dirty="0"/>
              <a:t>Example </a:t>
            </a:r>
            <a:r>
              <a:rPr sz="8000" spc="-434" dirty="0"/>
              <a:t>Step </a:t>
            </a:r>
            <a:r>
              <a:rPr sz="8000" spc="-409" dirty="0"/>
              <a:t>by</a:t>
            </a:r>
            <a:r>
              <a:rPr sz="8000" spc="-1320" dirty="0"/>
              <a:t> </a:t>
            </a:r>
            <a:r>
              <a:rPr sz="8000" spc="-430" dirty="0"/>
              <a:t>Step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8778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Step1</a:t>
            </a:r>
            <a:r>
              <a:rPr spc="-530" dirty="0"/>
              <a:t> </a:t>
            </a:r>
            <a:r>
              <a:rPr spc="705" dirty="0"/>
              <a:t>–</a:t>
            </a:r>
            <a:r>
              <a:rPr spc="-490" dirty="0"/>
              <a:t> </a:t>
            </a:r>
            <a:r>
              <a:rPr spc="-325" dirty="0"/>
              <a:t>Creating</a:t>
            </a:r>
            <a:r>
              <a:rPr spc="-520" dirty="0"/>
              <a:t> </a:t>
            </a:r>
            <a:r>
              <a:rPr spc="-95" dirty="0"/>
              <a:t>Model</a:t>
            </a:r>
            <a:r>
              <a:rPr spc="-490" dirty="0"/>
              <a:t> </a:t>
            </a:r>
            <a:r>
              <a:rPr spc="-27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1042416" y="1690116"/>
            <a:ext cx="4328160" cy="494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8778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Step1</a:t>
            </a:r>
            <a:r>
              <a:rPr spc="-530" dirty="0"/>
              <a:t> </a:t>
            </a:r>
            <a:r>
              <a:rPr spc="705" dirty="0"/>
              <a:t>–</a:t>
            </a:r>
            <a:r>
              <a:rPr spc="-490" dirty="0"/>
              <a:t> </a:t>
            </a:r>
            <a:r>
              <a:rPr spc="-325" dirty="0"/>
              <a:t>Creating</a:t>
            </a:r>
            <a:r>
              <a:rPr spc="-520" dirty="0"/>
              <a:t> </a:t>
            </a:r>
            <a:r>
              <a:rPr spc="-95" dirty="0"/>
              <a:t>Model</a:t>
            </a:r>
            <a:r>
              <a:rPr spc="-490" dirty="0"/>
              <a:t> </a:t>
            </a:r>
            <a:r>
              <a:rPr spc="-27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65502"/>
            <a:ext cx="7275576" cy="549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8835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Step2 </a:t>
            </a:r>
            <a:r>
              <a:rPr spc="705" dirty="0"/>
              <a:t>–</a:t>
            </a:r>
            <a:r>
              <a:rPr spc="-1180" dirty="0"/>
              <a:t> </a:t>
            </a:r>
            <a:r>
              <a:rPr spc="-325" dirty="0"/>
              <a:t>Creating </a:t>
            </a:r>
            <a:r>
              <a:rPr spc="-310" dirty="0"/>
              <a:t>Controller </a:t>
            </a:r>
            <a:r>
              <a:rPr spc="-27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3820667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8835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Step2 </a:t>
            </a:r>
            <a:r>
              <a:rPr spc="705" dirty="0"/>
              <a:t>–</a:t>
            </a:r>
            <a:r>
              <a:rPr spc="-1180" dirty="0"/>
              <a:t> </a:t>
            </a:r>
            <a:r>
              <a:rPr spc="-325" dirty="0"/>
              <a:t>Creating </a:t>
            </a:r>
            <a:r>
              <a:rPr spc="-310" dirty="0"/>
              <a:t>Controller </a:t>
            </a:r>
            <a:r>
              <a:rPr spc="-27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950975" y="1690114"/>
            <a:ext cx="6771132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876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Step3 </a:t>
            </a:r>
            <a:r>
              <a:rPr spc="705" dirty="0"/>
              <a:t>–</a:t>
            </a:r>
            <a:r>
              <a:rPr spc="-990" dirty="0"/>
              <a:t> </a:t>
            </a:r>
            <a:r>
              <a:rPr spc="-325" dirty="0"/>
              <a:t>Creating </a:t>
            </a:r>
            <a:r>
              <a:rPr spc="-31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1568196"/>
            <a:ext cx="10736580" cy="5289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876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Step3 </a:t>
            </a:r>
            <a:r>
              <a:rPr spc="705" dirty="0"/>
              <a:t>–</a:t>
            </a:r>
            <a:r>
              <a:rPr spc="-990" dirty="0"/>
              <a:t> </a:t>
            </a:r>
            <a:r>
              <a:rPr spc="-325" dirty="0"/>
              <a:t>Creating </a:t>
            </a:r>
            <a:r>
              <a:rPr spc="-31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4488180" cy="501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876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Step3 </a:t>
            </a:r>
            <a:r>
              <a:rPr spc="705" dirty="0"/>
              <a:t>–</a:t>
            </a:r>
            <a:r>
              <a:rPr spc="-990" dirty="0"/>
              <a:t> </a:t>
            </a:r>
            <a:r>
              <a:rPr spc="-325" dirty="0"/>
              <a:t>Creating </a:t>
            </a:r>
            <a:r>
              <a:rPr spc="-31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85316"/>
            <a:ext cx="10515600" cy="526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229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Interactive</a:t>
            </a:r>
            <a:r>
              <a:rPr spc="-585" dirty="0"/>
              <a:t> </a:t>
            </a:r>
            <a:r>
              <a:rPr spc="-29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2235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0" dirty="0">
                <a:latin typeface="Carlito"/>
                <a:cs typeface="Carlito"/>
              </a:rPr>
              <a:t>Today’s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10" dirty="0">
                <a:latin typeface="Carlito"/>
                <a:cs typeface="Carlito"/>
              </a:rPr>
              <a:t>allow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interaction, </a:t>
            </a:r>
            <a:r>
              <a:rPr sz="2800" spc="-5" dirty="0">
                <a:latin typeface="Carlito"/>
                <a:cs typeface="Carlito"/>
              </a:rPr>
              <a:t>mainly  </a:t>
            </a:r>
            <a:r>
              <a:rPr sz="2800" spc="-10" dirty="0">
                <a:latin typeface="Carlito"/>
                <a:cs typeface="Carlito"/>
              </a:rPr>
              <a:t>achieved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help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graphical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interfaces.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objective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enhance the </a:t>
            </a:r>
            <a:r>
              <a:rPr sz="2800" spc="-10" dirty="0">
                <a:latin typeface="Carlito"/>
                <a:cs typeface="Carlito"/>
              </a:rPr>
              <a:t>usability </a:t>
            </a:r>
            <a:r>
              <a:rPr sz="2800" spc="-5" dirty="0">
                <a:latin typeface="Carlito"/>
                <a:cs typeface="Carlito"/>
              </a:rPr>
              <a:t>of an </a:t>
            </a:r>
            <a:r>
              <a:rPr sz="2800" spc="-10" dirty="0">
                <a:latin typeface="Carlito"/>
                <a:cs typeface="Carlito"/>
              </a:rPr>
              <a:t>application. </a:t>
            </a:r>
            <a:r>
              <a:rPr sz="2800" spc="-5" dirty="0">
                <a:latin typeface="Carlito"/>
                <a:cs typeface="Carlito"/>
              </a:rPr>
              <a:t>Usable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25" dirty="0">
                <a:latin typeface="Carlito"/>
                <a:cs typeface="Carlito"/>
              </a:rPr>
              <a:t>systems  </a:t>
            </a:r>
            <a:r>
              <a:rPr sz="2800" spc="-20" dirty="0">
                <a:latin typeface="Carlito"/>
                <a:cs typeface="Carlito"/>
              </a:rPr>
              <a:t>provide convenient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their services, and </a:t>
            </a:r>
            <a:r>
              <a:rPr sz="2800" spc="-25" dirty="0">
                <a:latin typeface="Carlito"/>
                <a:cs typeface="Carlito"/>
              </a:rPr>
              <a:t>therefore </a:t>
            </a:r>
            <a:r>
              <a:rPr sz="2800" spc="-10" dirty="0">
                <a:latin typeface="Carlito"/>
                <a:cs typeface="Carlito"/>
              </a:rPr>
              <a:t>allow </a:t>
            </a:r>
            <a:r>
              <a:rPr sz="2800" spc="-20" dirty="0">
                <a:latin typeface="Carlito"/>
                <a:cs typeface="Carlito"/>
              </a:rPr>
              <a:t>users  to </a:t>
            </a:r>
            <a:r>
              <a:rPr sz="2800" spc="-5" dirty="0">
                <a:latin typeface="Carlito"/>
                <a:cs typeface="Carlito"/>
              </a:rPr>
              <a:t>learn 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produce </a:t>
            </a:r>
            <a:r>
              <a:rPr sz="2800" spc="-10" dirty="0">
                <a:latin typeface="Carlito"/>
                <a:cs typeface="Carlito"/>
              </a:rPr>
              <a:t>results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quickly.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96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O</a:t>
            </a:r>
            <a:r>
              <a:rPr spc="-195" dirty="0"/>
              <a:t>u</a:t>
            </a:r>
            <a:r>
              <a:rPr spc="-409" dirty="0"/>
              <a:t>t</a:t>
            </a:r>
            <a:r>
              <a:rPr spc="-254" dirty="0"/>
              <a:t>p</a:t>
            </a:r>
            <a:r>
              <a:rPr spc="-204" dirty="0"/>
              <a:t>u</a:t>
            </a:r>
            <a:r>
              <a:rPr spc="-37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1690116"/>
            <a:ext cx="8987028" cy="3237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484109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arlito"/>
                <a:cs typeface="Carlito"/>
              </a:rPr>
              <a:t>Create </a:t>
            </a:r>
            <a:r>
              <a:rPr sz="2800" spc="-15" dirty="0">
                <a:latin typeface="Carlito"/>
                <a:cs typeface="Carlito"/>
              </a:rPr>
              <a:t>Complete </a:t>
            </a:r>
            <a:r>
              <a:rPr sz="2800" spc="-10" dirty="0">
                <a:latin typeface="Carlito"/>
                <a:cs typeface="Carlito"/>
              </a:rPr>
              <a:t>calculator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using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MVC.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Basic </a:t>
            </a:r>
            <a:r>
              <a:rPr sz="2800" b="1" spc="-10" dirty="0">
                <a:latin typeface="Carlito"/>
                <a:cs typeface="Carlito"/>
              </a:rPr>
              <a:t>CRUD </a:t>
            </a:r>
            <a:r>
              <a:rPr sz="2800" spc="-10" dirty="0">
                <a:latin typeface="Carlito"/>
                <a:cs typeface="Carlito"/>
              </a:rPr>
              <a:t>Application using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MVC.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54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Helping</a:t>
            </a:r>
            <a:r>
              <a:rPr sz="4400" spc="-495" dirty="0"/>
              <a:t> </a:t>
            </a:r>
            <a:r>
              <a:rPr sz="4400" spc="-310" dirty="0"/>
              <a:t>Links.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92683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  <a:hlinkClick r:id="rId2"/>
              </a:rPr>
              <a:t>1.	</a:t>
            </a:r>
            <a:r>
              <a:rPr sz="2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https://www.youtube.com/watch?v=E7Voso411Vs</a:t>
            </a:r>
            <a:endParaRPr sz="2800">
              <a:latin typeface="Carlito"/>
              <a:cs typeface="Carlito"/>
            </a:endParaRPr>
          </a:p>
          <a:p>
            <a:pPr marL="527685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(Step-by-step </a:t>
            </a:r>
            <a:r>
              <a:rPr sz="2800" spc="-60" dirty="0">
                <a:latin typeface="Carlito"/>
                <a:cs typeface="Carlito"/>
              </a:rPr>
              <a:t>ASP.NET </a:t>
            </a:r>
            <a:r>
              <a:rPr sz="2800" spc="-15" dirty="0">
                <a:latin typeface="Carlito"/>
                <a:cs typeface="Carlito"/>
              </a:rPr>
              <a:t>MVC </a:t>
            </a:r>
            <a:r>
              <a:rPr sz="2800" spc="-30" dirty="0">
                <a:latin typeface="Carlito"/>
                <a:cs typeface="Carlito"/>
              </a:rPr>
              <a:t>Tutorial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Beginners </a:t>
            </a:r>
            <a:r>
              <a:rPr sz="2800" spc="-5" dirty="0">
                <a:latin typeface="Carlito"/>
                <a:cs typeface="Carlito"/>
              </a:rPr>
              <a:t>|</a:t>
            </a:r>
            <a:r>
              <a:rPr sz="2800" spc="3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Mosh)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229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Interactive</a:t>
            </a:r>
            <a:r>
              <a:rPr spc="-585" dirty="0"/>
              <a:t> </a:t>
            </a:r>
            <a:r>
              <a:rPr spc="-29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6045" cy="42932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specifying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architecture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25" dirty="0">
                <a:latin typeface="Carlito"/>
                <a:cs typeface="Carlito"/>
              </a:rPr>
              <a:t>systems,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challenge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25" dirty="0">
                <a:latin typeface="Carlito"/>
                <a:cs typeface="Carlito"/>
              </a:rPr>
              <a:t>keep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functional </a:t>
            </a:r>
            <a:r>
              <a:rPr sz="2800" spc="-20" dirty="0">
                <a:latin typeface="Carlito"/>
                <a:cs typeface="Carlito"/>
              </a:rPr>
              <a:t>core </a:t>
            </a:r>
            <a:r>
              <a:rPr sz="2800" spc="-10" dirty="0">
                <a:latin typeface="Carlito"/>
                <a:cs typeface="Carlito"/>
              </a:rPr>
              <a:t>independent </a:t>
            </a:r>
            <a:r>
              <a:rPr sz="2800" spc="-5" dirty="0">
                <a:latin typeface="Carlito"/>
                <a:cs typeface="Carlito"/>
              </a:rPr>
              <a:t>of the user </a:t>
            </a:r>
            <a:r>
              <a:rPr sz="2800" spc="-15" dirty="0">
                <a:latin typeface="Carlito"/>
                <a:cs typeface="Carlito"/>
              </a:rPr>
              <a:t>interface.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core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interactive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is based on the </a:t>
            </a:r>
            <a:r>
              <a:rPr sz="2800" spc="-10" dirty="0">
                <a:latin typeface="Carlito"/>
                <a:cs typeface="Carlito"/>
              </a:rPr>
              <a:t>functional </a:t>
            </a:r>
            <a:r>
              <a:rPr sz="2800" spc="-15" dirty="0">
                <a:latin typeface="Carlito"/>
                <a:cs typeface="Carlito"/>
              </a:rPr>
              <a:t>requirements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5" dirty="0">
                <a:latin typeface="Carlito"/>
                <a:cs typeface="Carlito"/>
              </a:rPr>
              <a:t>system,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usually remains </a:t>
            </a:r>
            <a:r>
              <a:rPr sz="2800" spc="-15" dirty="0">
                <a:latin typeface="Carlito"/>
                <a:cs typeface="Carlito"/>
              </a:rPr>
              <a:t>stable. </a:t>
            </a:r>
            <a:r>
              <a:rPr sz="2800" spc="-5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interfaces, 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often subject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adaptation. </a:t>
            </a:r>
            <a:r>
              <a:rPr sz="2800" spc="-20" dirty="0">
                <a:latin typeface="Carlito"/>
                <a:cs typeface="Carlito"/>
              </a:rPr>
              <a:t>For example,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20" dirty="0">
                <a:latin typeface="Carlito"/>
                <a:cs typeface="Carlito"/>
              </a:rPr>
              <a:t>may 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support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20" dirty="0">
                <a:latin typeface="Carlito"/>
                <a:cs typeface="Carlito"/>
              </a:rPr>
              <a:t>interface standards, </a:t>
            </a:r>
            <a:r>
              <a:rPr sz="2800" spc="-10" dirty="0">
                <a:latin typeface="Carlito"/>
                <a:cs typeface="Carlito"/>
              </a:rPr>
              <a:t>customer-specific  </a:t>
            </a:r>
            <a:r>
              <a:rPr sz="2800" spc="-5" dirty="0">
                <a:latin typeface="Carlito"/>
                <a:cs typeface="Carlito"/>
              </a:rPr>
              <a:t>‘look and </a:t>
            </a:r>
            <a:r>
              <a:rPr sz="2800" spc="-20" dirty="0">
                <a:latin typeface="Carlito"/>
                <a:cs typeface="Carlito"/>
              </a:rPr>
              <a:t>feel’ </a:t>
            </a:r>
            <a:r>
              <a:rPr sz="2800" spc="-15" dirty="0">
                <a:latin typeface="Carlito"/>
                <a:cs typeface="Carlito"/>
              </a:rPr>
              <a:t>metaphors,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interfaces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adjusted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2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fit</a:t>
            </a:r>
            <a:endParaRPr sz="2800">
              <a:latin typeface="Carlito"/>
              <a:cs typeface="Carlito"/>
            </a:endParaRPr>
          </a:p>
          <a:p>
            <a:pPr marL="241300" marR="55880">
              <a:lnSpc>
                <a:spcPts val="3020"/>
              </a:lnSpc>
              <a:spcBef>
                <a:spcPts val="50"/>
              </a:spcBef>
            </a:pP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customer’s </a:t>
            </a:r>
            <a:r>
              <a:rPr sz="2800" spc="-10" dirty="0">
                <a:latin typeface="Carlito"/>
                <a:cs typeface="Carlito"/>
              </a:rPr>
              <a:t>business </a:t>
            </a:r>
            <a:r>
              <a:rPr sz="2800" spc="-15" dirty="0">
                <a:latin typeface="Carlito"/>
                <a:cs typeface="Carlito"/>
              </a:rPr>
              <a:t>processes.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requires architectures </a:t>
            </a:r>
            <a:r>
              <a:rPr sz="2800" spc="-10" dirty="0">
                <a:latin typeface="Carlito"/>
                <a:cs typeface="Carlito"/>
              </a:rPr>
              <a:t>that  support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adaptation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20" dirty="0">
                <a:latin typeface="Carlito"/>
                <a:cs typeface="Carlito"/>
              </a:rPr>
              <a:t>interface </a:t>
            </a:r>
            <a:r>
              <a:rPr sz="2800" spc="-5" dirty="0">
                <a:latin typeface="Carlito"/>
                <a:cs typeface="Carlito"/>
              </a:rPr>
              <a:t>parts without </a:t>
            </a:r>
            <a:r>
              <a:rPr sz="2800" spc="-10" dirty="0">
                <a:latin typeface="Carlito"/>
                <a:cs typeface="Carlito"/>
              </a:rPr>
              <a:t>causing </a:t>
            </a:r>
            <a:r>
              <a:rPr sz="2800" spc="-5" dirty="0">
                <a:latin typeface="Carlito"/>
                <a:cs typeface="Carlito"/>
              </a:rPr>
              <a:t>major  </a:t>
            </a:r>
            <a:r>
              <a:rPr sz="2800" spc="-25" dirty="0">
                <a:latin typeface="Carlito"/>
                <a:cs typeface="Carlito"/>
              </a:rPr>
              <a:t>effects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application-specific </a:t>
            </a:r>
            <a:r>
              <a:rPr sz="2800" spc="-5" dirty="0">
                <a:latin typeface="Carlito"/>
                <a:cs typeface="Carlito"/>
              </a:rPr>
              <a:t>functionality or 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model  </a:t>
            </a:r>
            <a:r>
              <a:rPr sz="2800" spc="-10" dirty="0">
                <a:latin typeface="Carlito"/>
                <a:cs typeface="Carlito"/>
              </a:rPr>
              <a:t>underlying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81699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Interactive</a:t>
            </a:r>
            <a:r>
              <a:rPr spc="-580" dirty="0"/>
              <a:t> </a:t>
            </a:r>
            <a:r>
              <a:rPr spc="-325" dirty="0"/>
              <a:t>Systems(Examples)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952365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Smart Phones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Desktops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Carlito"/>
                <a:cs typeface="Carlito"/>
              </a:rPr>
              <a:t>Web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Smart Devices, smart </a:t>
            </a:r>
            <a:r>
              <a:rPr sz="2800" spc="-25" dirty="0">
                <a:latin typeface="Carlito"/>
                <a:cs typeface="Carlito"/>
              </a:rPr>
              <a:t>watch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etc..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0923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MVC </a:t>
            </a:r>
            <a:r>
              <a:rPr spc="-345" dirty="0"/>
              <a:t>Architectural</a:t>
            </a:r>
            <a:r>
              <a:rPr spc="-1055" dirty="0"/>
              <a:t> </a:t>
            </a:r>
            <a:r>
              <a:rPr spc="-35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6983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view </a:t>
            </a:r>
            <a:r>
              <a:rPr sz="2800" spc="-20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(MVC)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architectural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0" dirty="0">
                <a:latin typeface="Carlito"/>
                <a:cs typeface="Carlito"/>
              </a:rPr>
              <a:t>usually used 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web-based applications, </a:t>
            </a:r>
            <a:r>
              <a:rPr sz="2800" spc="-5" dirty="0">
                <a:latin typeface="Carlito"/>
                <a:cs typeface="Carlito"/>
              </a:rPr>
              <a:t>Mobile and </a:t>
            </a:r>
            <a:r>
              <a:rPr sz="2800" spc="-15" dirty="0">
                <a:latin typeface="Carlito"/>
                <a:cs typeface="Carlito"/>
              </a:rPr>
              <a:t>Desktop </a:t>
            </a:r>
            <a:r>
              <a:rPr sz="2800" spc="-10" dirty="0">
                <a:latin typeface="Carlito"/>
                <a:cs typeface="Carlito"/>
              </a:rPr>
              <a:t>applications. </a:t>
            </a:r>
            <a:r>
              <a:rPr sz="2800" spc="-5" dirty="0">
                <a:latin typeface="Carlito"/>
                <a:cs typeface="Carlito"/>
              </a:rPr>
              <a:t>It  </a:t>
            </a:r>
            <a:r>
              <a:rPr sz="2800" spc="-15" dirty="0">
                <a:latin typeface="Carlito"/>
                <a:cs typeface="Carlito"/>
              </a:rPr>
              <a:t>provides three </a:t>
            </a:r>
            <a:r>
              <a:rPr sz="2800" spc="-5" dirty="0">
                <a:latin typeface="Carlito"/>
                <a:cs typeface="Carlito"/>
              </a:rPr>
              <a:t>main </a:t>
            </a:r>
            <a:r>
              <a:rPr sz="2800" spc="-25" dirty="0">
                <a:latin typeface="Carlito"/>
                <a:cs typeface="Carlito"/>
              </a:rPr>
              <a:t>layers; </a:t>
            </a:r>
            <a:r>
              <a:rPr sz="2800" spc="-10" dirty="0">
                <a:latin typeface="Carlito"/>
                <a:cs typeface="Carlito"/>
              </a:rPr>
              <a:t>model, </a:t>
            </a:r>
            <a:r>
              <a:rPr sz="2800" spc="-55" dirty="0">
                <a:latin typeface="Carlito"/>
                <a:cs typeface="Carlito"/>
              </a:rPr>
              <a:t>view,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40" dirty="0">
                <a:latin typeface="Carlito"/>
                <a:cs typeface="Carlito"/>
              </a:rPr>
              <a:t>controller. </a:t>
            </a:r>
            <a:r>
              <a:rPr sz="2800" spc="-15" dirty="0">
                <a:latin typeface="Carlito"/>
                <a:cs typeface="Carlito"/>
              </a:rPr>
              <a:t>Many  developers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MVC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15" dirty="0">
                <a:latin typeface="Carlito"/>
                <a:cs typeface="Carlito"/>
              </a:rPr>
              <a:t>pattern. </a:t>
            </a:r>
            <a:r>
              <a:rPr sz="2800" spc="-5" dirty="0">
                <a:latin typeface="Carlito"/>
                <a:cs typeface="Carlito"/>
              </a:rPr>
              <a:t>It is a </a:t>
            </a:r>
            <a:r>
              <a:rPr sz="2800" spc="-15" dirty="0">
                <a:latin typeface="Carlito"/>
                <a:cs typeface="Carlito"/>
              </a:rPr>
              <a:t>complete  framework. MVC </a:t>
            </a:r>
            <a:r>
              <a:rPr sz="2800" spc="-20" dirty="0">
                <a:latin typeface="Carlito"/>
                <a:cs typeface="Carlito"/>
              </a:rPr>
              <a:t>provide </a:t>
            </a:r>
            <a:r>
              <a:rPr sz="2800" spc="-15" dirty="0">
                <a:latin typeface="Carlito"/>
                <a:cs typeface="Carlito"/>
              </a:rPr>
              <a:t>three </a:t>
            </a:r>
            <a:r>
              <a:rPr sz="2800" spc="-5" dirty="0">
                <a:latin typeface="Carlito"/>
                <a:cs typeface="Carlito"/>
              </a:rPr>
              <a:t>types of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2417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MVC </a:t>
            </a:r>
            <a:r>
              <a:rPr spc="-345" dirty="0"/>
              <a:t>Architectural</a:t>
            </a:r>
            <a:r>
              <a:rPr spc="-1019" dirty="0"/>
              <a:t> </a:t>
            </a:r>
            <a:r>
              <a:rPr spc="-275" dirty="0"/>
              <a:t>Pattern(Model)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8380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397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Model classes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5" dirty="0">
                <a:latin typeface="Carlito"/>
                <a:cs typeface="Carlito"/>
              </a:rPr>
              <a:t>the logic 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domains.  </a:t>
            </a:r>
            <a:r>
              <a:rPr sz="2800" spc="-5" dirty="0">
                <a:latin typeface="Carlito"/>
                <a:cs typeface="Carlito"/>
              </a:rPr>
              <a:t>These classes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retrieve, </a:t>
            </a:r>
            <a:r>
              <a:rPr sz="2800" spc="-10" dirty="0">
                <a:latin typeface="Carlito"/>
                <a:cs typeface="Carlito"/>
              </a:rPr>
              <a:t>insert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update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into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database </a:t>
            </a:r>
            <a:r>
              <a:rPr sz="2800" spc="-10" dirty="0">
                <a:latin typeface="Carlito"/>
                <a:cs typeface="Carlito"/>
              </a:rPr>
              <a:t>associated </a:t>
            </a:r>
            <a:r>
              <a:rPr sz="2800" spc="-5" dirty="0">
                <a:latin typeface="Carlito"/>
                <a:cs typeface="Carlito"/>
              </a:rPr>
              <a:t>with our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Basically Model class is the </a:t>
            </a:r>
            <a:r>
              <a:rPr sz="2800" spc="-10" dirty="0">
                <a:latin typeface="Carlito"/>
                <a:cs typeface="Carlito"/>
              </a:rPr>
              <a:t>entity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  <a:p>
            <a:pPr marL="241300" marR="535940" indent="-229235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Model Classes </a:t>
            </a:r>
            <a:r>
              <a:rPr sz="2800" spc="-20" dirty="0">
                <a:latin typeface="Carlito"/>
                <a:cs typeface="Carlito"/>
              </a:rPr>
              <a:t>are just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0" dirty="0">
                <a:latin typeface="Carlito"/>
                <a:cs typeface="Carlito"/>
              </a:rPr>
              <a:t>snapshot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your database </a:t>
            </a:r>
            <a:r>
              <a:rPr sz="2800" spc="-10" dirty="0">
                <a:latin typeface="Carlito"/>
                <a:cs typeface="Carlito"/>
              </a:rPr>
              <a:t>tables that 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10" dirty="0">
                <a:latin typeface="Carlito"/>
                <a:cs typeface="Carlito"/>
              </a:rPr>
              <a:t>entities/fields similar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database tables </a:t>
            </a:r>
            <a:r>
              <a:rPr sz="2800" spc="-15" dirty="0">
                <a:latin typeface="Carlito"/>
                <a:cs typeface="Carlito"/>
              </a:rPr>
              <a:t>helps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CRUD  </a:t>
            </a:r>
            <a:r>
              <a:rPr sz="2800" spc="-15" dirty="0">
                <a:latin typeface="Carlito"/>
                <a:cs typeface="Carlito"/>
              </a:rPr>
              <a:t>operations.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Models </a:t>
            </a:r>
            <a:r>
              <a:rPr sz="2800" spc="-10" dirty="0">
                <a:latin typeface="Carlito"/>
                <a:cs typeface="Carlito"/>
              </a:rPr>
              <a:t>handles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logic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5" dirty="0">
                <a:latin typeface="Carlito"/>
                <a:cs typeface="Carlito"/>
              </a:rPr>
              <a:t>retrieving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transaction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data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067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MVC </a:t>
            </a:r>
            <a:r>
              <a:rPr spc="-345" dirty="0"/>
              <a:t>Architectural</a:t>
            </a:r>
            <a:r>
              <a:rPr spc="-1005" dirty="0"/>
              <a:t> </a:t>
            </a:r>
            <a:r>
              <a:rPr spc="-345" dirty="0"/>
              <a:t>Pattern(Views)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3267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26364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Views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named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User </a:t>
            </a:r>
            <a:r>
              <a:rPr sz="2800" spc="-15" dirty="0">
                <a:latin typeface="Carlito"/>
                <a:cs typeface="Carlito"/>
              </a:rPr>
              <a:t>Interfaces </a:t>
            </a:r>
            <a:r>
              <a:rPr sz="2800" spc="-10" dirty="0">
                <a:latin typeface="Carlito"/>
                <a:cs typeface="Carlito"/>
              </a:rPr>
              <a:t>that dynamically </a:t>
            </a:r>
            <a:r>
              <a:rPr sz="2800" spc="-20" dirty="0">
                <a:latin typeface="Carlito"/>
                <a:cs typeface="Carlito"/>
              </a:rPr>
              <a:t>requested </a:t>
            </a:r>
            <a:r>
              <a:rPr sz="2800" spc="-15" dirty="0">
                <a:latin typeface="Carlito"/>
                <a:cs typeface="Carlito"/>
              </a:rPr>
              <a:t>by  controller </a:t>
            </a:r>
            <a:r>
              <a:rPr sz="2800" spc="-5" dirty="0">
                <a:latin typeface="Carlito"/>
                <a:cs typeface="Carlito"/>
              </a:rPr>
              <a:t>on a particular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request.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Views 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prepare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interface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our application.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using  that </a:t>
            </a:r>
            <a:r>
              <a:rPr sz="2800" spc="-20" dirty="0">
                <a:latin typeface="Carlito"/>
                <a:cs typeface="Carlito"/>
              </a:rPr>
              <a:t>interface users interact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our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Views </a:t>
            </a:r>
            <a:r>
              <a:rPr sz="2800" spc="-10" dirty="0">
                <a:latin typeface="Carlito"/>
                <a:cs typeface="Carlito"/>
              </a:rPr>
              <a:t>handles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presentation, </a:t>
            </a:r>
            <a:r>
              <a:rPr sz="2800" spc="-10" dirty="0">
                <a:latin typeface="Carlito"/>
                <a:cs typeface="Carlito"/>
              </a:rPr>
              <a:t>dynamically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rendered.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0198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MVC </a:t>
            </a:r>
            <a:r>
              <a:rPr spc="-345" dirty="0"/>
              <a:t>Architectural</a:t>
            </a:r>
            <a:r>
              <a:rPr spc="-975" dirty="0"/>
              <a:t> </a:t>
            </a:r>
            <a:r>
              <a:rPr spc="-345" dirty="0"/>
              <a:t>Pattern(Controller)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099675" cy="3223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Controllers </a:t>
            </a:r>
            <a:r>
              <a:rPr sz="2800" spc="-10" dirty="0">
                <a:latin typeface="Carlito"/>
                <a:cs typeface="Carlito"/>
              </a:rPr>
              <a:t>handles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12700" marR="302895">
              <a:lnSpc>
                <a:spcPct val="119700"/>
              </a:lnSpc>
              <a:spcBef>
                <a:spcPts val="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never </a:t>
            </a:r>
            <a:r>
              <a:rPr sz="2800" spc="-10" dirty="0">
                <a:latin typeface="Carlito"/>
                <a:cs typeface="Carlito"/>
              </a:rPr>
              <a:t>handles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logic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0" dirty="0">
                <a:latin typeface="Carlito"/>
                <a:cs typeface="Carlito"/>
              </a:rPr>
              <a:t>transactions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database etc.  </a:t>
            </a:r>
            <a:r>
              <a:rPr sz="2800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ct val="8980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b="1" spc="-15" dirty="0">
                <a:latin typeface="Carlito"/>
                <a:cs typeface="Carlito"/>
              </a:rPr>
              <a:t>Request</a:t>
            </a:r>
            <a:r>
              <a:rPr sz="2800" spc="-15" dirty="0">
                <a:latin typeface="Carlito"/>
                <a:cs typeface="Carlito"/>
              </a:rPr>
              <a:t>(Get </a:t>
            </a:r>
            <a:r>
              <a:rPr sz="2800" spc="-10" dirty="0">
                <a:latin typeface="Carlito"/>
                <a:cs typeface="Carlito"/>
              </a:rPr>
              <a:t>Groceries)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GeroceriesController</a:t>
            </a:r>
            <a:r>
              <a:rPr sz="2800" spc="-10" dirty="0">
                <a:latin typeface="Carlito"/>
                <a:cs typeface="Carlito"/>
              </a:rPr>
              <a:t>(Handles this  </a:t>
            </a:r>
            <a:r>
              <a:rPr sz="2800" spc="-15" dirty="0">
                <a:latin typeface="Carlito"/>
                <a:cs typeface="Carlito"/>
              </a:rPr>
              <a:t>request by requesting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5" dirty="0">
                <a:latin typeface="Carlito"/>
                <a:cs typeface="Carlito"/>
              </a:rPr>
              <a:t>models)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Models</a:t>
            </a:r>
            <a:r>
              <a:rPr sz="2800" spc="-10" dirty="0">
                <a:latin typeface="Carlito"/>
                <a:cs typeface="Carlito"/>
              </a:rPr>
              <a:t>(Send </a:t>
            </a:r>
            <a:r>
              <a:rPr sz="2800" spc="-5" dirty="0">
                <a:latin typeface="Carlito"/>
                <a:cs typeface="Carlito"/>
              </a:rPr>
              <a:t>their  </a:t>
            </a:r>
            <a:r>
              <a:rPr sz="2800" spc="-10" dirty="0">
                <a:latin typeface="Carlito"/>
                <a:cs typeface="Carlito"/>
              </a:rPr>
              <a:t>response </a:t>
            </a:r>
            <a:r>
              <a:rPr sz="2800" spc="-5" dirty="0">
                <a:latin typeface="Carlito"/>
                <a:cs typeface="Carlito"/>
              </a:rPr>
              <a:t>back </a:t>
            </a:r>
            <a:r>
              <a:rPr sz="2800" spc="-15" dirty="0">
                <a:latin typeface="Carlito"/>
                <a:cs typeface="Carlito"/>
              </a:rPr>
              <a:t>to controller)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GeroceriesController</a:t>
            </a:r>
            <a:r>
              <a:rPr sz="2800" spc="-10" dirty="0">
                <a:latin typeface="Carlito"/>
                <a:cs typeface="Carlito"/>
              </a:rPr>
              <a:t>(Now </a:t>
            </a:r>
            <a:r>
              <a:rPr sz="2800" spc="-20" dirty="0">
                <a:latin typeface="Carlito"/>
                <a:cs typeface="Carlito"/>
              </a:rPr>
              <a:t>interact 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b="1" spc="-10" dirty="0">
                <a:latin typeface="Carlito"/>
                <a:cs typeface="Carlito"/>
              </a:rPr>
              <a:t>View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render </a:t>
            </a:r>
            <a:r>
              <a:rPr sz="2800" spc="-5" dirty="0">
                <a:latin typeface="Carlito"/>
                <a:cs typeface="Carlito"/>
              </a:rPr>
              <a:t>the UI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Geroceries)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0923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MVC </a:t>
            </a:r>
            <a:r>
              <a:rPr spc="-345" dirty="0"/>
              <a:t>Architectural</a:t>
            </a:r>
            <a:r>
              <a:rPr spc="-1055" dirty="0"/>
              <a:t> </a:t>
            </a:r>
            <a:r>
              <a:rPr spc="-355" dirty="0"/>
              <a:t>Pattern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26462"/>
            <a:ext cx="10692384" cy="532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572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INTERACTIVE SYSTEMS WITH  MVC ARCHITECTURAL PATTERN Software Design Architecture  Lab # 10   Saniya Sarim</vt:lpstr>
      <vt:lpstr>Interactive Systems</vt:lpstr>
      <vt:lpstr>Interactive Systems</vt:lpstr>
      <vt:lpstr>Interactive Systems(Examples)</vt:lpstr>
      <vt:lpstr>MVC Architectural Pattern</vt:lpstr>
      <vt:lpstr>MVC Architectural Pattern(Model)</vt:lpstr>
      <vt:lpstr>MVC Architectural Pattern(Views)</vt:lpstr>
      <vt:lpstr>MVC Architectural Pattern(Controller)</vt:lpstr>
      <vt:lpstr>MVC Architectural Pattern</vt:lpstr>
      <vt:lpstr>Interactive Systems with MVC  Architectural Pattern</vt:lpstr>
      <vt:lpstr>Why and When to Use this pattern?</vt:lpstr>
      <vt:lpstr>Example Step by Step</vt:lpstr>
      <vt:lpstr>Step1 – Creating Model Class</vt:lpstr>
      <vt:lpstr>Step1 – Creating Model Class</vt:lpstr>
      <vt:lpstr>Step2 – Creating Controller Class</vt:lpstr>
      <vt:lpstr>Step2 – Creating Controller Class</vt:lpstr>
      <vt:lpstr>Step3 – Creating view</vt:lpstr>
      <vt:lpstr>Step3 – Creating view</vt:lpstr>
      <vt:lpstr>Step3 – Creating view</vt:lpstr>
      <vt:lpstr>Output</vt:lpstr>
      <vt:lpstr>Tasks</vt:lpstr>
      <vt:lpstr>Helping Links.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2</cp:revision>
  <dcterms:created xsi:type="dcterms:W3CDTF">2022-06-01T06:25:12Z</dcterms:created>
  <dcterms:modified xsi:type="dcterms:W3CDTF">2022-06-01T06:33:06Z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2022-06-01T00:00:00Z</vt:filetime>
  </property>
</Properties>
</file>