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91539" y="-107492"/>
            <a:ext cx="10408920" cy="21164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93493"/>
            <a:ext cx="10358120" cy="1732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6273" y="2049335"/>
            <a:ext cx="4759960" cy="2854628"/>
          </a:xfrm>
          <a:prstGeom prst="rect">
            <a:avLst/>
          </a:prstGeom>
        </p:spPr>
        <p:txBody>
          <a:bodyPr vert="horz" wrap="square" lIns="0" tIns="4521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60"/>
              </a:spcBef>
            </a:pPr>
            <a:r>
              <a:rPr sz="6000" spc="-310" dirty="0"/>
              <a:t>Software</a:t>
            </a:r>
            <a:r>
              <a:rPr sz="6000" spc="-500" dirty="0"/>
              <a:t> </a:t>
            </a:r>
            <a:r>
              <a:rPr sz="6000" spc="-270" dirty="0"/>
              <a:t>Reuse</a:t>
            </a:r>
            <a:endParaRPr sz="6000" dirty="0"/>
          </a:p>
          <a:p>
            <a:pPr marL="22860" marR="15875" algn="ctr">
              <a:lnSpc>
                <a:spcPct val="125099"/>
              </a:lnSpc>
              <a:spcBef>
                <a:spcPts val="665"/>
              </a:spcBef>
            </a:pPr>
            <a:r>
              <a:rPr sz="2400" spc="-15" dirty="0">
                <a:latin typeface="Carlito"/>
                <a:cs typeface="Carlito"/>
              </a:rPr>
              <a:t>Software </a:t>
            </a:r>
            <a:r>
              <a:rPr sz="2400" spc="-5" dirty="0">
                <a:latin typeface="Carlito"/>
                <a:cs typeface="Carlito"/>
              </a:rPr>
              <a:t>Design </a:t>
            </a:r>
            <a:r>
              <a:rPr sz="2400" spc="-10">
                <a:latin typeface="Carlito"/>
                <a:cs typeface="Carlito"/>
              </a:rPr>
              <a:t>Architecture </a:t>
            </a:r>
            <a:r>
              <a:rPr lang="en-US" sz="2400" spc="-10" smtClean="0">
                <a:latin typeface="Carlito"/>
                <a:cs typeface="Carlito"/>
              </a:rPr>
              <a:t/>
            </a:r>
            <a:br>
              <a:rPr lang="en-US" sz="2400" spc="-10" smtClean="0">
                <a:latin typeface="Carlito"/>
                <a:cs typeface="Carlito"/>
              </a:rPr>
            </a:br>
            <a:r>
              <a:rPr lang="en-US" sz="2400" spc="-10" smtClean="0">
                <a:latin typeface="Carlito"/>
                <a:cs typeface="Carlito"/>
              </a:rPr>
              <a:t> </a:t>
            </a:r>
            <a:r>
              <a:rPr sz="2400" spc="-5" dirty="0" smtClean="0">
                <a:latin typeface="Carlito"/>
                <a:cs typeface="Carlito"/>
              </a:rPr>
              <a:t>Lab </a:t>
            </a:r>
            <a:r>
              <a:rPr sz="2400" dirty="0">
                <a:latin typeface="Carlito"/>
                <a:cs typeface="Carlito"/>
              </a:rPr>
              <a:t># </a:t>
            </a:r>
            <a:r>
              <a:rPr sz="2400" spc="-5" dirty="0">
                <a:latin typeface="Carlito"/>
                <a:cs typeface="Carlito"/>
              </a:rPr>
              <a:t>11  </a:t>
            </a:r>
            <a:r>
              <a:rPr lang="en-US" sz="2400" spc="-5" dirty="0" smtClean="0">
                <a:latin typeface="Carlito"/>
                <a:cs typeface="Carlito"/>
              </a:rPr>
              <a:t/>
            </a:r>
            <a:br>
              <a:rPr lang="en-US" sz="2400" spc="-5" dirty="0" smtClean="0">
                <a:latin typeface="Carlito"/>
                <a:cs typeface="Carlito"/>
              </a:rPr>
            </a:br>
            <a:r>
              <a:rPr lang="en-US" sz="2400" dirty="0" smtClean="0">
                <a:latin typeface="Carlito"/>
                <a:cs typeface="Carlito"/>
              </a:rPr>
              <a:t>Saniya </a:t>
            </a:r>
            <a:r>
              <a:rPr lang="en-US" sz="2400" dirty="0" err="1" smtClean="0">
                <a:latin typeface="Carlito"/>
                <a:cs typeface="Carlito"/>
              </a:rPr>
              <a:t>Sarim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2993" rIns="0" bIns="0" rtlCol="0">
            <a:spAutoFit/>
          </a:bodyPr>
          <a:lstStyle/>
          <a:p>
            <a:pPr marL="38100" marR="5080">
              <a:lnSpc>
                <a:spcPts val="5290"/>
              </a:lnSpc>
              <a:spcBef>
                <a:spcPts val="760"/>
              </a:spcBef>
            </a:pPr>
            <a:r>
              <a:rPr spc="-240" dirty="0"/>
              <a:t>Step3</a:t>
            </a:r>
            <a:r>
              <a:rPr spc="-470" dirty="0"/>
              <a:t> </a:t>
            </a:r>
            <a:r>
              <a:rPr spc="635" dirty="0"/>
              <a:t>–</a:t>
            </a:r>
            <a:r>
              <a:rPr spc="-440" dirty="0"/>
              <a:t> </a:t>
            </a:r>
            <a:r>
              <a:rPr spc="-210" dirty="0"/>
              <a:t>Consuming</a:t>
            </a:r>
            <a:r>
              <a:rPr spc="-465" dirty="0"/>
              <a:t> </a:t>
            </a:r>
            <a:r>
              <a:rPr spc="-185" dirty="0"/>
              <a:t>App1</a:t>
            </a:r>
            <a:r>
              <a:rPr spc="-459" dirty="0"/>
              <a:t> </a:t>
            </a:r>
            <a:r>
              <a:rPr spc="-254" dirty="0"/>
              <a:t>Accounting  </a:t>
            </a:r>
            <a:r>
              <a:rPr spc="-300" dirty="0"/>
              <a:t>Calculation</a:t>
            </a:r>
          </a:p>
        </p:txBody>
      </p:sp>
      <p:sp>
        <p:nvSpPr>
          <p:cNvPr id="3" name="object 3"/>
          <p:cNvSpPr/>
          <p:nvPr/>
        </p:nvSpPr>
        <p:spPr>
          <a:xfrm>
            <a:off x="1295400" y="1690114"/>
            <a:ext cx="6400800" cy="51678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18236"/>
            <a:ext cx="196532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60" dirty="0"/>
              <a:t>O</a:t>
            </a:r>
            <a:r>
              <a:rPr sz="5400" spc="-195" dirty="0"/>
              <a:t>u</a:t>
            </a:r>
            <a:r>
              <a:rPr sz="5400" spc="-409" dirty="0"/>
              <a:t>t</a:t>
            </a:r>
            <a:r>
              <a:rPr sz="5400" spc="-254" dirty="0"/>
              <a:t>p</a:t>
            </a:r>
            <a:r>
              <a:rPr sz="5400" spc="-204" dirty="0"/>
              <a:t>u</a:t>
            </a:r>
            <a:r>
              <a:rPr sz="5400" spc="-370" dirty="0"/>
              <a:t>t</a:t>
            </a:r>
            <a:endParaRPr sz="5400"/>
          </a:p>
        </p:txBody>
      </p:sp>
      <p:sp>
        <p:nvSpPr>
          <p:cNvPr id="3" name="object 3"/>
          <p:cNvSpPr/>
          <p:nvPr/>
        </p:nvSpPr>
        <p:spPr>
          <a:xfrm>
            <a:off x="838200" y="1601724"/>
            <a:ext cx="6449567" cy="4620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1539" y="518236"/>
            <a:ext cx="753745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400" spc="-265" dirty="0"/>
              <a:t>Step4 </a:t>
            </a:r>
            <a:r>
              <a:rPr sz="5400" spc="705" dirty="0"/>
              <a:t>–</a:t>
            </a:r>
            <a:r>
              <a:rPr sz="5400" spc="-795" dirty="0"/>
              <a:t> </a:t>
            </a:r>
            <a:r>
              <a:rPr sz="5400" spc="-325" dirty="0"/>
              <a:t>Creating </a:t>
            </a:r>
            <a:r>
              <a:rPr sz="5400" spc="-130" dirty="0"/>
              <a:t>2</a:t>
            </a:r>
            <a:r>
              <a:rPr sz="5400" spc="-195" baseline="24691" dirty="0"/>
              <a:t>nd </a:t>
            </a:r>
            <a:r>
              <a:rPr sz="5400" spc="-395" dirty="0"/>
              <a:t>Project</a:t>
            </a:r>
            <a:endParaRPr sz="5400"/>
          </a:p>
        </p:txBody>
      </p:sp>
      <p:sp>
        <p:nvSpPr>
          <p:cNvPr id="3" name="object 3"/>
          <p:cNvSpPr/>
          <p:nvPr/>
        </p:nvSpPr>
        <p:spPr>
          <a:xfrm>
            <a:off x="838200" y="1690116"/>
            <a:ext cx="8488680" cy="4151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28980"/>
            <a:ext cx="8785225" cy="144399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 marR="5080">
              <a:lnSpc>
                <a:spcPts val="5290"/>
              </a:lnSpc>
              <a:spcBef>
                <a:spcPts val="760"/>
              </a:spcBef>
            </a:pPr>
            <a:r>
              <a:rPr spc="-240" dirty="0"/>
              <a:t>Step5 </a:t>
            </a:r>
            <a:r>
              <a:rPr spc="635" dirty="0"/>
              <a:t>–</a:t>
            </a:r>
            <a:r>
              <a:rPr spc="-1160" dirty="0"/>
              <a:t> </a:t>
            </a:r>
            <a:r>
              <a:rPr spc="-220" dirty="0"/>
              <a:t>Adding </a:t>
            </a:r>
            <a:r>
              <a:rPr spc="-325" dirty="0"/>
              <a:t>DLL </a:t>
            </a:r>
            <a:r>
              <a:rPr spc="-320" dirty="0"/>
              <a:t>(References) </a:t>
            </a:r>
            <a:r>
              <a:rPr spc="-275" dirty="0"/>
              <a:t>for  </a:t>
            </a:r>
            <a:r>
              <a:rPr spc="-245" dirty="0"/>
              <a:t>Reuse </a:t>
            </a:r>
            <a:r>
              <a:rPr spc="-229" dirty="0"/>
              <a:t>of </a:t>
            </a:r>
            <a:r>
              <a:rPr spc="-300" dirty="0"/>
              <a:t>Calculation</a:t>
            </a:r>
            <a:r>
              <a:rPr spc="-905" dirty="0"/>
              <a:t> </a:t>
            </a:r>
            <a:r>
              <a:rPr spc="-254" dirty="0"/>
              <a:t>class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34311" y="1690116"/>
            <a:ext cx="4590415" cy="4925695"/>
            <a:chOff x="1734311" y="1690116"/>
            <a:chExt cx="4590415" cy="4925695"/>
          </a:xfrm>
        </p:grpSpPr>
        <p:sp>
          <p:nvSpPr>
            <p:cNvPr id="4" name="object 4"/>
            <p:cNvSpPr/>
            <p:nvPr/>
          </p:nvSpPr>
          <p:spPr>
            <a:xfrm>
              <a:off x="1734311" y="1690116"/>
              <a:ext cx="2906267" cy="49255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43045" y="3308350"/>
              <a:ext cx="2781935" cy="168275"/>
            </a:xfrm>
            <a:custGeom>
              <a:avLst/>
              <a:gdLst/>
              <a:ahLst/>
              <a:cxnLst/>
              <a:rect l="l" t="t" r="r" b="b"/>
              <a:pathLst>
                <a:path w="2781935" h="168275">
                  <a:moveTo>
                    <a:pt x="2707131" y="91821"/>
                  </a:moveTo>
                  <a:lnTo>
                    <a:pt x="2705704" y="123497"/>
                  </a:lnTo>
                  <a:lnTo>
                    <a:pt x="2718434" y="124078"/>
                  </a:lnTo>
                  <a:lnTo>
                    <a:pt x="2717800" y="136778"/>
                  </a:lnTo>
                  <a:lnTo>
                    <a:pt x="2705105" y="136778"/>
                  </a:lnTo>
                  <a:lnTo>
                    <a:pt x="2703703" y="167894"/>
                  </a:lnTo>
                  <a:lnTo>
                    <a:pt x="2773826" y="136778"/>
                  </a:lnTo>
                  <a:lnTo>
                    <a:pt x="2717800" y="136778"/>
                  </a:lnTo>
                  <a:lnTo>
                    <a:pt x="2705131" y="136200"/>
                  </a:lnTo>
                  <a:lnTo>
                    <a:pt x="2775129" y="136200"/>
                  </a:lnTo>
                  <a:lnTo>
                    <a:pt x="2781554" y="133350"/>
                  </a:lnTo>
                  <a:lnTo>
                    <a:pt x="2707131" y="91821"/>
                  </a:lnTo>
                  <a:close/>
                </a:path>
                <a:path w="2781935" h="168275">
                  <a:moveTo>
                    <a:pt x="2705704" y="123497"/>
                  </a:moveTo>
                  <a:lnTo>
                    <a:pt x="2705131" y="136200"/>
                  </a:lnTo>
                  <a:lnTo>
                    <a:pt x="2717800" y="136778"/>
                  </a:lnTo>
                  <a:lnTo>
                    <a:pt x="2718434" y="124078"/>
                  </a:lnTo>
                  <a:lnTo>
                    <a:pt x="2705704" y="123497"/>
                  </a:lnTo>
                  <a:close/>
                </a:path>
                <a:path w="2781935" h="168275">
                  <a:moveTo>
                    <a:pt x="507" y="0"/>
                  </a:moveTo>
                  <a:lnTo>
                    <a:pt x="0" y="12700"/>
                  </a:lnTo>
                  <a:lnTo>
                    <a:pt x="2705131" y="136200"/>
                  </a:lnTo>
                  <a:lnTo>
                    <a:pt x="2705704" y="123497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324600" y="3009900"/>
            <a:ext cx="3517900" cy="168910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1225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Adding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Accounting from Project</a:t>
            </a:r>
            <a:r>
              <a:rPr sz="1800" spc="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  <a:p>
            <a:pPr marL="3810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As a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Reference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DLL</a:t>
            </a:r>
            <a:endParaRPr sz="1800">
              <a:latin typeface="Carlito"/>
              <a:cs typeface="Carlito"/>
            </a:endParaRPr>
          </a:p>
          <a:p>
            <a:pPr marL="1270" algn="ctr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Shared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Library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18236"/>
            <a:ext cx="757999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265" dirty="0"/>
              <a:t>Step5 </a:t>
            </a:r>
            <a:r>
              <a:rPr sz="5400" spc="705" dirty="0"/>
              <a:t>–</a:t>
            </a:r>
            <a:r>
              <a:rPr sz="5400" spc="-1210" dirty="0"/>
              <a:t> </a:t>
            </a:r>
            <a:r>
              <a:rPr sz="5400" spc="-270" dirty="0"/>
              <a:t>Reuse </a:t>
            </a:r>
            <a:r>
              <a:rPr sz="5400" spc="-315" dirty="0"/>
              <a:t>Existing </a:t>
            </a:r>
            <a:r>
              <a:rPr sz="5400" spc="-265" dirty="0"/>
              <a:t>Code</a:t>
            </a:r>
            <a:endParaRPr sz="5400"/>
          </a:p>
        </p:txBody>
      </p:sp>
      <p:sp>
        <p:nvSpPr>
          <p:cNvPr id="3" name="object 3"/>
          <p:cNvSpPr/>
          <p:nvPr/>
        </p:nvSpPr>
        <p:spPr>
          <a:xfrm>
            <a:off x="641604" y="1342644"/>
            <a:ext cx="10509504" cy="55153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18236"/>
            <a:ext cx="196532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60" dirty="0"/>
              <a:t>O</a:t>
            </a:r>
            <a:r>
              <a:rPr sz="5400" spc="-195" dirty="0"/>
              <a:t>u</a:t>
            </a:r>
            <a:r>
              <a:rPr sz="5400" spc="-409" dirty="0"/>
              <a:t>t</a:t>
            </a:r>
            <a:r>
              <a:rPr sz="5400" spc="-254" dirty="0"/>
              <a:t>p</a:t>
            </a:r>
            <a:r>
              <a:rPr sz="5400" spc="-204" dirty="0"/>
              <a:t>u</a:t>
            </a:r>
            <a:r>
              <a:rPr sz="5400" spc="-370" dirty="0"/>
              <a:t>t</a:t>
            </a:r>
            <a:endParaRPr sz="5400"/>
          </a:p>
        </p:txBody>
      </p:sp>
      <p:sp>
        <p:nvSpPr>
          <p:cNvPr id="3" name="object 3"/>
          <p:cNvSpPr/>
          <p:nvPr/>
        </p:nvSpPr>
        <p:spPr>
          <a:xfrm>
            <a:off x="838200" y="1566672"/>
            <a:ext cx="7258811" cy="47914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11753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805" dirty="0"/>
              <a:t>T</a:t>
            </a:r>
            <a:r>
              <a:rPr sz="4400" spc="-270" dirty="0"/>
              <a:t>a</a:t>
            </a:r>
            <a:r>
              <a:rPr sz="4400" spc="-110" dirty="0"/>
              <a:t>s</a:t>
            </a:r>
            <a:r>
              <a:rPr sz="4400" spc="-355" dirty="0"/>
              <a:t>k</a:t>
            </a:r>
            <a:r>
              <a:rPr sz="4400" spc="-80" dirty="0"/>
              <a:t>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9518650" cy="173228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527685" marR="5080" indent="-515620">
              <a:lnSpc>
                <a:spcPts val="3020"/>
              </a:lnSpc>
              <a:spcBef>
                <a:spcPts val="48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b="1" spc="-25" dirty="0">
                <a:latin typeface="Carlito"/>
                <a:cs typeface="Carlito"/>
              </a:rPr>
              <a:t>Create </a:t>
            </a:r>
            <a:r>
              <a:rPr sz="2800" spc="-10" dirty="0">
                <a:latin typeface="Carlito"/>
                <a:cs typeface="Carlito"/>
              </a:rPr>
              <a:t>Reusable </a:t>
            </a:r>
            <a:r>
              <a:rPr sz="2800" spc="-15" dirty="0">
                <a:latin typeface="Carlito"/>
                <a:cs typeface="Carlito"/>
              </a:rPr>
              <a:t>Code/Software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15" dirty="0">
                <a:latin typeface="Carlito"/>
                <a:cs typeface="Carlito"/>
              </a:rPr>
              <a:t>generating </a:t>
            </a:r>
            <a:r>
              <a:rPr sz="2800" spc="-10" dirty="0">
                <a:latin typeface="Carlito"/>
                <a:cs typeface="Carlito"/>
              </a:rPr>
              <a:t>Marksheet </a:t>
            </a:r>
            <a:r>
              <a:rPr sz="2800" spc="-5" dirty="0">
                <a:latin typeface="Carlito"/>
                <a:cs typeface="Carlito"/>
              </a:rPr>
              <a:t>of a  </a:t>
            </a:r>
            <a:r>
              <a:rPr sz="2800" spc="-15" dirty="0">
                <a:latin typeface="Carlito"/>
                <a:cs typeface="Carlito"/>
              </a:rPr>
              <a:t>student.</a:t>
            </a:r>
            <a:endParaRPr sz="2800">
              <a:latin typeface="Carlito"/>
              <a:cs typeface="Carlito"/>
            </a:endParaRPr>
          </a:p>
          <a:p>
            <a:pPr marL="527685">
              <a:lnSpc>
                <a:spcPts val="2985"/>
              </a:lnSpc>
            </a:pPr>
            <a:r>
              <a:rPr sz="2800" spc="-10" dirty="0">
                <a:latin typeface="Carlito"/>
                <a:cs typeface="Carlito"/>
              </a:rPr>
              <a:t>(Hint: </a:t>
            </a:r>
            <a:r>
              <a:rPr sz="2800" spc="-5" dirty="0">
                <a:latin typeface="Carlito"/>
                <a:cs typeface="Carlito"/>
              </a:rPr>
              <a:t>Use </a:t>
            </a:r>
            <a:r>
              <a:rPr sz="2800" spc="-15" dirty="0">
                <a:latin typeface="Carlito"/>
                <a:cs typeface="Carlito"/>
              </a:rPr>
              <a:t>Project </a:t>
            </a:r>
            <a:r>
              <a:rPr sz="2800" spc="-5" dirty="0">
                <a:latin typeface="Carlito"/>
                <a:cs typeface="Carlito"/>
              </a:rPr>
              <a:t>1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10" dirty="0">
                <a:latin typeface="Carlito"/>
                <a:cs typeface="Carlito"/>
              </a:rPr>
              <a:t>calculation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5" dirty="0">
                <a:latin typeface="Carlito"/>
                <a:cs typeface="Carlito"/>
              </a:rPr>
              <a:t>Grading</a:t>
            </a:r>
            <a:r>
              <a:rPr sz="2800" spc="15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purpose)</a:t>
            </a:r>
            <a:endParaRPr sz="2800">
              <a:latin typeface="Carlito"/>
              <a:cs typeface="Carlito"/>
            </a:endParaRPr>
          </a:p>
          <a:p>
            <a:pPr marL="527685" indent="-515620">
              <a:lnSpc>
                <a:spcPct val="100000"/>
              </a:lnSpc>
              <a:spcBef>
                <a:spcPts val="675"/>
              </a:spcBef>
              <a:buAutoNum type="arabicPeriod" startAt="2"/>
              <a:tabLst>
                <a:tab pos="527685" algn="l"/>
                <a:tab pos="528320" algn="l"/>
              </a:tabLst>
            </a:pPr>
            <a:r>
              <a:rPr sz="2800" spc="-10" dirty="0">
                <a:latin typeface="Carlito"/>
                <a:cs typeface="Carlito"/>
              </a:rPr>
              <a:t>Consume </a:t>
            </a:r>
            <a:r>
              <a:rPr sz="2800" spc="-5" dirty="0">
                <a:latin typeface="Carlito"/>
                <a:cs typeface="Carlito"/>
              </a:rPr>
              <a:t>Google </a:t>
            </a:r>
            <a:r>
              <a:rPr sz="2800" spc="-10" dirty="0">
                <a:latin typeface="Carlito"/>
                <a:cs typeface="Carlito"/>
              </a:rPr>
              <a:t>Maps </a:t>
            </a:r>
            <a:r>
              <a:rPr sz="2800" spc="-5" dirty="0">
                <a:latin typeface="Carlito"/>
                <a:cs typeface="Carlito"/>
              </a:rPr>
              <a:t>Api in </a:t>
            </a:r>
            <a:r>
              <a:rPr sz="2800" spc="-10" dirty="0">
                <a:latin typeface="Carlito"/>
                <a:cs typeface="Carlito"/>
              </a:rPr>
              <a:t>Html</a:t>
            </a:r>
            <a:r>
              <a:rPr sz="2800" spc="9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Webpage.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18236"/>
            <a:ext cx="422148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310" dirty="0"/>
              <a:t>Software</a:t>
            </a:r>
            <a:r>
              <a:rPr sz="5400" spc="-590" dirty="0"/>
              <a:t> </a:t>
            </a:r>
            <a:r>
              <a:rPr sz="5400" spc="-270" dirty="0"/>
              <a:t>Reuse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194290" cy="377952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10160" indent="-229235" algn="just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rlito"/>
                <a:cs typeface="Carlito"/>
              </a:rPr>
              <a:t>Code reuse </a:t>
            </a:r>
            <a:r>
              <a:rPr sz="2800" spc="-5" dirty="0">
                <a:latin typeface="Carlito"/>
                <a:cs typeface="Carlito"/>
              </a:rPr>
              <a:t>is the </a:t>
            </a:r>
            <a:r>
              <a:rPr sz="2800" spc="-10" dirty="0">
                <a:latin typeface="Carlito"/>
                <a:cs typeface="Carlito"/>
              </a:rPr>
              <a:t>use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20" dirty="0">
                <a:latin typeface="Carlito"/>
                <a:cs typeface="Carlito"/>
              </a:rPr>
              <a:t>existing </a:t>
            </a:r>
            <a:r>
              <a:rPr sz="2800" spc="-15" dirty="0">
                <a:latin typeface="Carlito"/>
                <a:cs typeface="Carlito"/>
              </a:rPr>
              <a:t>software to </a:t>
            </a:r>
            <a:r>
              <a:rPr sz="2800" spc="-10" dirty="0">
                <a:latin typeface="Carlito"/>
                <a:cs typeface="Carlito"/>
              </a:rPr>
              <a:t>build </a:t>
            </a:r>
            <a:r>
              <a:rPr sz="2800" spc="-15" dirty="0">
                <a:latin typeface="Carlito"/>
                <a:cs typeface="Carlito"/>
              </a:rPr>
              <a:t>new software. </a:t>
            </a:r>
            <a:r>
              <a:rPr sz="2800" dirty="0">
                <a:latin typeface="Carlito"/>
                <a:cs typeface="Carlito"/>
              </a:rPr>
              <a:t>It </a:t>
            </a:r>
            <a:r>
              <a:rPr sz="2800" spc="-5" dirty="0">
                <a:latin typeface="Carlito"/>
                <a:cs typeface="Carlito"/>
              </a:rPr>
              <a:t>is  one of the holy </a:t>
            </a:r>
            <a:r>
              <a:rPr sz="2800" spc="-15" dirty="0">
                <a:latin typeface="Carlito"/>
                <a:cs typeface="Carlito"/>
              </a:rPr>
              <a:t>grails </a:t>
            </a:r>
            <a:r>
              <a:rPr sz="2800" spc="-5" dirty="0">
                <a:latin typeface="Carlito"/>
                <a:cs typeface="Carlito"/>
              </a:rPr>
              <a:t>of modern </a:t>
            </a:r>
            <a:r>
              <a:rPr sz="2800" spc="-15" dirty="0">
                <a:latin typeface="Carlito"/>
                <a:cs typeface="Carlito"/>
              </a:rPr>
              <a:t>software development. </a:t>
            </a:r>
            <a:r>
              <a:rPr sz="2800" spc="-5" dirty="0">
                <a:latin typeface="Carlito"/>
                <a:cs typeface="Carlito"/>
              </a:rPr>
              <a:t>APIs </a:t>
            </a:r>
            <a:r>
              <a:rPr sz="2800" spc="-20" dirty="0">
                <a:latin typeface="Carlito"/>
                <a:cs typeface="Carlito"/>
              </a:rPr>
              <a:t>provide  </a:t>
            </a:r>
            <a:r>
              <a:rPr sz="2800" spc="-5" dirty="0">
                <a:latin typeface="Carlito"/>
                <a:cs typeface="Carlito"/>
              </a:rPr>
              <a:t>a mechanism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enable </a:t>
            </a:r>
            <a:r>
              <a:rPr sz="2800" spc="-10" dirty="0">
                <a:latin typeface="Carlito"/>
                <a:cs typeface="Carlito"/>
              </a:rPr>
              <a:t>code</a:t>
            </a:r>
            <a:r>
              <a:rPr sz="2800" spc="5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reuse.</a:t>
            </a:r>
            <a:endParaRPr sz="2800">
              <a:latin typeface="Carlito"/>
              <a:cs typeface="Carlito"/>
            </a:endParaRPr>
          </a:p>
          <a:p>
            <a:pPr marL="241300" marR="640715" indent="-229235" algn="just">
              <a:lnSpc>
                <a:spcPts val="3020"/>
              </a:lnSpc>
              <a:spcBef>
                <a:spcPts val="1019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rlito"/>
                <a:cs typeface="Carlito"/>
              </a:rPr>
              <a:t>In the early </a:t>
            </a:r>
            <a:r>
              <a:rPr sz="2800" spc="-20" dirty="0">
                <a:latin typeface="Carlito"/>
                <a:cs typeface="Carlito"/>
              </a:rPr>
              <a:t>years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5" dirty="0">
                <a:latin typeface="Carlito"/>
                <a:cs typeface="Carlito"/>
              </a:rPr>
              <a:t>software development, </a:t>
            </a:r>
            <a:r>
              <a:rPr sz="2800" spc="-5" dirty="0">
                <a:latin typeface="Carlito"/>
                <a:cs typeface="Carlito"/>
              </a:rPr>
              <a:t>it </a:t>
            </a:r>
            <a:r>
              <a:rPr sz="2800" spc="-15" dirty="0">
                <a:latin typeface="Carlito"/>
                <a:cs typeface="Carlito"/>
              </a:rPr>
              <a:t>was </a:t>
            </a:r>
            <a:r>
              <a:rPr sz="2800" spc="-10" dirty="0">
                <a:latin typeface="Carlito"/>
                <a:cs typeface="Carlito"/>
              </a:rPr>
              <a:t>common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5" dirty="0">
                <a:latin typeface="Carlito"/>
                <a:cs typeface="Carlito"/>
              </a:rPr>
              <a:t>a  </a:t>
            </a:r>
            <a:r>
              <a:rPr sz="2800" spc="-20" dirty="0">
                <a:latin typeface="Carlito"/>
                <a:cs typeface="Carlito"/>
              </a:rPr>
              <a:t>company to </a:t>
            </a:r>
            <a:r>
              <a:rPr sz="2800" spc="-25" dirty="0">
                <a:latin typeface="Carlito"/>
                <a:cs typeface="Carlito"/>
              </a:rPr>
              <a:t>have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write all </a:t>
            </a:r>
            <a:r>
              <a:rPr sz="2800" spc="-5" dirty="0">
                <a:latin typeface="Carlito"/>
                <a:cs typeface="Carlito"/>
              </a:rPr>
              <a:t>of the </a:t>
            </a:r>
            <a:r>
              <a:rPr sz="2800" spc="-10" dirty="0">
                <a:latin typeface="Carlito"/>
                <a:cs typeface="Carlito"/>
              </a:rPr>
              <a:t>code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20" dirty="0">
                <a:latin typeface="Carlito"/>
                <a:cs typeface="Carlito"/>
              </a:rPr>
              <a:t>any </a:t>
            </a:r>
            <a:r>
              <a:rPr sz="2800" spc="-10" dirty="0">
                <a:latin typeface="Carlito"/>
                <a:cs typeface="Carlito"/>
              </a:rPr>
              <a:t>application they  </a:t>
            </a:r>
            <a:r>
              <a:rPr sz="2800" spc="-15" dirty="0">
                <a:latin typeface="Carlito"/>
                <a:cs typeface="Carlito"/>
              </a:rPr>
              <a:t>produced.</a:t>
            </a:r>
            <a:endParaRPr sz="2800">
              <a:latin typeface="Carlito"/>
              <a:cs typeface="Carlito"/>
            </a:endParaRPr>
          </a:p>
          <a:p>
            <a:pPr marL="241300" marR="5080" indent="-229235">
              <a:lnSpc>
                <a:spcPts val="3020"/>
              </a:lnSpc>
              <a:spcBef>
                <a:spcPts val="101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rlito"/>
                <a:cs typeface="Carlito"/>
              </a:rPr>
              <a:t>If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25" dirty="0">
                <a:latin typeface="Carlito"/>
                <a:cs typeface="Carlito"/>
              </a:rPr>
              <a:t>program </a:t>
            </a:r>
            <a:r>
              <a:rPr sz="2800" spc="-10" dirty="0">
                <a:latin typeface="Carlito"/>
                <a:cs typeface="Carlito"/>
              </a:rPr>
              <a:t>needed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5" dirty="0">
                <a:latin typeface="Carlito"/>
                <a:cs typeface="Carlito"/>
              </a:rPr>
              <a:t>read </a:t>
            </a:r>
            <a:r>
              <a:rPr sz="2800" spc="-5" dirty="0">
                <a:latin typeface="Carlito"/>
                <a:cs typeface="Carlito"/>
              </a:rPr>
              <a:t>GIF </a:t>
            </a:r>
            <a:r>
              <a:rPr sz="2800" spc="-10" dirty="0">
                <a:latin typeface="Carlito"/>
                <a:cs typeface="Carlito"/>
              </a:rPr>
              <a:t>images </a:t>
            </a:r>
            <a:r>
              <a:rPr sz="2800" spc="-5" dirty="0">
                <a:latin typeface="Carlito"/>
                <a:cs typeface="Carlito"/>
              </a:rPr>
              <a:t>or </a:t>
            </a:r>
            <a:r>
              <a:rPr sz="2800" spc="-15" dirty="0">
                <a:latin typeface="Carlito"/>
                <a:cs typeface="Carlito"/>
              </a:rPr>
              <a:t>parse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20" dirty="0">
                <a:latin typeface="Carlito"/>
                <a:cs typeface="Carlito"/>
              </a:rPr>
              <a:t>text </a:t>
            </a:r>
            <a:r>
              <a:rPr sz="2800" spc="-10" dirty="0">
                <a:latin typeface="Carlito"/>
                <a:cs typeface="Carlito"/>
              </a:rPr>
              <a:t>file, </a:t>
            </a:r>
            <a:r>
              <a:rPr sz="2800" spc="-5" dirty="0">
                <a:latin typeface="Carlito"/>
                <a:cs typeface="Carlito"/>
              </a:rPr>
              <a:t>the  </a:t>
            </a:r>
            <a:r>
              <a:rPr sz="2800" spc="-20" dirty="0">
                <a:latin typeface="Carlito"/>
                <a:cs typeface="Carlito"/>
              </a:rPr>
              <a:t>company </a:t>
            </a:r>
            <a:r>
              <a:rPr sz="2800" spc="-10" dirty="0">
                <a:latin typeface="Carlito"/>
                <a:cs typeface="Carlito"/>
              </a:rPr>
              <a:t>would </a:t>
            </a:r>
            <a:r>
              <a:rPr sz="2800" spc="-25" dirty="0">
                <a:latin typeface="Carlito"/>
                <a:cs typeface="Carlito"/>
              </a:rPr>
              <a:t>have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write </a:t>
            </a:r>
            <a:r>
              <a:rPr sz="2800" dirty="0">
                <a:latin typeface="Carlito"/>
                <a:cs typeface="Carlito"/>
              </a:rPr>
              <a:t>all </a:t>
            </a:r>
            <a:r>
              <a:rPr sz="2800" spc="-10" dirty="0">
                <a:latin typeface="Carlito"/>
                <a:cs typeface="Carlito"/>
              </a:rPr>
              <a:t>that code </a:t>
            </a:r>
            <a:r>
              <a:rPr sz="2800" spc="-5" dirty="0">
                <a:latin typeface="Carlito"/>
                <a:cs typeface="Carlito"/>
              </a:rPr>
              <a:t>in-house. </a:t>
            </a:r>
            <a:r>
              <a:rPr sz="2800" spc="-20" dirty="0">
                <a:latin typeface="Carlito"/>
                <a:cs typeface="Carlito"/>
              </a:rPr>
              <a:t>Nowadays, </a:t>
            </a:r>
            <a:r>
              <a:rPr sz="2800" spc="-5" dirty="0">
                <a:latin typeface="Carlito"/>
                <a:cs typeface="Carlito"/>
              </a:rPr>
              <a:t>with  the </a:t>
            </a:r>
            <a:r>
              <a:rPr sz="2800" spc="-25" dirty="0">
                <a:latin typeface="Carlito"/>
                <a:cs typeface="Carlito"/>
              </a:rPr>
              <a:t>proliferation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good </a:t>
            </a:r>
            <a:r>
              <a:rPr sz="2800" spc="-15" dirty="0">
                <a:latin typeface="Carlito"/>
                <a:cs typeface="Carlito"/>
              </a:rPr>
              <a:t>commercial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0" dirty="0">
                <a:latin typeface="Carlito"/>
                <a:cs typeface="Carlito"/>
              </a:rPr>
              <a:t>open </a:t>
            </a:r>
            <a:r>
              <a:rPr sz="2800" spc="-15" dirty="0">
                <a:latin typeface="Carlito"/>
                <a:cs typeface="Carlito"/>
              </a:rPr>
              <a:t>source</a:t>
            </a:r>
            <a:r>
              <a:rPr sz="2800" spc="17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libraries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18236"/>
            <a:ext cx="422148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310" dirty="0"/>
              <a:t>Software</a:t>
            </a:r>
            <a:r>
              <a:rPr sz="5400" spc="-590" dirty="0"/>
              <a:t> </a:t>
            </a:r>
            <a:r>
              <a:rPr sz="5400" spc="-270" dirty="0"/>
              <a:t>Reuse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300970" cy="377952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 algn="just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rlito"/>
                <a:cs typeface="Carlito"/>
              </a:rPr>
              <a:t>software development </a:t>
            </a:r>
            <a:r>
              <a:rPr sz="2800" spc="-10" dirty="0">
                <a:latin typeface="Carlito"/>
                <a:cs typeface="Carlito"/>
              </a:rPr>
              <a:t>has become </a:t>
            </a:r>
            <a:r>
              <a:rPr sz="2800" spc="-5" dirty="0">
                <a:latin typeface="Carlito"/>
                <a:cs typeface="Carlito"/>
              </a:rPr>
              <a:t>much </a:t>
            </a:r>
            <a:r>
              <a:rPr sz="2800" spc="-15" dirty="0">
                <a:latin typeface="Carlito"/>
                <a:cs typeface="Carlito"/>
              </a:rPr>
              <a:t>more </a:t>
            </a:r>
            <a:r>
              <a:rPr sz="2800" spc="-35" dirty="0">
                <a:latin typeface="Carlito"/>
                <a:cs typeface="Carlito"/>
              </a:rPr>
              <a:t>modular, </a:t>
            </a:r>
            <a:r>
              <a:rPr sz="2800" spc="-5" dirty="0">
                <a:latin typeface="Carlito"/>
                <a:cs typeface="Carlito"/>
              </a:rPr>
              <a:t>with the </a:t>
            </a:r>
            <a:r>
              <a:rPr sz="2800" spc="-10" dirty="0">
                <a:latin typeface="Carlito"/>
                <a:cs typeface="Carlito"/>
              </a:rPr>
              <a:t>use 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distinct components that </a:t>
            </a:r>
            <a:r>
              <a:rPr sz="2800" spc="-20" dirty="0">
                <a:latin typeface="Carlito"/>
                <a:cs typeface="Carlito"/>
              </a:rPr>
              <a:t>form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building </a:t>
            </a:r>
            <a:r>
              <a:rPr sz="2800" spc="-15" dirty="0">
                <a:latin typeface="Carlito"/>
                <a:cs typeface="Carlito"/>
              </a:rPr>
              <a:t>blocks </a:t>
            </a:r>
            <a:r>
              <a:rPr sz="2800" spc="-5" dirty="0">
                <a:latin typeface="Carlito"/>
                <a:cs typeface="Carlito"/>
              </a:rPr>
              <a:t>of an </a:t>
            </a:r>
            <a:r>
              <a:rPr sz="2800" spc="-10" dirty="0">
                <a:latin typeface="Carlito"/>
                <a:cs typeface="Carlito"/>
              </a:rPr>
              <a:t>application 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5" dirty="0">
                <a:latin typeface="Carlito"/>
                <a:cs typeface="Carlito"/>
              </a:rPr>
              <a:t>talk together </a:t>
            </a:r>
            <a:r>
              <a:rPr sz="2800" spc="-10" dirty="0">
                <a:latin typeface="Carlito"/>
                <a:cs typeface="Carlito"/>
              </a:rPr>
              <a:t>via </a:t>
            </a:r>
            <a:r>
              <a:rPr sz="2800" spc="-5" dirty="0">
                <a:latin typeface="Carlito"/>
                <a:cs typeface="Carlito"/>
              </a:rPr>
              <a:t>their </a:t>
            </a:r>
            <a:r>
              <a:rPr sz="2800" spc="-10" dirty="0">
                <a:latin typeface="Carlito"/>
                <a:cs typeface="Carlito"/>
              </a:rPr>
              <a:t>published</a:t>
            </a:r>
            <a:r>
              <a:rPr sz="2800" spc="9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APIs.</a:t>
            </a:r>
            <a:endParaRPr sz="2800">
              <a:latin typeface="Carlito"/>
              <a:cs typeface="Carlito"/>
            </a:endParaRPr>
          </a:p>
          <a:p>
            <a:pPr marL="241300" marR="349250" indent="-229235">
              <a:lnSpc>
                <a:spcPct val="90000"/>
              </a:lnSpc>
              <a:spcBef>
                <a:spcPts val="97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rlito"/>
                <a:cs typeface="Carlito"/>
              </a:rPr>
              <a:t>The benefit </a:t>
            </a:r>
            <a:r>
              <a:rPr sz="2800" spc="-5" dirty="0">
                <a:latin typeface="Carlito"/>
                <a:cs typeface="Carlito"/>
              </a:rPr>
              <a:t>of this </a:t>
            </a:r>
            <a:r>
              <a:rPr sz="2800" spc="-10" dirty="0">
                <a:latin typeface="Carlito"/>
                <a:cs typeface="Carlito"/>
              </a:rPr>
              <a:t>approach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spc="-20" dirty="0">
                <a:latin typeface="Carlito"/>
                <a:cs typeface="Carlito"/>
              </a:rPr>
              <a:t>you </a:t>
            </a:r>
            <a:r>
              <a:rPr sz="2800" spc="-10" dirty="0">
                <a:latin typeface="Carlito"/>
                <a:cs typeface="Carlito"/>
              </a:rPr>
              <a:t>don't need </a:t>
            </a:r>
            <a:r>
              <a:rPr sz="2800" spc="-20" dirty="0">
                <a:latin typeface="Carlito"/>
                <a:cs typeface="Carlito"/>
              </a:rPr>
              <a:t>to understand  </a:t>
            </a:r>
            <a:r>
              <a:rPr sz="2800" spc="-10" dirty="0">
                <a:latin typeface="Carlito"/>
                <a:cs typeface="Carlito"/>
              </a:rPr>
              <a:t>every </a:t>
            </a:r>
            <a:r>
              <a:rPr sz="2800" spc="-15" dirty="0">
                <a:latin typeface="Carlito"/>
                <a:cs typeface="Carlito"/>
              </a:rPr>
              <a:t>detail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every </a:t>
            </a:r>
            <a:r>
              <a:rPr sz="2800" spc="-15" dirty="0">
                <a:latin typeface="Carlito"/>
                <a:cs typeface="Carlito"/>
              </a:rPr>
              <a:t>software </a:t>
            </a:r>
            <a:r>
              <a:rPr sz="2800" spc="-10" dirty="0">
                <a:latin typeface="Carlito"/>
                <a:cs typeface="Carlito"/>
              </a:rPr>
              <a:t>component, </a:t>
            </a:r>
            <a:r>
              <a:rPr sz="2800" spc="-5" dirty="0">
                <a:latin typeface="Carlito"/>
                <a:cs typeface="Carlito"/>
              </a:rPr>
              <a:t>in the </a:t>
            </a:r>
            <a:r>
              <a:rPr sz="2800" spc="-10" dirty="0">
                <a:latin typeface="Carlito"/>
                <a:cs typeface="Carlito"/>
              </a:rPr>
              <a:t>same </a:t>
            </a:r>
            <a:r>
              <a:rPr sz="2800" spc="-30" dirty="0">
                <a:latin typeface="Carlito"/>
                <a:cs typeface="Carlito"/>
              </a:rPr>
              <a:t>way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spc="-25" dirty="0">
                <a:latin typeface="Carlito"/>
                <a:cs typeface="Carlito"/>
              </a:rPr>
              <a:t>for  </a:t>
            </a:r>
            <a:r>
              <a:rPr sz="2800" spc="-5" dirty="0">
                <a:latin typeface="Carlito"/>
                <a:cs typeface="Carlito"/>
              </a:rPr>
              <a:t>the earlier </a:t>
            </a:r>
            <a:r>
              <a:rPr sz="2800" spc="-10" dirty="0">
                <a:latin typeface="Carlito"/>
                <a:cs typeface="Carlito"/>
              </a:rPr>
              <a:t>house building </a:t>
            </a:r>
            <a:r>
              <a:rPr sz="2800" spc="-5" dirty="0">
                <a:latin typeface="Carlito"/>
                <a:cs typeface="Carlito"/>
              </a:rPr>
              <a:t>analogy </a:t>
            </a:r>
            <a:r>
              <a:rPr sz="2800" spc="-20" dirty="0">
                <a:latin typeface="Carlito"/>
                <a:cs typeface="Carlito"/>
              </a:rPr>
              <a:t>you </a:t>
            </a:r>
            <a:r>
              <a:rPr sz="2800" spc="-10" dirty="0">
                <a:latin typeface="Carlito"/>
                <a:cs typeface="Carlito"/>
              </a:rPr>
              <a:t>can </a:t>
            </a:r>
            <a:r>
              <a:rPr sz="2800" spc="-20" dirty="0">
                <a:latin typeface="Carlito"/>
                <a:cs typeface="Carlito"/>
              </a:rPr>
              <a:t>delegate </a:t>
            </a:r>
            <a:r>
              <a:rPr sz="2800" spc="-15" dirty="0">
                <a:latin typeface="Carlito"/>
                <a:cs typeface="Carlito"/>
              </a:rPr>
              <a:t>many details </a:t>
            </a:r>
            <a:r>
              <a:rPr sz="2800" spc="-20" dirty="0">
                <a:latin typeface="Carlito"/>
                <a:cs typeface="Carlito"/>
              </a:rPr>
              <a:t>to  professional</a:t>
            </a:r>
            <a:r>
              <a:rPr sz="2800" spc="2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contractors.</a:t>
            </a:r>
            <a:endParaRPr sz="2800">
              <a:latin typeface="Carlito"/>
              <a:cs typeface="Carlito"/>
            </a:endParaRPr>
          </a:p>
          <a:p>
            <a:pPr marL="241300" marR="212090" indent="-229235">
              <a:lnSpc>
                <a:spcPts val="3020"/>
              </a:lnSpc>
              <a:spcBef>
                <a:spcPts val="1045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dirty="0"/>
              <a:t>	</a:t>
            </a:r>
            <a:r>
              <a:rPr sz="2800" spc="-5" dirty="0">
                <a:latin typeface="Carlito"/>
                <a:cs typeface="Carlito"/>
              </a:rPr>
              <a:t>It also </a:t>
            </a:r>
            <a:r>
              <a:rPr sz="2800" spc="-10" dirty="0">
                <a:latin typeface="Carlito"/>
                <a:cs typeface="Carlito"/>
              </a:rPr>
              <a:t>allows </a:t>
            </a:r>
            <a:r>
              <a:rPr sz="2800" spc="-20" dirty="0">
                <a:latin typeface="Carlito"/>
                <a:cs typeface="Carlito"/>
              </a:rPr>
              <a:t>you to concentrate </a:t>
            </a:r>
            <a:r>
              <a:rPr sz="2800" spc="-5" dirty="0">
                <a:latin typeface="Carlito"/>
                <a:cs typeface="Carlito"/>
              </a:rPr>
              <a:t>on </a:t>
            </a:r>
            <a:r>
              <a:rPr sz="2800" spc="-20" dirty="0">
                <a:latin typeface="Carlito"/>
                <a:cs typeface="Carlito"/>
              </a:rPr>
              <a:t>your core </a:t>
            </a:r>
            <a:r>
              <a:rPr sz="2800" spc="-10" dirty="0">
                <a:latin typeface="Carlito"/>
                <a:cs typeface="Carlito"/>
              </a:rPr>
              <a:t>business </a:t>
            </a:r>
            <a:r>
              <a:rPr sz="2800" spc="-5" dirty="0">
                <a:latin typeface="Carlito"/>
                <a:cs typeface="Carlito"/>
              </a:rPr>
              <a:t>logic </a:t>
            </a:r>
            <a:r>
              <a:rPr sz="2800" spc="-15" dirty="0">
                <a:latin typeface="Carlito"/>
                <a:cs typeface="Carlito"/>
              </a:rPr>
              <a:t>instead 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5" dirty="0">
                <a:latin typeface="Carlito"/>
                <a:cs typeface="Carlito"/>
              </a:rPr>
              <a:t>having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spend </a:t>
            </a:r>
            <a:r>
              <a:rPr sz="2800" spc="-5" dirty="0">
                <a:latin typeface="Carlito"/>
                <a:cs typeface="Carlito"/>
              </a:rPr>
              <a:t>time </a:t>
            </a:r>
            <a:r>
              <a:rPr sz="2800" b="1" spc="-20" dirty="0">
                <a:latin typeface="Carlito"/>
                <a:cs typeface="Carlito"/>
              </a:rPr>
              <a:t>reinventing </a:t>
            </a:r>
            <a:r>
              <a:rPr sz="2800" b="1" spc="-5" dirty="0">
                <a:latin typeface="Carlito"/>
                <a:cs typeface="Carlito"/>
              </a:rPr>
              <a:t>the</a:t>
            </a:r>
            <a:r>
              <a:rPr sz="2800" b="1" spc="160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wheel</a:t>
            </a:r>
            <a:r>
              <a:rPr sz="2800" spc="-5" dirty="0">
                <a:latin typeface="Carlito"/>
                <a:cs typeface="Carlito"/>
              </a:rPr>
              <a:t>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18236"/>
            <a:ext cx="691007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310" dirty="0"/>
              <a:t>Software </a:t>
            </a:r>
            <a:r>
              <a:rPr sz="5400" spc="-270" dirty="0"/>
              <a:t>Reuse</a:t>
            </a:r>
            <a:r>
              <a:rPr sz="5400" spc="-765" dirty="0"/>
              <a:t> </a:t>
            </a:r>
            <a:r>
              <a:rPr sz="5400" spc="-330" dirty="0"/>
              <a:t>Examples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083165" cy="31375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2940050" indent="-22923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rlito"/>
                <a:cs typeface="Carlito"/>
              </a:rPr>
              <a:t>Api(Application </a:t>
            </a:r>
            <a:r>
              <a:rPr sz="2800" spc="-20" dirty="0">
                <a:latin typeface="Carlito"/>
                <a:cs typeface="Carlito"/>
              </a:rPr>
              <a:t>Programming </a:t>
            </a:r>
            <a:r>
              <a:rPr sz="2800" spc="-15" dirty="0">
                <a:latin typeface="Carlito"/>
                <a:cs typeface="Carlito"/>
              </a:rPr>
              <a:t>Interfaces).  </a:t>
            </a:r>
            <a:r>
              <a:rPr sz="2800" spc="-5" dirty="0">
                <a:latin typeface="Carlito"/>
                <a:cs typeface="Carlito"/>
              </a:rPr>
              <a:t>Google </a:t>
            </a:r>
            <a:r>
              <a:rPr sz="2800" spc="-10" dirty="0">
                <a:latin typeface="Carlito"/>
                <a:cs typeface="Carlito"/>
              </a:rPr>
              <a:t>Apis(Maps, Cloud, Firebase, </a:t>
            </a:r>
            <a:r>
              <a:rPr sz="2800" spc="-15" dirty="0">
                <a:latin typeface="Carlito"/>
                <a:cs typeface="Carlito"/>
              </a:rPr>
              <a:t>Drive </a:t>
            </a:r>
            <a:r>
              <a:rPr sz="2800" spc="-5" dirty="0">
                <a:latin typeface="Carlito"/>
                <a:cs typeface="Carlito"/>
              </a:rPr>
              <a:t>…</a:t>
            </a:r>
            <a:r>
              <a:rPr sz="2800" spc="16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etc)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295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rlito"/>
                <a:cs typeface="Carlito"/>
              </a:rPr>
              <a:t>Shared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Libraries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rlito"/>
                <a:cs typeface="Carlito"/>
              </a:rPr>
              <a:t>Plugins</a:t>
            </a:r>
            <a:endParaRPr sz="2800">
              <a:latin typeface="Carlito"/>
              <a:cs typeface="Carlito"/>
            </a:endParaRPr>
          </a:p>
          <a:p>
            <a:pPr marL="241300" marR="5080" indent="-229235">
              <a:lnSpc>
                <a:spcPts val="3030"/>
              </a:lnSpc>
              <a:spcBef>
                <a:spcPts val="103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rlito"/>
                <a:cs typeface="Carlito"/>
              </a:rPr>
              <a:t>Extensions: </a:t>
            </a:r>
            <a:r>
              <a:rPr sz="2800" spc="-5" dirty="0">
                <a:latin typeface="Carlito"/>
                <a:cs typeface="Carlito"/>
              </a:rPr>
              <a:t>eg: </a:t>
            </a:r>
            <a:r>
              <a:rPr sz="2800" spc="-10" dirty="0">
                <a:latin typeface="Carlito"/>
                <a:cs typeface="Carlito"/>
              </a:rPr>
              <a:t>(NewtonSoft </a:t>
            </a:r>
            <a:r>
              <a:rPr sz="2800" spc="-5" dirty="0">
                <a:latin typeface="Carlito"/>
                <a:cs typeface="Carlito"/>
              </a:rPr>
              <a:t>Json) </a:t>
            </a:r>
            <a:r>
              <a:rPr sz="2800" spc="-15" dirty="0">
                <a:latin typeface="Carlito"/>
                <a:cs typeface="Carlito"/>
              </a:rPr>
              <a:t>we </a:t>
            </a:r>
            <a:r>
              <a:rPr sz="2800" spc="-25" dirty="0">
                <a:latin typeface="Carlito"/>
                <a:cs typeface="Carlito"/>
              </a:rPr>
              <a:t>have </a:t>
            </a:r>
            <a:r>
              <a:rPr sz="2800" spc="-5" dirty="0">
                <a:latin typeface="Carlito"/>
                <a:cs typeface="Carlito"/>
              </a:rPr>
              <a:t>used in </a:t>
            </a:r>
            <a:r>
              <a:rPr sz="2800" spc="-15" dirty="0">
                <a:latin typeface="Carlito"/>
                <a:cs typeface="Carlito"/>
              </a:rPr>
              <a:t>previous </a:t>
            </a:r>
            <a:r>
              <a:rPr sz="2800" spc="-10" dirty="0">
                <a:latin typeface="Carlito"/>
                <a:cs typeface="Carlito"/>
              </a:rPr>
              <a:t>lectures  </a:t>
            </a:r>
            <a:r>
              <a:rPr sz="2800" spc="-15" dirty="0">
                <a:latin typeface="Carlito"/>
                <a:cs typeface="Carlito"/>
              </a:rPr>
              <a:t>task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18236"/>
            <a:ext cx="988187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325" dirty="0"/>
              <a:t>Creating </a:t>
            </a:r>
            <a:r>
              <a:rPr sz="5400" spc="-295" dirty="0"/>
              <a:t>Reusable </a:t>
            </a:r>
            <a:r>
              <a:rPr sz="5400" spc="-310" dirty="0"/>
              <a:t>Software</a:t>
            </a:r>
            <a:r>
              <a:rPr sz="5400" spc="-969" dirty="0"/>
              <a:t> </a:t>
            </a:r>
            <a:r>
              <a:rPr sz="5400" spc="-355" dirty="0"/>
              <a:t>Example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904239" y="1793493"/>
            <a:ext cx="10132695" cy="31375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54000" marR="288925" indent="-22923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54635" algn="l"/>
              </a:tabLst>
            </a:pP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10" dirty="0">
                <a:latin typeface="Carlito"/>
                <a:cs typeface="Carlito"/>
              </a:rPr>
              <a:t>our </a:t>
            </a:r>
            <a:r>
              <a:rPr sz="2800" spc="-20" dirty="0">
                <a:latin typeface="Carlito"/>
                <a:cs typeface="Carlito"/>
              </a:rPr>
              <a:t>example </a:t>
            </a:r>
            <a:r>
              <a:rPr sz="2800" spc="-10" dirty="0">
                <a:latin typeface="Carlito"/>
                <a:cs typeface="Carlito"/>
              </a:rPr>
              <a:t>scenario </a:t>
            </a:r>
            <a:r>
              <a:rPr sz="2800" spc="-15" dirty="0">
                <a:latin typeface="Carlito"/>
                <a:cs typeface="Carlito"/>
              </a:rPr>
              <a:t>we are </a:t>
            </a:r>
            <a:r>
              <a:rPr sz="2800" spc="-10" dirty="0">
                <a:latin typeface="Carlito"/>
                <a:cs typeface="Carlito"/>
              </a:rPr>
              <a:t>building </a:t>
            </a:r>
            <a:r>
              <a:rPr sz="2800" spc="-15" dirty="0">
                <a:latin typeface="Carlito"/>
                <a:cs typeface="Carlito"/>
              </a:rPr>
              <a:t>shared library project </a:t>
            </a:r>
            <a:r>
              <a:rPr sz="2800" spc="-10" dirty="0">
                <a:latin typeface="Carlito"/>
                <a:cs typeface="Carlito"/>
              </a:rPr>
              <a:t>that  </a:t>
            </a:r>
            <a:r>
              <a:rPr sz="2800" spc="-15" dirty="0">
                <a:latin typeface="Carlito"/>
                <a:cs typeface="Carlito"/>
              </a:rPr>
              <a:t>performs </a:t>
            </a:r>
            <a:r>
              <a:rPr sz="2800" spc="-10" dirty="0">
                <a:latin typeface="Carlito"/>
                <a:cs typeface="Carlito"/>
              </a:rPr>
              <a:t>basic</a:t>
            </a:r>
            <a:r>
              <a:rPr sz="2800" spc="4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calculation.</a:t>
            </a:r>
            <a:endParaRPr sz="2800">
              <a:latin typeface="Carlito"/>
              <a:cs typeface="Carlito"/>
            </a:endParaRPr>
          </a:p>
          <a:p>
            <a:pPr marL="254000" indent="-229235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54635" algn="l"/>
              </a:tabLst>
            </a:pPr>
            <a:r>
              <a:rPr sz="2800" spc="-65" dirty="0">
                <a:latin typeface="Carlito"/>
                <a:cs typeface="Carlito"/>
              </a:rPr>
              <a:t>We </a:t>
            </a:r>
            <a:r>
              <a:rPr sz="2800" spc="-5" dirty="0">
                <a:latin typeface="Carlito"/>
                <a:cs typeface="Carlito"/>
              </a:rPr>
              <a:t>will </a:t>
            </a:r>
            <a:r>
              <a:rPr sz="2800" spc="-20" dirty="0">
                <a:latin typeface="Carlito"/>
                <a:cs typeface="Carlito"/>
              </a:rPr>
              <a:t>create </a:t>
            </a:r>
            <a:r>
              <a:rPr sz="2800" spc="-10" dirty="0">
                <a:latin typeface="Carlito"/>
                <a:cs typeface="Carlito"/>
              </a:rPr>
              <a:t>two</a:t>
            </a:r>
            <a:r>
              <a:rPr sz="2800" spc="6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projects.</a:t>
            </a:r>
            <a:endParaRPr sz="2800">
              <a:latin typeface="Carlito"/>
              <a:cs typeface="Carlito"/>
            </a:endParaRPr>
          </a:p>
          <a:p>
            <a:pPr marL="254000" marR="17780" indent="-229235">
              <a:lnSpc>
                <a:spcPts val="3020"/>
              </a:lnSpc>
              <a:spcBef>
                <a:spcPts val="1045"/>
              </a:spcBef>
              <a:buFont typeface="Arial"/>
              <a:buChar char="•"/>
              <a:tabLst>
                <a:tab pos="254635" algn="l"/>
                <a:tab pos="6821805" algn="l"/>
              </a:tabLst>
            </a:pPr>
            <a:r>
              <a:rPr sz="2800" spc="-10" dirty="0">
                <a:latin typeface="Carlito"/>
                <a:cs typeface="Carlito"/>
              </a:rPr>
              <a:t>1</a:t>
            </a:r>
            <a:r>
              <a:rPr sz="2775" spc="-15" baseline="25525" dirty="0">
                <a:latin typeface="Carlito"/>
                <a:cs typeface="Carlito"/>
              </a:rPr>
              <a:t>st  </a:t>
            </a:r>
            <a:r>
              <a:rPr sz="2800" spc="-15" dirty="0">
                <a:latin typeface="Carlito"/>
                <a:cs typeface="Carlito"/>
              </a:rPr>
              <a:t>project contains </a:t>
            </a:r>
            <a:r>
              <a:rPr sz="2800" spc="-10" dirty="0">
                <a:latin typeface="Carlito"/>
                <a:cs typeface="Carlito"/>
              </a:rPr>
              <a:t>calculation </a:t>
            </a:r>
            <a:r>
              <a:rPr sz="2800" spc="-5" dirty="0">
                <a:latin typeface="Carlito"/>
                <a:cs typeface="Carlito"/>
              </a:rPr>
              <a:t>class</a:t>
            </a:r>
            <a:r>
              <a:rPr sz="2800" spc="-2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that</a:t>
            </a:r>
            <a:r>
              <a:rPr sz="2800" spc="2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can	</a:t>
            </a:r>
            <a:r>
              <a:rPr sz="2800" spc="-5" dirty="0">
                <a:latin typeface="Carlito"/>
                <a:cs typeface="Carlito"/>
              </a:rPr>
              <a:t>be </a:t>
            </a:r>
            <a:r>
              <a:rPr sz="2800" spc="-10" dirty="0">
                <a:latin typeface="Carlito"/>
                <a:cs typeface="Carlito"/>
              </a:rPr>
              <a:t>used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10" dirty="0">
                <a:latin typeface="Carlito"/>
                <a:cs typeface="Carlito"/>
              </a:rPr>
              <a:t>accounting  </a:t>
            </a:r>
            <a:r>
              <a:rPr sz="2800" spc="-5" dirty="0">
                <a:latin typeface="Carlito"/>
                <a:cs typeface="Carlito"/>
              </a:rPr>
              <a:t>in the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project.</a:t>
            </a:r>
            <a:endParaRPr sz="2800">
              <a:latin typeface="Carlito"/>
              <a:cs typeface="Carlito"/>
            </a:endParaRPr>
          </a:p>
          <a:p>
            <a:pPr marL="254000" marR="429895" indent="-229235">
              <a:lnSpc>
                <a:spcPts val="3030"/>
              </a:lnSpc>
              <a:spcBef>
                <a:spcPts val="994"/>
              </a:spcBef>
              <a:buFont typeface="Arial"/>
              <a:buChar char="•"/>
              <a:tabLst>
                <a:tab pos="254635" algn="l"/>
              </a:tabLst>
            </a:pPr>
            <a:r>
              <a:rPr sz="2800" spc="-60" dirty="0">
                <a:latin typeface="Carlito"/>
                <a:cs typeface="Carlito"/>
              </a:rPr>
              <a:t>We </a:t>
            </a:r>
            <a:r>
              <a:rPr sz="2800" spc="-5" dirty="0">
                <a:latin typeface="Carlito"/>
                <a:cs typeface="Carlito"/>
              </a:rPr>
              <a:t>will use this </a:t>
            </a:r>
            <a:r>
              <a:rPr sz="2800" spc="-15" dirty="0">
                <a:latin typeface="Carlito"/>
                <a:cs typeface="Carlito"/>
              </a:rPr>
              <a:t>project </a:t>
            </a:r>
            <a:r>
              <a:rPr sz="2800" spc="-5" dirty="0">
                <a:latin typeface="Carlito"/>
                <a:cs typeface="Carlito"/>
              </a:rPr>
              <a:t>in our </a:t>
            </a:r>
            <a:r>
              <a:rPr sz="2800" spc="15" dirty="0">
                <a:latin typeface="Carlito"/>
                <a:cs typeface="Carlito"/>
              </a:rPr>
              <a:t>2</a:t>
            </a:r>
            <a:r>
              <a:rPr sz="2775" spc="22" baseline="25525" dirty="0">
                <a:latin typeface="Carlito"/>
                <a:cs typeface="Carlito"/>
              </a:rPr>
              <a:t>nd </a:t>
            </a:r>
            <a:r>
              <a:rPr sz="2800" spc="-15" dirty="0">
                <a:latin typeface="Carlito"/>
                <a:cs typeface="Carlito"/>
              </a:rPr>
              <a:t>project </a:t>
            </a:r>
            <a:r>
              <a:rPr sz="2800" spc="-5" dirty="0">
                <a:latin typeface="Carlito"/>
                <a:cs typeface="Carlito"/>
              </a:rPr>
              <a:t>as DLL </a:t>
            </a:r>
            <a:r>
              <a:rPr sz="2800" spc="-15" dirty="0">
                <a:latin typeface="Carlito"/>
                <a:cs typeface="Carlito"/>
              </a:rPr>
              <a:t>shared library </a:t>
            </a:r>
            <a:r>
              <a:rPr sz="2800" spc="-30" dirty="0">
                <a:latin typeface="Carlito"/>
                <a:cs typeface="Carlito"/>
              </a:rPr>
              <a:t>for  </a:t>
            </a:r>
            <a:r>
              <a:rPr sz="2800" spc="-10" dirty="0">
                <a:latin typeface="Carlito"/>
                <a:cs typeface="Carlito"/>
              </a:rPr>
              <a:t>calculation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purpose.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5066" y="2555189"/>
            <a:ext cx="860298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525" dirty="0"/>
              <a:t>Example </a:t>
            </a:r>
            <a:r>
              <a:rPr sz="8000" spc="-434" dirty="0"/>
              <a:t>Step </a:t>
            </a:r>
            <a:r>
              <a:rPr sz="8000" spc="-409" dirty="0"/>
              <a:t>by</a:t>
            </a:r>
            <a:r>
              <a:rPr sz="8000" spc="-1320" dirty="0"/>
              <a:t> </a:t>
            </a:r>
            <a:r>
              <a:rPr sz="8000" spc="-430" dirty="0"/>
              <a:t>Step</a:t>
            </a:r>
            <a:endParaRPr sz="8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18236"/>
            <a:ext cx="701611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265" dirty="0"/>
              <a:t>Step1 </a:t>
            </a:r>
            <a:r>
              <a:rPr sz="5400" spc="705" dirty="0"/>
              <a:t>–</a:t>
            </a:r>
            <a:r>
              <a:rPr sz="5400" spc="-1095" dirty="0"/>
              <a:t> </a:t>
            </a:r>
            <a:r>
              <a:rPr sz="5400" spc="-325" dirty="0"/>
              <a:t>Creating </a:t>
            </a:r>
            <a:r>
              <a:rPr sz="5400" spc="-395" dirty="0"/>
              <a:t>Project </a:t>
            </a:r>
            <a:r>
              <a:rPr sz="5400" spc="-95" dirty="0"/>
              <a:t>1</a:t>
            </a:r>
            <a:endParaRPr sz="5400"/>
          </a:p>
        </p:txBody>
      </p:sp>
      <p:sp>
        <p:nvSpPr>
          <p:cNvPr id="3" name="object 3"/>
          <p:cNvSpPr/>
          <p:nvPr/>
        </p:nvSpPr>
        <p:spPr>
          <a:xfrm>
            <a:off x="838200" y="1690116"/>
            <a:ext cx="9849612" cy="3922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8100" marR="30480">
              <a:lnSpc>
                <a:spcPts val="5290"/>
              </a:lnSpc>
              <a:spcBef>
                <a:spcPts val="765"/>
              </a:spcBef>
            </a:pPr>
            <a:r>
              <a:rPr spc="-240" dirty="0"/>
              <a:t>Step2</a:t>
            </a:r>
            <a:r>
              <a:rPr spc="-465" dirty="0"/>
              <a:t> </a:t>
            </a:r>
            <a:r>
              <a:rPr spc="640" dirty="0"/>
              <a:t>–</a:t>
            </a:r>
            <a:r>
              <a:rPr spc="-440" dirty="0"/>
              <a:t> </a:t>
            </a:r>
            <a:r>
              <a:rPr spc="-220" dirty="0"/>
              <a:t>Adding</a:t>
            </a:r>
            <a:r>
              <a:rPr spc="-459" dirty="0"/>
              <a:t> </a:t>
            </a:r>
            <a:r>
              <a:rPr spc="-250" dirty="0"/>
              <a:t>Class</a:t>
            </a:r>
            <a:r>
              <a:rPr spc="-445" dirty="0"/>
              <a:t> </a:t>
            </a:r>
            <a:r>
              <a:rPr spc="-295" dirty="0"/>
              <a:t>library</a:t>
            </a:r>
            <a:r>
              <a:rPr spc="-470" dirty="0"/>
              <a:t> </a:t>
            </a:r>
            <a:r>
              <a:rPr spc="-254" dirty="0"/>
              <a:t>Accounting</a:t>
            </a:r>
            <a:r>
              <a:rPr spc="-475" dirty="0"/>
              <a:t> </a:t>
            </a:r>
            <a:r>
              <a:rPr spc="-200" dirty="0"/>
              <a:t>as  </a:t>
            </a:r>
            <a:r>
              <a:rPr spc="-270" dirty="0"/>
              <a:t>a </a:t>
            </a:r>
            <a:r>
              <a:rPr spc="-355" dirty="0"/>
              <a:t>Project </a:t>
            </a:r>
            <a:r>
              <a:rPr spc="-229" dirty="0"/>
              <a:t>in </a:t>
            </a:r>
            <a:r>
              <a:rPr spc="-160" dirty="0"/>
              <a:t>1</a:t>
            </a:r>
            <a:r>
              <a:rPr sz="4875" spc="-240" baseline="25641" dirty="0"/>
              <a:t>st </a:t>
            </a:r>
            <a:r>
              <a:rPr sz="4900" spc="-355" dirty="0"/>
              <a:t>Project </a:t>
            </a:r>
            <a:r>
              <a:rPr sz="4900" spc="-275" dirty="0"/>
              <a:t>for </a:t>
            </a:r>
            <a:r>
              <a:rPr sz="4900" spc="-270" dirty="0"/>
              <a:t>making  </a:t>
            </a:r>
            <a:r>
              <a:rPr sz="4900" spc="-300" dirty="0"/>
              <a:t>Calculation</a:t>
            </a:r>
            <a:r>
              <a:rPr sz="4900" spc="-470" dirty="0"/>
              <a:t> </a:t>
            </a:r>
            <a:r>
              <a:rPr sz="4900" spc="-320" dirty="0"/>
              <a:t>DLL</a:t>
            </a:r>
            <a:endParaRPr sz="4900"/>
          </a:p>
        </p:txBody>
      </p:sp>
      <p:sp>
        <p:nvSpPr>
          <p:cNvPr id="3" name="object 3"/>
          <p:cNvSpPr/>
          <p:nvPr/>
        </p:nvSpPr>
        <p:spPr>
          <a:xfrm>
            <a:off x="838200" y="2063495"/>
            <a:ext cx="4585716" cy="2673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8100" marR="30480">
              <a:lnSpc>
                <a:spcPts val="5290"/>
              </a:lnSpc>
              <a:spcBef>
                <a:spcPts val="765"/>
              </a:spcBef>
            </a:pPr>
            <a:r>
              <a:rPr spc="-240" dirty="0"/>
              <a:t>Step2</a:t>
            </a:r>
            <a:r>
              <a:rPr spc="-465" dirty="0"/>
              <a:t> </a:t>
            </a:r>
            <a:r>
              <a:rPr spc="640" dirty="0"/>
              <a:t>–</a:t>
            </a:r>
            <a:r>
              <a:rPr spc="-440" dirty="0"/>
              <a:t> </a:t>
            </a:r>
            <a:r>
              <a:rPr spc="-220" dirty="0"/>
              <a:t>Adding</a:t>
            </a:r>
            <a:r>
              <a:rPr spc="-459" dirty="0"/>
              <a:t> </a:t>
            </a:r>
            <a:r>
              <a:rPr spc="-250" dirty="0"/>
              <a:t>Class</a:t>
            </a:r>
            <a:r>
              <a:rPr spc="-445" dirty="0"/>
              <a:t> </a:t>
            </a:r>
            <a:r>
              <a:rPr spc="-295" dirty="0"/>
              <a:t>library</a:t>
            </a:r>
            <a:r>
              <a:rPr spc="-470" dirty="0"/>
              <a:t> </a:t>
            </a:r>
            <a:r>
              <a:rPr spc="-254" dirty="0"/>
              <a:t>Accounting</a:t>
            </a:r>
            <a:r>
              <a:rPr spc="-475" dirty="0"/>
              <a:t> </a:t>
            </a:r>
            <a:r>
              <a:rPr spc="-200" dirty="0"/>
              <a:t>as  </a:t>
            </a:r>
            <a:r>
              <a:rPr spc="-270" dirty="0"/>
              <a:t>a </a:t>
            </a:r>
            <a:r>
              <a:rPr spc="-355" dirty="0"/>
              <a:t>Project </a:t>
            </a:r>
            <a:r>
              <a:rPr spc="-229" dirty="0"/>
              <a:t>in </a:t>
            </a:r>
            <a:r>
              <a:rPr spc="-160" dirty="0"/>
              <a:t>1</a:t>
            </a:r>
            <a:r>
              <a:rPr sz="4875" spc="-240" baseline="25641" dirty="0"/>
              <a:t>st </a:t>
            </a:r>
            <a:r>
              <a:rPr sz="4900" spc="-355" dirty="0"/>
              <a:t>Project </a:t>
            </a:r>
            <a:r>
              <a:rPr sz="4900" spc="-275" dirty="0"/>
              <a:t>for </a:t>
            </a:r>
            <a:r>
              <a:rPr sz="4900" spc="-270" dirty="0"/>
              <a:t>making  </a:t>
            </a:r>
            <a:r>
              <a:rPr sz="4900" spc="-300" dirty="0"/>
              <a:t>Calculation</a:t>
            </a:r>
            <a:r>
              <a:rPr sz="4900" spc="-470" dirty="0"/>
              <a:t> </a:t>
            </a:r>
            <a:r>
              <a:rPr sz="4900" spc="-320" dirty="0"/>
              <a:t>DLL</a:t>
            </a:r>
            <a:endParaRPr sz="4900"/>
          </a:p>
        </p:txBody>
      </p:sp>
      <p:sp>
        <p:nvSpPr>
          <p:cNvPr id="3" name="object 3"/>
          <p:cNvSpPr/>
          <p:nvPr/>
        </p:nvSpPr>
        <p:spPr>
          <a:xfrm>
            <a:off x="838200" y="1993390"/>
            <a:ext cx="8613648" cy="48646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358</Words>
  <Application>Microsoft Office PowerPoint</Application>
  <PresentationFormat>Widescreen</PresentationFormat>
  <Paragraphs>39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Carlito</vt:lpstr>
      <vt:lpstr>Times New Roman</vt:lpstr>
      <vt:lpstr>Trebuchet MS</vt:lpstr>
      <vt:lpstr>Office Theme</vt:lpstr>
      <vt:lpstr>Software Reuse Software Design Architecture   Lab # 11   Saniya Sarim</vt:lpstr>
      <vt:lpstr>Software Reuse</vt:lpstr>
      <vt:lpstr>Software Reuse</vt:lpstr>
      <vt:lpstr>Software Reuse Examples</vt:lpstr>
      <vt:lpstr>Creating Reusable Software Example</vt:lpstr>
      <vt:lpstr>Example Step by Step</vt:lpstr>
      <vt:lpstr>Step1 – Creating Project 1</vt:lpstr>
      <vt:lpstr>Step2 – Adding Class library Accounting as  a Project in 1st Project for making  Calculation DLL</vt:lpstr>
      <vt:lpstr>Step2 – Adding Class library Accounting as  a Project in 1st Project for making  Calculation DLL</vt:lpstr>
      <vt:lpstr>Step3 – Consuming App1 Accounting  Calculation</vt:lpstr>
      <vt:lpstr>Output</vt:lpstr>
      <vt:lpstr>Step4 – Creating 2nd Project</vt:lpstr>
      <vt:lpstr>Step5 – Adding DLL (References) for  Reuse of Calculation class</vt:lpstr>
      <vt:lpstr>Step5 – Reuse Existing Code</vt:lpstr>
      <vt:lpstr>Output</vt:lpstr>
      <vt:lpstr>Tasks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Singleton Design Pattern</dc:title>
  <dc:creator>Muhammad Rehan</dc:creator>
  <cp:lastModifiedBy>Microsoft account</cp:lastModifiedBy>
  <cp:revision>2</cp:revision>
  <dcterms:created xsi:type="dcterms:W3CDTF">2022-06-08T05:52:41Z</dcterms:created>
  <dcterms:modified xsi:type="dcterms:W3CDTF">2022-06-08T06:29:44Z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2021-07-07T00:00:00Z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2022-06-08T00:00:00Z</vt:filetime>
  </property>
</Properties>
</file>