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-107492"/>
            <a:ext cx="10358120" cy="1444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28-Mar-2022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28-Mar-2022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28-Mar-2022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28-Mar-2022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28-Mar-2022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228980"/>
            <a:ext cx="10358120" cy="1443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4545" y="1707918"/>
            <a:ext cx="10582909" cy="1944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28-Mar-2022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7025" y="2049335"/>
            <a:ext cx="6463665" cy="2392963"/>
          </a:xfrm>
          <a:prstGeom prst="rect">
            <a:avLst/>
          </a:prstGeom>
        </p:spPr>
        <p:txBody>
          <a:bodyPr vert="horz" wrap="square" lIns="0" tIns="4521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60"/>
              </a:spcBef>
            </a:pPr>
            <a:r>
              <a:rPr sz="6000" spc="-35" dirty="0"/>
              <a:t>User</a:t>
            </a:r>
            <a:r>
              <a:rPr sz="6000" spc="-135" dirty="0"/>
              <a:t> </a:t>
            </a:r>
            <a:r>
              <a:rPr sz="6000" spc="-65" dirty="0"/>
              <a:t>Interface</a:t>
            </a:r>
            <a:r>
              <a:rPr sz="6000" spc="-135" dirty="0"/>
              <a:t> </a:t>
            </a:r>
            <a:r>
              <a:rPr sz="6000" spc="-40" dirty="0"/>
              <a:t>Design</a:t>
            </a:r>
            <a:endParaRPr sz="6000" dirty="0"/>
          </a:p>
          <a:p>
            <a:pPr marL="949960" marR="946150" algn="ctr">
              <a:lnSpc>
                <a:spcPct val="125099"/>
              </a:lnSpc>
              <a:spcBef>
                <a:spcPts val="665"/>
              </a:spcBef>
            </a:pPr>
            <a:r>
              <a:rPr sz="2400" spc="-15" dirty="0">
                <a:latin typeface="Calibri"/>
                <a:cs typeface="Calibri"/>
              </a:rPr>
              <a:t>Software </a:t>
            </a:r>
            <a:r>
              <a:rPr sz="2400" spc="-5" dirty="0">
                <a:latin typeface="Calibri"/>
                <a:cs typeface="Calibri"/>
              </a:rPr>
              <a:t>Design </a:t>
            </a:r>
            <a:r>
              <a:rPr sz="2400" spc="-10" dirty="0">
                <a:latin typeface="Calibri"/>
                <a:cs typeface="Calibri"/>
              </a:rPr>
              <a:t>Architecture </a:t>
            </a:r>
            <a:r>
              <a:rPr sz="2400" spc="-5" dirty="0">
                <a:latin typeface="Calibri"/>
                <a:cs typeface="Calibri"/>
              </a:rPr>
              <a:t>Lab </a:t>
            </a:r>
            <a:r>
              <a:rPr sz="2400" dirty="0">
                <a:latin typeface="Calibri"/>
                <a:cs typeface="Calibri"/>
              </a:rPr>
              <a:t># 3 </a:t>
            </a:r>
            <a:r>
              <a:rPr sz="2400" spc="-530" dirty="0">
                <a:latin typeface="Calibri"/>
                <a:cs typeface="Calibri"/>
              </a:rPr>
              <a:t> </a:t>
            </a:r>
            <a:br>
              <a:rPr lang="en-US" sz="2400" dirty="0">
                <a:latin typeface="Calibri"/>
                <a:cs typeface="Calibri"/>
              </a:rPr>
            </a:br>
            <a:r>
              <a:rPr lang="en-US" sz="2400" dirty="0">
                <a:latin typeface="Calibri"/>
                <a:cs typeface="Calibri"/>
              </a:rPr>
              <a:t>Saniya </a:t>
            </a:r>
            <a:r>
              <a:rPr lang="en-US" sz="2400" dirty="0" err="1">
                <a:latin typeface="Calibri"/>
                <a:cs typeface="Calibri"/>
              </a:rPr>
              <a:t>Sarim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ts val="5290"/>
              </a:lnSpc>
              <a:spcBef>
                <a:spcPts val="765"/>
              </a:spcBef>
            </a:pPr>
            <a:r>
              <a:rPr spc="-30" dirty="0"/>
              <a:t>User</a:t>
            </a:r>
            <a:r>
              <a:rPr spc="-80" dirty="0"/>
              <a:t> </a:t>
            </a:r>
            <a:r>
              <a:rPr spc="-50" dirty="0"/>
              <a:t>Interface</a:t>
            </a:r>
            <a:r>
              <a:rPr spc="-114" dirty="0"/>
              <a:t> </a:t>
            </a:r>
            <a:r>
              <a:rPr spc="-30" dirty="0"/>
              <a:t>Design</a:t>
            </a:r>
            <a:r>
              <a:rPr spc="-135" dirty="0"/>
              <a:t> </a:t>
            </a:r>
            <a:r>
              <a:rPr spc="-5" dirty="0"/>
              <a:t>–</a:t>
            </a:r>
            <a:r>
              <a:rPr spc="-70" dirty="0"/>
              <a:t> </a:t>
            </a:r>
            <a:r>
              <a:rPr spc="-45" dirty="0"/>
              <a:t>Command</a:t>
            </a:r>
            <a:r>
              <a:rPr spc="-105" dirty="0"/>
              <a:t> </a:t>
            </a:r>
            <a:r>
              <a:rPr spc="-25" dirty="0"/>
              <a:t>Line </a:t>
            </a:r>
            <a:r>
              <a:rPr spc="-1095" dirty="0"/>
              <a:t> </a:t>
            </a:r>
            <a:r>
              <a:rPr spc="-55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273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spc="-5" dirty="0">
                <a:latin typeface="Calibri"/>
                <a:cs typeface="Calibri"/>
              </a:rPr>
              <a:t>1.	</a:t>
            </a:r>
            <a:r>
              <a:rPr sz="2800" spc="-15" dirty="0">
                <a:latin typeface="Calibri"/>
                <a:cs typeface="Calibri"/>
              </a:rPr>
              <a:t>Step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-&gt;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Console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program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4767" y="2244851"/>
            <a:ext cx="7050024" cy="44226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ts val="5290"/>
              </a:lnSpc>
              <a:spcBef>
                <a:spcPts val="765"/>
              </a:spcBef>
            </a:pPr>
            <a:r>
              <a:rPr spc="-30" dirty="0"/>
              <a:t>User</a:t>
            </a:r>
            <a:r>
              <a:rPr spc="-80" dirty="0"/>
              <a:t> </a:t>
            </a:r>
            <a:r>
              <a:rPr spc="-50" dirty="0"/>
              <a:t>Interface</a:t>
            </a:r>
            <a:r>
              <a:rPr spc="-114" dirty="0"/>
              <a:t> </a:t>
            </a:r>
            <a:r>
              <a:rPr spc="-30" dirty="0"/>
              <a:t>Design</a:t>
            </a:r>
            <a:r>
              <a:rPr spc="-135" dirty="0"/>
              <a:t> </a:t>
            </a:r>
            <a:r>
              <a:rPr spc="-5" dirty="0"/>
              <a:t>–</a:t>
            </a:r>
            <a:r>
              <a:rPr spc="-70" dirty="0"/>
              <a:t> </a:t>
            </a:r>
            <a:r>
              <a:rPr spc="-45" dirty="0"/>
              <a:t>Command</a:t>
            </a:r>
            <a:r>
              <a:rPr spc="-105" dirty="0"/>
              <a:t> </a:t>
            </a:r>
            <a:r>
              <a:rPr spc="-25" dirty="0"/>
              <a:t>Line </a:t>
            </a:r>
            <a:r>
              <a:rPr spc="-1095" dirty="0"/>
              <a:t> </a:t>
            </a:r>
            <a:r>
              <a:rPr spc="-55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70788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27685" marR="5080" indent="-515620">
              <a:lnSpc>
                <a:spcPts val="3020"/>
              </a:lnSpc>
              <a:spcBef>
                <a:spcPts val="480"/>
              </a:spcBef>
              <a:tabLst>
                <a:tab pos="527685" algn="l"/>
              </a:tabLst>
            </a:pPr>
            <a:r>
              <a:rPr sz="2800" spc="-5" dirty="0">
                <a:latin typeface="Calibri"/>
                <a:cs typeface="Calibri"/>
              </a:rPr>
              <a:t>1.	</a:t>
            </a:r>
            <a:r>
              <a:rPr sz="2800" spc="-15" dirty="0">
                <a:latin typeface="Calibri"/>
                <a:cs typeface="Calibri"/>
              </a:rPr>
              <a:t>Step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-&gt;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Creating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basic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project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takes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name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dirty="0">
                <a:latin typeface="Calibri"/>
                <a:cs typeface="Calibri"/>
              </a:rPr>
              <a:t>an </a:t>
            </a:r>
            <a:r>
              <a:rPr sz="2800" spc="-10" dirty="0">
                <a:latin typeface="Calibri"/>
                <a:cs typeface="Calibri"/>
              </a:rPr>
              <a:t>input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welcomes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8564" y="2418588"/>
            <a:ext cx="7120128" cy="41163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ts val="5290"/>
              </a:lnSpc>
              <a:spcBef>
                <a:spcPts val="765"/>
              </a:spcBef>
            </a:pPr>
            <a:r>
              <a:rPr spc="-30" dirty="0"/>
              <a:t>User</a:t>
            </a:r>
            <a:r>
              <a:rPr spc="-80" dirty="0"/>
              <a:t> </a:t>
            </a:r>
            <a:r>
              <a:rPr spc="-50" dirty="0"/>
              <a:t>Interface</a:t>
            </a:r>
            <a:r>
              <a:rPr spc="-114" dirty="0"/>
              <a:t> </a:t>
            </a:r>
            <a:r>
              <a:rPr spc="-30" dirty="0"/>
              <a:t>Design</a:t>
            </a:r>
            <a:r>
              <a:rPr spc="-135" dirty="0"/>
              <a:t> </a:t>
            </a:r>
            <a:r>
              <a:rPr spc="-5" dirty="0"/>
              <a:t>–</a:t>
            </a:r>
            <a:r>
              <a:rPr spc="-70" dirty="0"/>
              <a:t> </a:t>
            </a:r>
            <a:r>
              <a:rPr spc="-45" dirty="0"/>
              <a:t>Command</a:t>
            </a:r>
            <a:r>
              <a:rPr spc="-105" dirty="0"/>
              <a:t> </a:t>
            </a:r>
            <a:r>
              <a:rPr spc="-25" dirty="0"/>
              <a:t>Line </a:t>
            </a:r>
            <a:r>
              <a:rPr spc="-1095" dirty="0"/>
              <a:t> </a:t>
            </a:r>
            <a:r>
              <a:rPr spc="-55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2830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spc="-5" dirty="0">
                <a:latin typeface="Calibri"/>
                <a:cs typeface="Calibri"/>
              </a:rPr>
              <a:t>1.	</a:t>
            </a:r>
            <a:r>
              <a:rPr sz="2800" spc="-25" dirty="0">
                <a:latin typeface="Calibri"/>
                <a:cs typeface="Calibri"/>
              </a:rPr>
              <a:t>Program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CF9AD2-8FB9-4F9E-9E5F-B713FACA3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45613"/>
            <a:ext cx="8382000" cy="331698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0"/>
            <a:ext cx="9455785" cy="144462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ts val="5290"/>
              </a:lnSpc>
              <a:spcBef>
                <a:spcPts val="765"/>
              </a:spcBef>
            </a:pPr>
            <a:r>
              <a:rPr spc="-30" dirty="0"/>
              <a:t>User</a:t>
            </a:r>
            <a:r>
              <a:rPr spc="-85" dirty="0"/>
              <a:t> </a:t>
            </a:r>
            <a:r>
              <a:rPr spc="-50" dirty="0"/>
              <a:t>Interface</a:t>
            </a:r>
            <a:r>
              <a:rPr spc="-114" dirty="0"/>
              <a:t> </a:t>
            </a:r>
            <a:r>
              <a:rPr spc="-30" dirty="0"/>
              <a:t>Design</a:t>
            </a:r>
            <a:r>
              <a:rPr spc="-140" dirty="0"/>
              <a:t> </a:t>
            </a:r>
            <a:r>
              <a:rPr spc="-5" dirty="0"/>
              <a:t>–</a:t>
            </a:r>
            <a:r>
              <a:rPr spc="-75" dirty="0"/>
              <a:t> </a:t>
            </a:r>
            <a:r>
              <a:rPr spc="-50" dirty="0"/>
              <a:t>Graphical</a:t>
            </a:r>
            <a:r>
              <a:rPr spc="-85" dirty="0"/>
              <a:t> </a:t>
            </a:r>
            <a:r>
              <a:rPr spc="-30" dirty="0"/>
              <a:t>User </a:t>
            </a:r>
            <a:r>
              <a:rPr spc="-1090" dirty="0"/>
              <a:t> </a:t>
            </a:r>
            <a:r>
              <a:rPr spc="-55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25100" cy="35217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Graphical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Interface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provides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graphical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means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interact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system.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GUI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-5" dirty="0">
                <a:latin typeface="Calibri"/>
                <a:cs typeface="Calibri"/>
              </a:rPr>
              <a:t> be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combination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both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hardware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software.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GUI,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interprets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software.</a:t>
            </a:r>
            <a:endParaRPr sz="2800">
              <a:latin typeface="Calibri"/>
              <a:cs typeface="Calibri"/>
            </a:endParaRPr>
          </a:p>
          <a:p>
            <a:pPr marL="241300" marR="1157605" indent="-229235">
              <a:lnSpc>
                <a:spcPts val="3020"/>
              </a:lnSpc>
              <a:spcBef>
                <a:spcPts val="1019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GUI </a:t>
            </a:r>
            <a:r>
              <a:rPr sz="2800" spc="-15" dirty="0">
                <a:latin typeface="Calibri"/>
                <a:cs typeface="Calibri"/>
              </a:rPr>
              <a:t>provides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components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interact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software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hardware.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Almost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interfaces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GUI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representation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241300" marR="2087245" indent="-229235">
              <a:lnSpc>
                <a:spcPts val="3020"/>
              </a:lnSpc>
              <a:spcBef>
                <a:spcPts val="105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5" dirty="0">
                <a:latin typeface="Calibri"/>
                <a:cs typeface="Calibri"/>
              </a:rPr>
              <a:t>provides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easy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interface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make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exposable/reachable.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0"/>
            <a:ext cx="9455785" cy="144462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ts val="5290"/>
              </a:lnSpc>
              <a:spcBef>
                <a:spcPts val="765"/>
              </a:spcBef>
            </a:pPr>
            <a:r>
              <a:rPr spc="-30" dirty="0"/>
              <a:t>User</a:t>
            </a:r>
            <a:r>
              <a:rPr spc="-85" dirty="0"/>
              <a:t> </a:t>
            </a:r>
            <a:r>
              <a:rPr spc="-50" dirty="0"/>
              <a:t>Interface</a:t>
            </a:r>
            <a:r>
              <a:rPr spc="-114" dirty="0"/>
              <a:t> </a:t>
            </a:r>
            <a:r>
              <a:rPr spc="-30" dirty="0"/>
              <a:t>Design</a:t>
            </a:r>
            <a:r>
              <a:rPr spc="-140" dirty="0"/>
              <a:t> </a:t>
            </a:r>
            <a:r>
              <a:rPr spc="-5" dirty="0"/>
              <a:t>–</a:t>
            </a:r>
            <a:r>
              <a:rPr spc="-75" dirty="0"/>
              <a:t> </a:t>
            </a:r>
            <a:r>
              <a:rPr spc="-50" dirty="0"/>
              <a:t>Graphical</a:t>
            </a:r>
            <a:r>
              <a:rPr spc="-85" dirty="0"/>
              <a:t> </a:t>
            </a:r>
            <a:r>
              <a:rPr spc="-30" dirty="0"/>
              <a:t>User </a:t>
            </a:r>
            <a:r>
              <a:rPr spc="-1090" dirty="0"/>
              <a:t> </a:t>
            </a:r>
            <a:r>
              <a:rPr spc="-55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515600" cy="22428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9050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65" dirty="0">
                <a:latin typeface="Calibri"/>
                <a:cs typeface="Calibri"/>
              </a:rPr>
              <a:t>We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lab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will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visual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studio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making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graphical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interface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winform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project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Step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creating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winform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similar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done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earlier </a:t>
            </a:r>
            <a:r>
              <a:rPr sz="2800" spc="-15" dirty="0">
                <a:latin typeface="Calibri"/>
                <a:cs typeface="Calibri"/>
              </a:rPr>
              <a:t>creating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console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Just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winform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templates.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1422" y="2464688"/>
            <a:ext cx="51485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EXAMPLE</a:t>
            </a:r>
            <a:r>
              <a:rPr sz="4400" spc="-130" dirty="0"/>
              <a:t> </a:t>
            </a:r>
            <a:r>
              <a:rPr sz="4400" spc="-30" dirty="0"/>
              <a:t>STEP</a:t>
            </a:r>
            <a:r>
              <a:rPr sz="4400" spc="-125" dirty="0"/>
              <a:t> </a:t>
            </a:r>
            <a:r>
              <a:rPr sz="4400" spc="-70" dirty="0"/>
              <a:t>BY</a:t>
            </a:r>
            <a:r>
              <a:rPr sz="4400" spc="-110" dirty="0"/>
              <a:t> </a:t>
            </a:r>
            <a:r>
              <a:rPr sz="4400" spc="-30" dirty="0"/>
              <a:t>STEP</a:t>
            </a:r>
            <a:endParaRPr sz="4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>
              <a:lnSpc>
                <a:spcPts val="5290"/>
              </a:lnSpc>
              <a:spcBef>
                <a:spcPts val="760"/>
              </a:spcBef>
            </a:pPr>
            <a:r>
              <a:rPr spc="-30" dirty="0"/>
              <a:t>User</a:t>
            </a:r>
            <a:r>
              <a:rPr spc="-80" dirty="0"/>
              <a:t> </a:t>
            </a:r>
            <a:r>
              <a:rPr spc="-50" dirty="0"/>
              <a:t>Interface</a:t>
            </a:r>
            <a:r>
              <a:rPr spc="-114" dirty="0"/>
              <a:t> </a:t>
            </a:r>
            <a:r>
              <a:rPr spc="-30" dirty="0"/>
              <a:t>Design</a:t>
            </a:r>
            <a:r>
              <a:rPr spc="-140" dirty="0"/>
              <a:t> </a:t>
            </a:r>
            <a:r>
              <a:rPr spc="-5" dirty="0"/>
              <a:t>–</a:t>
            </a:r>
            <a:r>
              <a:rPr spc="-65" dirty="0"/>
              <a:t> </a:t>
            </a:r>
            <a:r>
              <a:rPr spc="-50" dirty="0"/>
              <a:t>Graphical</a:t>
            </a:r>
            <a:r>
              <a:rPr spc="-85" dirty="0"/>
              <a:t> </a:t>
            </a:r>
            <a:r>
              <a:rPr spc="-35" dirty="0"/>
              <a:t>User </a:t>
            </a:r>
            <a:r>
              <a:rPr spc="-1090" dirty="0"/>
              <a:t> </a:t>
            </a:r>
            <a:r>
              <a:rPr spc="-55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165715" cy="835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spc="-5" dirty="0">
                <a:latin typeface="Calibri"/>
                <a:cs typeface="Calibri"/>
              </a:rPr>
              <a:t>1.	</a:t>
            </a:r>
            <a:r>
              <a:rPr sz="2800" spc="-15" dirty="0">
                <a:latin typeface="Calibri"/>
                <a:cs typeface="Calibri"/>
              </a:rPr>
              <a:t>Step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-&gt;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Open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visual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studio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select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File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New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Select</a:t>
            </a:r>
            <a:endParaRPr sz="2800">
              <a:latin typeface="Calibri"/>
              <a:cs typeface="Calibri"/>
            </a:endParaRPr>
          </a:p>
          <a:p>
            <a:pPr marL="527685">
              <a:lnSpc>
                <a:spcPts val="3190"/>
              </a:lnSpc>
            </a:pPr>
            <a:r>
              <a:rPr sz="2800" b="1" spc="-10" dirty="0">
                <a:latin typeface="Calibri"/>
                <a:cs typeface="Calibri"/>
              </a:rPr>
              <a:t>Project.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8772" y="2365248"/>
            <a:ext cx="6789420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>
              <a:lnSpc>
                <a:spcPts val="5290"/>
              </a:lnSpc>
              <a:spcBef>
                <a:spcPts val="760"/>
              </a:spcBef>
            </a:pPr>
            <a:r>
              <a:rPr spc="-30" dirty="0"/>
              <a:t>User</a:t>
            </a:r>
            <a:r>
              <a:rPr spc="-80" dirty="0"/>
              <a:t> </a:t>
            </a:r>
            <a:r>
              <a:rPr spc="-50" dirty="0"/>
              <a:t>Interface</a:t>
            </a:r>
            <a:r>
              <a:rPr spc="-114" dirty="0"/>
              <a:t> </a:t>
            </a:r>
            <a:r>
              <a:rPr spc="-30" dirty="0"/>
              <a:t>Design</a:t>
            </a:r>
            <a:r>
              <a:rPr spc="-140" dirty="0"/>
              <a:t> </a:t>
            </a:r>
            <a:r>
              <a:rPr spc="-5" dirty="0"/>
              <a:t>–</a:t>
            </a:r>
            <a:r>
              <a:rPr spc="-65" dirty="0"/>
              <a:t> </a:t>
            </a:r>
            <a:r>
              <a:rPr spc="-50" dirty="0"/>
              <a:t>Graphical</a:t>
            </a:r>
            <a:r>
              <a:rPr spc="-85" dirty="0"/>
              <a:t> </a:t>
            </a:r>
            <a:r>
              <a:rPr spc="-35" dirty="0"/>
              <a:t>User </a:t>
            </a:r>
            <a:r>
              <a:rPr spc="-1090" dirty="0"/>
              <a:t> </a:t>
            </a:r>
            <a:r>
              <a:rPr spc="-55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8464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Step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-&gt;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winform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template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listed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6044" y="2298190"/>
            <a:ext cx="7687056" cy="455980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>
              <a:lnSpc>
                <a:spcPts val="5290"/>
              </a:lnSpc>
              <a:spcBef>
                <a:spcPts val="760"/>
              </a:spcBef>
            </a:pPr>
            <a:r>
              <a:rPr spc="-30" dirty="0"/>
              <a:t>User</a:t>
            </a:r>
            <a:r>
              <a:rPr spc="-80" dirty="0"/>
              <a:t> </a:t>
            </a:r>
            <a:r>
              <a:rPr spc="-50" dirty="0"/>
              <a:t>Interface</a:t>
            </a:r>
            <a:r>
              <a:rPr spc="-114" dirty="0"/>
              <a:t> </a:t>
            </a:r>
            <a:r>
              <a:rPr spc="-30" dirty="0"/>
              <a:t>Design</a:t>
            </a:r>
            <a:r>
              <a:rPr spc="-140" dirty="0"/>
              <a:t> </a:t>
            </a:r>
            <a:r>
              <a:rPr spc="-5" dirty="0"/>
              <a:t>–</a:t>
            </a:r>
            <a:r>
              <a:rPr spc="-65" dirty="0"/>
              <a:t> </a:t>
            </a:r>
            <a:r>
              <a:rPr spc="-50" dirty="0"/>
              <a:t>Graphical</a:t>
            </a:r>
            <a:r>
              <a:rPr spc="-85" dirty="0"/>
              <a:t> </a:t>
            </a:r>
            <a:r>
              <a:rPr spc="-35" dirty="0"/>
              <a:t>User </a:t>
            </a:r>
            <a:r>
              <a:rPr spc="-1090" dirty="0"/>
              <a:t> </a:t>
            </a:r>
            <a:r>
              <a:rPr spc="-55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3052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Step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-&gt;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Following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screen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appear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showing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Window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0952" y="2423158"/>
            <a:ext cx="8516112" cy="443483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>
              <a:lnSpc>
                <a:spcPts val="5290"/>
              </a:lnSpc>
              <a:spcBef>
                <a:spcPts val="760"/>
              </a:spcBef>
            </a:pPr>
            <a:r>
              <a:rPr spc="-30" dirty="0"/>
              <a:t>User</a:t>
            </a:r>
            <a:r>
              <a:rPr spc="-80" dirty="0"/>
              <a:t> </a:t>
            </a:r>
            <a:r>
              <a:rPr spc="-50" dirty="0"/>
              <a:t>Interface</a:t>
            </a:r>
            <a:r>
              <a:rPr spc="-114" dirty="0"/>
              <a:t> </a:t>
            </a:r>
            <a:r>
              <a:rPr spc="-30" dirty="0"/>
              <a:t>Design</a:t>
            </a:r>
            <a:r>
              <a:rPr spc="-140" dirty="0"/>
              <a:t> </a:t>
            </a:r>
            <a:r>
              <a:rPr spc="-5" dirty="0"/>
              <a:t>–</a:t>
            </a:r>
            <a:r>
              <a:rPr spc="-65" dirty="0"/>
              <a:t> </a:t>
            </a:r>
            <a:r>
              <a:rPr spc="-50" dirty="0"/>
              <a:t>Graphical</a:t>
            </a:r>
            <a:r>
              <a:rPr spc="-85" dirty="0"/>
              <a:t> </a:t>
            </a:r>
            <a:r>
              <a:rPr spc="-35" dirty="0"/>
              <a:t>User </a:t>
            </a:r>
            <a:r>
              <a:rPr spc="-1090" dirty="0"/>
              <a:t> </a:t>
            </a:r>
            <a:r>
              <a:rPr spc="-55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2697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Step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-&gt;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toolbox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adding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controls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making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UI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6044" y="2336292"/>
            <a:ext cx="7525511" cy="45217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58185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30" dirty="0"/>
              <a:t>User</a:t>
            </a:r>
            <a:r>
              <a:rPr sz="5400" spc="-130" dirty="0"/>
              <a:t> </a:t>
            </a:r>
            <a:r>
              <a:rPr sz="5400" spc="-60" dirty="0"/>
              <a:t>Interface</a:t>
            </a:r>
            <a:r>
              <a:rPr sz="5400" spc="-135" dirty="0"/>
              <a:t> </a:t>
            </a:r>
            <a:r>
              <a:rPr sz="5400" spc="-35" dirty="0"/>
              <a:t>Design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916939" y="1759966"/>
            <a:ext cx="10512425" cy="446214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5080" indent="-229235">
              <a:lnSpc>
                <a:spcPct val="80000"/>
              </a:lnSpc>
              <a:spcBef>
                <a:spcPts val="76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User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interface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front-end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view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interacts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order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software.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manipulate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control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software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well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20" dirty="0">
                <a:latin typeface="Calibri"/>
                <a:cs typeface="Calibri"/>
              </a:rPr>
              <a:t>hardware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means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user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interface.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90" dirty="0">
                <a:latin typeface="Calibri"/>
                <a:cs typeface="Calibri"/>
              </a:rPr>
              <a:t>Today,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interface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found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almost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every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where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digital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technology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exists,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right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computers,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mobile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phones,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cars,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music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players,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airplanes,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ships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  <a:p>
            <a:pPr marL="241300" marR="311785" indent="-229235">
              <a:lnSpc>
                <a:spcPct val="80000"/>
              </a:lnSpc>
              <a:spcBef>
                <a:spcPts val="994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User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interface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software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designed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such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way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 is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expected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provide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insight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software.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provides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fundamental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platform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human-computer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interaction.</a:t>
            </a:r>
            <a:endParaRPr sz="2800">
              <a:latin typeface="Calibri"/>
              <a:cs typeface="Calibri"/>
            </a:endParaRPr>
          </a:p>
          <a:p>
            <a:pPr marL="241300" marR="471170" indent="-229235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UI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graphical,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text-based,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audio-video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based,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depending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upon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underlying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hardware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software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combination.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hardware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5" dirty="0">
                <a:latin typeface="Calibri"/>
                <a:cs typeface="Calibri"/>
              </a:rPr>
              <a:t>software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combination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both.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>
              <a:lnSpc>
                <a:spcPts val="5290"/>
              </a:lnSpc>
              <a:spcBef>
                <a:spcPts val="760"/>
              </a:spcBef>
            </a:pPr>
            <a:r>
              <a:rPr spc="-30" dirty="0"/>
              <a:t>User</a:t>
            </a:r>
            <a:r>
              <a:rPr spc="-80" dirty="0"/>
              <a:t> </a:t>
            </a:r>
            <a:r>
              <a:rPr spc="-50" dirty="0"/>
              <a:t>Interface</a:t>
            </a:r>
            <a:r>
              <a:rPr spc="-114" dirty="0"/>
              <a:t> </a:t>
            </a:r>
            <a:r>
              <a:rPr spc="-30" dirty="0"/>
              <a:t>Design</a:t>
            </a:r>
            <a:r>
              <a:rPr spc="-140" dirty="0"/>
              <a:t> </a:t>
            </a:r>
            <a:r>
              <a:rPr spc="-5" dirty="0"/>
              <a:t>–</a:t>
            </a:r>
            <a:r>
              <a:rPr spc="-65" dirty="0"/>
              <a:t> </a:t>
            </a:r>
            <a:r>
              <a:rPr spc="-50" dirty="0"/>
              <a:t>Graphical</a:t>
            </a:r>
            <a:r>
              <a:rPr spc="-85" dirty="0"/>
              <a:t> </a:t>
            </a:r>
            <a:r>
              <a:rPr spc="-35" dirty="0"/>
              <a:t>User </a:t>
            </a:r>
            <a:r>
              <a:rPr spc="-1090" dirty="0"/>
              <a:t> </a:t>
            </a:r>
            <a:r>
              <a:rPr spc="-55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2697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Step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-&gt;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toolbox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adding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controls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making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UI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6044" y="2336292"/>
            <a:ext cx="7525511" cy="452170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>
              <a:lnSpc>
                <a:spcPts val="5290"/>
              </a:lnSpc>
              <a:spcBef>
                <a:spcPts val="760"/>
              </a:spcBef>
            </a:pPr>
            <a:r>
              <a:rPr spc="-30" dirty="0"/>
              <a:t>User</a:t>
            </a:r>
            <a:r>
              <a:rPr spc="-80" dirty="0"/>
              <a:t> </a:t>
            </a:r>
            <a:r>
              <a:rPr spc="-50" dirty="0"/>
              <a:t>Interface</a:t>
            </a:r>
            <a:r>
              <a:rPr spc="-114" dirty="0"/>
              <a:t> </a:t>
            </a:r>
            <a:r>
              <a:rPr spc="-30" dirty="0"/>
              <a:t>Design</a:t>
            </a:r>
            <a:r>
              <a:rPr spc="-140" dirty="0"/>
              <a:t> </a:t>
            </a:r>
            <a:r>
              <a:rPr spc="-5" dirty="0"/>
              <a:t>–</a:t>
            </a:r>
            <a:r>
              <a:rPr spc="-65" dirty="0"/>
              <a:t> </a:t>
            </a:r>
            <a:r>
              <a:rPr spc="-50" dirty="0"/>
              <a:t>Graphical</a:t>
            </a:r>
            <a:r>
              <a:rPr spc="-85" dirty="0"/>
              <a:t> </a:t>
            </a:r>
            <a:r>
              <a:rPr spc="-35" dirty="0"/>
              <a:t>User </a:t>
            </a:r>
            <a:r>
              <a:rPr spc="-1090" dirty="0"/>
              <a:t> </a:t>
            </a:r>
            <a:r>
              <a:rPr spc="-55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290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75" dirty="0">
                <a:latin typeface="Calibri"/>
                <a:cs typeface="Calibri"/>
              </a:rPr>
              <a:t>You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resize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make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accordingly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requirements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8467" y="2353055"/>
            <a:ext cx="5515356" cy="436168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>
              <a:lnSpc>
                <a:spcPts val="5290"/>
              </a:lnSpc>
              <a:spcBef>
                <a:spcPts val="760"/>
              </a:spcBef>
            </a:pPr>
            <a:r>
              <a:rPr spc="-30" dirty="0"/>
              <a:t>User</a:t>
            </a:r>
            <a:r>
              <a:rPr spc="-80" dirty="0"/>
              <a:t> </a:t>
            </a:r>
            <a:r>
              <a:rPr spc="-50" dirty="0"/>
              <a:t>Interface</a:t>
            </a:r>
            <a:r>
              <a:rPr spc="-114" dirty="0"/>
              <a:t> </a:t>
            </a:r>
            <a:r>
              <a:rPr spc="-30" dirty="0"/>
              <a:t>Design</a:t>
            </a:r>
            <a:r>
              <a:rPr spc="-140" dirty="0"/>
              <a:t> </a:t>
            </a:r>
            <a:r>
              <a:rPr spc="-5" dirty="0"/>
              <a:t>–</a:t>
            </a:r>
            <a:r>
              <a:rPr spc="-65" dirty="0"/>
              <a:t> </a:t>
            </a:r>
            <a:r>
              <a:rPr spc="-50" dirty="0"/>
              <a:t>Graphical</a:t>
            </a:r>
            <a:r>
              <a:rPr spc="-85" dirty="0"/>
              <a:t> </a:t>
            </a:r>
            <a:r>
              <a:rPr spc="-35" dirty="0"/>
              <a:t>User </a:t>
            </a:r>
            <a:r>
              <a:rPr spc="-1090" dirty="0"/>
              <a:t> </a:t>
            </a:r>
            <a:r>
              <a:rPr spc="-55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88250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65" dirty="0">
                <a:latin typeface="Calibri"/>
                <a:cs typeface="Calibri"/>
              </a:rPr>
              <a:t>We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controls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button,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textbox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label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toolbox.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8920" y="2423159"/>
            <a:ext cx="5338572" cy="443026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>
              <a:lnSpc>
                <a:spcPts val="5290"/>
              </a:lnSpc>
              <a:spcBef>
                <a:spcPts val="760"/>
              </a:spcBef>
            </a:pPr>
            <a:r>
              <a:rPr spc="-30" dirty="0"/>
              <a:t>User</a:t>
            </a:r>
            <a:r>
              <a:rPr spc="-80" dirty="0"/>
              <a:t> </a:t>
            </a:r>
            <a:r>
              <a:rPr spc="-50" dirty="0"/>
              <a:t>Interface</a:t>
            </a:r>
            <a:r>
              <a:rPr spc="-114" dirty="0"/>
              <a:t> </a:t>
            </a:r>
            <a:r>
              <a:rPr spc="-30" dirty="0"/>
              <a:t>Design</a:t>
            </a:r>
            <a:r>
              <a:rPr spc="-140" dirty="0"/>
              <a:t> </a:t>
            </a:r>
            <a:r>
              <a:rPr spc="-5" dirty="0"/>
              <a:t>–</a:t>
            </a:r>
            <a:r>
              <a:rPr spc="-65" dirty="0"/>
              <a:t> </a:t>
            </a:r>
            <a:r>
              <a:rPr spc="-50" dirty="0"/>
              <a:t>Graphical</a:t>
            </a:r>
            <a:r>
              <a:rPr spc="-85" dirty="0"/>
              <a:t> </a:t>
            </a:r>
            <a:r>
              <a:rPr spc="-35" dirty="0"/>
              <a:t>User </a:t>
            </a:r>
            <a:r>
              <a:rPr spc="-1090" dirty="0"/>
              <a:t> </a:t>
            </a:r>
            <a:r>
              <a:rPr spc="-55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02982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After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double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clicking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button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will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generate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method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works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click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button.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223384"/>
            <a:ext cx="1006221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5" dirty="0">
                <a:latin typeface="Calibri"/>
                <a:cs typeface="Calibri"/>
              </a:rPr>
              <a:t>In this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just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show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message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entered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textbox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our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winform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1195" y="2598420"/>
            <a:ext cx="5518404" cy="15925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11195" y="5195315"/>
            <a:ext cx="5734811" cy="125577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>
              <a:lnSpc>
                <a:spcPts val="5290"/>
              </a:lnSpc>
              <a:spcBef>
                <a:spcPts val="760"/>
              </a:spcBef>
            </a:pPr>
            <a:r>
              <a:rPr spc="-30" dirty="0"/>
              <a:t>User</a:t>
            </a:r>
            <a:r>
              <a:rPr spc="-80" dirty="0"/>
              <a:t> </a:t>
            </a:r>
            <a:r>
              <a:rPr spc="-50" dirty="0"/>
              <a:t>Interface</a:t>
            </a:r>
            <a:r>
              <a:rPr spc="-114" dirty="0"/>
              <a:t> </a:t>
            </a:r>
            <a:r>
              <a:rPr spc="-30" dirty="0"/>
              <a:t>Design</a:t>
            </a:r>
            <a:r>
              <a:rPr spc="-140" dirty="0"/>
              <a:t> </a:t>
            </a:r>
            <a:r>
              <a:rPr spc="-5" dirty="0"/>
              <a:t>–</a:t>
            </a:r>
            <a:r>
              <a:rPr spc="-65" dirty="0"/>
              <a:t> </a:t>
            </a:r>
            <a:r>
              <a:rPr spc="-50" dirty="0"/>
              <a:t>Graphical</a:t>
            </a:r>
            <a:r>
              <a:rPr spc="-85" dirty="0"/>
              <a:t> </a:t>
            </a:r>
            <a:r>
              <a:rPr spc="-35" dirty="0"/>
              <a:t>User </a:t>
            </a:r>
            <a:r>
              <a:rPr spc="-1090" dirty="0"/>
              <a:t> </a:t>
            </a:r>
            <a:r>
              <a:rPr spc="-55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19302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spc="-10" dirty="0">
                <a:latin typeface="Calibri"/>
                <a:cs typeface="Calibri"/>
              </a:rPr>
              <a:t>Output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program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click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button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after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entering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text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generate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following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dialog.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59180-8468-4831-A1CF-D2D2243C8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971800"/>
            <a:ext cx="74676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1753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5" dirty="0"/>
              <a:t>Tasks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206990" cy="28848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27685" marR="662940" indent="-515620">
              <a:lnSpc>
                <a:spcPts val="3020"/>
              </a:lnSpc>
              <a:spcBef>
                <a:spcPts val="48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25" dirty="0">
                <a:latin typeface="Calibri"/>
                <a:cs typeface="Calibri"/>
              </a:rPr>
              <a:t>Create</a:t>
            </a:r>
            <a:r>
              <a:rPr sz="2800" b="1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basic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calculator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Console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basic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arithmetic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operations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like(add,subtract,multiply,divide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….)</a:t>
            </a:r>
            <a:endParaRPr sz="2800">
              <a:latin typeface="Calibri"/>
              <a:cs typeface="Calibri"/>
            </a:endParaRPr>
          </a:p>
          <a:p>
            <a:pPr marL="527685" marR="5080" indent="-515620">
              <a:lnSpc>
                <a:spcPct val="90000"/>
              </a:lnSpc>
              <a:spcBef>
                <a:spcPts val="9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25" dirty="0">
                <a:latin typeface="Calibri"/>
                <a:cs typeface="Calibri"/>
              </a:rPr>
              <a:t>Create</a:t>
            </a:r>
            <a:r>
              <a:rPr sz="2800" b="1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Winform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authenticate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hardcoded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username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password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authenticated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new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 </a:t>
            </a:r>
            <a:r>
              <a:rPr sz="2800" spc="-5" dirty="0">
                <a:latin typeface="Calibri"/>
                <a:cs typeface="Calibri"/>
              </a:rPr>
              <a:t> open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takes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information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input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button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click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information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displayed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dialog </a:t>
            </a:r>
            <a:r>
              <a:rPr sz="2800" spc="-20" dirty="0">
                <a:latin typeface="Calibri"/>
                <a:cs typeface="Calibri"/>
              </a:rPr>
              <a:t>box.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58185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30" dirty="0"/>
              <a:t>User</a:t>
            </a:r>
            <a:r>
              <a:rPr sz="5400" spc="-130" dirty="0"/>
              <a:t> </a:t>
            </a:r>
            <a:r>
              <a:rPr sz="5400" spc="-60" dirty="0"/>
              <a:t>Interface</a:t>
            </a:r>
            <a:r>
              <a:rPr sz="5400" spc="-135" dirty="0"/>
              <a:t> </a:t>
            </a:r>
            <a:r>
              <a:rPr sz="5400" spc="-35" dirty="0"/>
              <a:t>Design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8497570" cy="30937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software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becomes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popular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interface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is: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5" dirty="0">
                <a:latin typeface="Calibri"/>
                <a:cs typeface="Calibri"/>
              </a:rPr>
              <a:t>Attractive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Simple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Responsive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short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Clear</a:t>
            </a:r>
            <a:r>
              <a:rPr sz="2800" spc="-20" dirty="0">
                <a:latin typeface="Calibri"/>
                <a:cs typeface="Calibri"/>
              </a:rPr>
              <a:t> 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understand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Consistent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interfacing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screens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28980"/>
            <a:ext cx="528891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User</a:t>
            </a:r>
            <a:r>
              <a:rPr spc="-105" dirty="0"/>
              <a:t> </a:t>
            </a:r>
            <a:r>
              <a:rPr spc="-50" dirty="0"/>
              <a:t>Interface</a:t>
            </a:r>
            <a:r>
              <a:rPr spc="-135" dirty="0"/>
              <a:t> </a:t>
            </a:r>
            <a:r>
              <a:rPr spc="-30" dirty="0"/>
              <a:t>Design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770"/>
              </a:spcBef>
            </a:pPr>
            <a:r>
              <a:rPr spc="-5" dirty="0"/>
              <a:t>UI</a:t>
            </a:r>
            <a:r>
              <a:rPr dirty="0"/>
              <a:t> </a:t>
            </a:r>
            <a:r>
              <a:rPr spc="-10" dirty="0"/>
              <a:t>is</a:t>
            </a:r>
            <a:r>
              <a:rPr dirty="0"/>
              <a:t> </a:t>
            </a:r>
            <a:r>
              <a:rPr spc="-15" dirty="0"/>
              <a:t>broadly</a:t>
            </a:r>
            <a:r>
              <a:rPr spc="15" dirty="0"/>
              <a:t> </a:t>
            </a:r>
            <a:r>
              <a:rPr spc="-10" dirty="0"/>
              <a:t>divided</a:t>
            </a:r>
            <a:r>
              <a:rPr spc="15" dirty="0"/>
              <a:t> </a:t>
            </a:r>
            <a:r>
              <a:rPr spc="-20" dirty="0"/>
              <a:t>into</a:t>
            </a:r>
            <a:r>
              <a:rPr spc="-10" dirty="0"/>
              <a:t> two</a:t>
            </a:r>
            <a:r>
              <a:rPr spc="-5" dirty="0"/>
              <a:t> </a:t>
            </a:r>
            <a:r>
              <a:rPr spc="-15" dirty="0"/>
              <a:t>categories:</a:t>
            </a:r>
          </a:p>
          <a:p>
            <a:pPr marL="35306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330" algn="l"/>
              </a:tabLst>
            </a:pPr>
            <a:r>
              <a:rPr spc="-10" dirty="0"/>
              <a:t>Command</a:t>
            </a:r>
            <a:r>
              <a:rPr spc="15" dirty="0"/>
              <a:t> </a:t>
            </a:r>
            <a:r>
              <a:rPr spc="-10" dirty="0"/>
              <a:t>Line</a:t>
            </a:r>
            <a:r>
              <a:rPr spc="25" dirty="0"/>
              <a:t> </a:t>
            </a:r>
            <a:r>
              <a:rPr spc="-15" dirty="0"/>
              <a:t>Interface</a:t>
            </a:r>
            <a:r>
              <a:rPr spc="5" dirty="0"/>
              <a:t> </a:t>
            </a:r>
            <a:r>
              <a:rPr spc="-10" dirty="0"/>
              <a:t>(Depreciated,</a:t>
            </a:r>
            <a:r>
              <a:rPr spc="10" dirty="0"/>
              <a:t> </a:t>
            </a:r>
            <a:r>
              <a:rPr spc="-5" dirty="0"/>
              <a:t>Not</a:t>
            </a:r>
            <a:r>
              <a:rPr spc="20" dirty="0"/>
              <a:t> </a:t>
            </a:r>
            <a:r>
              <a:rPr spc="-10" dirty="0"/>
              <a:t>being</a:t>
            </a:r>
            <a:r>
              <a:rPr spc="25" dirty="0"/>
              <a:t> </a:t>
            </a:r>
            <a:r>
              <a:rPr spc="-5" dirty="0"/>
              <a:t>used</a:t>
            </a:r>
            <a:r>
              <a:rPr spc="15" dirty="0"/>
              <a:t> </a:t>
            </a:r>
            <a:r>
              <a:rPr spc="-5" dirty="0"/>
              <a:t>on</a:t>
            </a:r>
            <a:r>
              <a:rPr spc="15" dirty="0"/>
              <a:t> </a:t>
            </a:r>
            <a:r>
              <a:rPr spc="-10" dirty="0"/>
              <a:t>larger</a:t>
            </a:r>
            <a:r>
              <a:rPr spc="5" dirty="0"/>
              <a:t> </a:t>
            </a:r>
            <a:r>
              <a:rPr spc="-10" dirty="0"/>
              <a:t>levels)</a:t>
            </a:r>
          </a:p>
          <a:p>
            <a:pPr marL="353060" marR="374650" indent="-229235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354330" algn="l"/>
              </a:tabLst>
            </a:pPr>
            <a:r>
              <a:rPr spc="-15" dirty="0"/>
              <a:t>Graphical</a:t>
            </a:r>
            <a:r>
              <a:rPr spc="25" dirty="0"/>
              <a:t> </a:t>
            </a:r>
            <a:r>
              <a:rPr spc="-5" dirty="0"/>
              <a:t>User</a:t>
            </a:r>
            <a:r>
              <a:rPr spc="30" dirty="0"/>
              <a:t> </a:t>
            </a:r>
            <a:r>
              <a:rPr spc="-15" dirty="0"/>
              <a:t>Interface</a:t>
            </a:r>
            <a:r>
              <a:rPr spc="15" dirty="0"/>
              <a:t> </a:t>
            </a:r>
            <a:r>
              <a:rPr spc="-10" dirty="0"/>
              <a:t>(Desktop</a:t>
            </a:r>
            <a:r>
              <a:rPr spc="40" dirty="0"/>
              <a:t> </a:t>
            </a:r>
            <a:r>
              <a:rPr spc="-10" dirty="0"/>
              <a:t>Applications,</a:t>
            </a:r>
            <a:r>
              <a:rPr spc="70" dirty="0"/>
              <a:t> </a:t>
            </a:r>
            <a:r>
              <a:rPr spc="-5" dirty="0"/>
              <a:t>Mobile</a:t>
            </a:r>
            <a:r>
              <a:rPr spc="35" dirty="0"/>
              <a:t> </a:t>
            </a:r>
            <a:r>
              <a:rPr spc="-10" dirty="0"/>
              <a:t>Applications, </a:t>
            </a:r>
            <a:r>
              <a:rPr spc="-620" dirty="0"/>
              <a:t> </a:t>
            </a:r>
            <a:r>
              <a:rPr spc="-45" dirty="0"/>
              <a:t>Web</a:t>
            </a:r>
            <a:r>
              <a:rPr dirty="0"/>
              <a:t> </a:t>
            </a:r>
            <a:r>
              <a:rPr spc="-10" dirty="0"/>
              <a:t>based</a:t>
            </a:r>
            <a:r>
              <a:rPr spc="15" dirty="0"/>
              <a:t> </a:t>
            </a:r>
            <a:r>
              <a:rPr spc="-10" dirty="0"/>
              <a:t>Applications</a:t>
            </a:r>
            <a:r>
              <a:rPr spc="45" dirty="0"/>
              <a:t> </a:t>
            </a:r>
            <a:r>
              <a:rPr spc="-10" dirty="0"/>
              <a:t>…)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28980"/>
            <a:ext cx="528891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User</a:t>
            </a:r>
            <a:r>
              <a:rPr spc="-105" dirty="0"/>
              <a:t> </a:t>
            </a:r>
            <a:r>
              <a:rPr spc="-50" dirty="0"/>
              <a:t>Interface</a:t>
            </a:r>
            <a:r>
              <a:rPr spc="-135" dirty="0"/>
              <a:t> </a:t>
            </a:r>
            <a:r>
              <a:rPr spc="-30" dirty="0"/>
              <a:t>Design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770"/>
              </a:spcBef>
            </a:pPr>
            <a:r>
              <a:rPr spc="-5" dirty="0"/>
              <a:t>UI</a:t>
            </a:r>
            <a:r>
              <a:rPr dirty="0"/>
              <a:t> </a:t>
            </a:r>
            <a:r>
              <a:rPr spc="-10" dirty="0"/>
              <a:t>is</a:t>
            </a:r>
            <a:r>
              <a:rPr dirty="0"/>
              <a:t> </a:t>
            </a:r>
            <a:r>
              <a:rPr spc="-15" dirty="0"/>
              <a:t>broadly</a:t>
            </a:r>
            <a:r>
              <a:rPr spc="15" dirty="0"/>
              <a:t> </a:t>
            </a:r>
            <a:r>
              <a:rPr spc="-10" dirty="0"/>
              <a:t>divided</a:t>
            </a:r>
            <a:r>
              <a:rPr spc="15" dirty="0"/>
              <a:t> </a:t>
            </a:r>
            <a:r>
              <a:rPr spc="-20" dirty="0"/>
              <a:t>into</a:t>
            </a:r>
            <a:r>
              <a:rPr spc="-10" dirty="0"/>
              <a:t> two</a:t>
            </a:r>
            <a:r>
              <a:rPr spc="-5" dirty="0"/>
              <a:t> </a:t>
            </a:r>
            <a:r>
              <a:rPr spc="-15" dirty="0"/>
              <a:t>categories:</a:t>
            </a:r>
          </a:p>
          <a:p>
            <a:pPr marL="35306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330" algn="l"/>
              </a:tabLst>
            </a:pPr>
            <a:r>
              <a:rPr spc="-10" dirty="0"/>
              <a:t>Command</a:t>
            </a:r>
            <a:r>
              <a:rPr spc="15" dirty="0"/>
              <a:t> </a:t>
            </a:r>
            <a:r>
              <a:rPr spc="-10" dirty="0"/>
              <a:t>Line</a:t>
            </a:r>
            <a:r>
              <a:rPr spc="25" dirty="0"/>
              <a:t> </a:t>
            </a:r>
            <a:r>
              <a:rPr spc="-15" dirty="0"/>
              <a:t>Interface</a:t>
            </a:r>
            <a:r>
              <a:rPr spc="5" dirty="0"/>
              <a:t> </a:t>
            </a:r>
            <a:r>
              <a:rPr spc="-10" dirty="0"/>
              <a:t>(Depreciated,</a:t>
            </a:r>
            <a:r>
              <a:rPr spc="10" dirty="0"/>
              <a:t> </a:t>
            </a:r>
            <a:r>
              <a:rPr spc="-5" dirty="0"/>
              <a:t>Not</a:t>
            </a:r>
            <a:r>
              <a:rPr spc="20" dirty="0"/>
              <a:t> </a:t>
            </a:r>
            <a:r>
              <a:rPr spc="-10" dirty="0"/>
              <a:t>being</a:t>
            </a:r>
            <a:r>
              <a:rPr spc="25" dirty="0"/>
              <a:t> </a:t>
            </a:r>
            <a:r>
              <a:rPr spc="-5" dirty="0"/>
              <a:t>used</a:t>
            </a:r>
            <a:r>
              <a:rPr spc="15" dirty="0"/>
              <a:t> </a:t>
            </a:r>
            <a:r>
              <a:rPr spc="-5" dirty="0"/>
              <a:t>on</a:t>
            </a:r>
            <a:r>
              <a:rPr spc="15" dirty="0"/>
              <a:t> </a:t>
            </a:r>
            <a:r>
              <a:rPr spc="-10" dirty="0"/>
              <a:t>larger</a:t>
            </a:r>
            <a:r>
              <a:rPr spc="5" dirty="0"/>
              <a:t> </a:t>
            </a:r>
            <a:r>
              <a:rPr spc="-10" dirty="0"/>
              <a:t>levels)</a:t>
            </a:r>
          </a:p>
          <a:p>
            <a:pPr marL="353060" marR="374650" indent="-229235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354330" algn="l"/>
              </a:tabLst>
            </a:pPr>
            <a:r>
              <a:rPr spc="-15" dirty="0"/>
              <a:t>Graphical</a:t>
            </a:r>
            <a:r>
              <a:rPr spc="25" dirty="0"/>
              <a:t> </a:t>
            </a:r>
            <a:r>
              <a:rPr spc="-5" dirty="0"/>
              <a:t>User</a:t>
            </a:r>
            <a:r>
              <a:rPr spc="30" dirty="0"/>
              <a:t> </a:t>
            </a:r>
            <a:r>
              <a:rPr spc="-15" dirty="0"/>
              <a:t>Interface</a:t>
            </a:r>
            <a:r>
              <a:rPr spc="15" dirty="0"/>
              <a:t> </a:t>
            </a:r>
            <a:r>
              <a:rPr spc="-10" dirty="0"/>
              <a:t>(Desktop</a:t>
            </a:r>
            <a:r>
              <a:rPr spc="40" dirty="0"/>
              <a:t> </a:t>
            </a:r>
            <a:r>
              <a:rPr spc="-10" dirty="0"/>
              <a:t>Applications,</a:t>
            </a:r>
            <a:r>
              <a:rPr spc="70" dirty="0"/>
              <a:t> </a:t>
            </a:r>
            <a:r>
              <a:rPr spc="-5" dirty="0"/>
              <a:t>Mobile</a:t>
            </a:r>
            <a:r>
              <a:rPr spc="35" dirty="0"/>
              <a:t> </a:t>
            </a:r>
            <a:r>
              <a:rPr spc="-10" dirty="0"/>
              <a:t>Applications, </a:t>
            </a:r>
            <a:r>
              <a:rPr spc="-620" dirty="0"/>
              <a:t> </a:t>
            </a:r>
            <a:r>
              <a:rPr spc="-45" dirty="0"/>
              <a:t>Web</a:t>
            </a:r>
            <a:r>
              <a:rPr dirty="0"/>
              <a:t> </a:t>
            </a:r>
            <a:r>
              <a:rPr spc="-10" dirty="0"/>
              <a:t>based</a:t>
            </a:r>
            <a:r>
              <a:rPr spc="15" dirty="0"/>
              <a:t> </a:t>
            </a:r>
            <a:r>
              <a:rPr spc="-10" dirty="0"/>
              <a:t>Applications</a:t>
            </a:r>
            <a:r>
              <a:rPr spc="45" dirty="0"/>
              <a:t> </a:t>
            </a:r>
            <a:r>
              <a:rPr spc="-10" dirty="0"/>
              <a:t>…)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0"/>
            <a:ext cx="9549130" cy="144462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ts val="5290"/>
              </a:lnSpc>
              <a:spcBef>
                <a:spcPts val="765"/>
              </a:spcBef>
            </a:pPr>
            <a:r>
              <a:rPr spc="-30" dirty="0"/>
              <a:t>User</a:t>
            </a:r>
            <a:r>
              <a:rPr spc="-80" dirty="0"/>
              <a:t> </a:t>
            </a:r>
            <a:r>
              <a:rPr spc="-50" dirty="0"/>
              <a:t>Interface</a:t>
            </a:r>
            <a:r>
              <a:rPr spc="-114" dirty="0"/>
              <a:t> </a:t>
            </a:r>
            <a:r>
              <a:rPr spc="-30" dirty="0"/>
              <a:t>Design</a:t>
            </a:r>
            <a:r>
              <a:rPr spc="-135" dirty="0"/>
              <a:t> </a:t>
            </a:r>
            <a:r>
              <a:rPr spc="-5" dirty="0"/>
              <a:t>–</a:t>
            </a:r>
            <a:r>
              <a:rPr spc="-70" dirty="0"/>
              <a:t> </a:t>
            </a:r>
            <a:r>
              <a:rPr spc="-45" dirty="0"/>
              <a:t>Command</a:t>
            </a:r>
            <a:r>
              <a:rPr spc="-105" dirty="0"/>
              <a:t> </a:t>
            </a:r>
            <a:r>
              <a:rPr spc="-25" dirty="0"/>
              <a:t>Line </a:t>
            </a:r>
            <a:r>
              <a:rPr spc="-1095" dirty="0"/>
              <a:t> </a:t>
            </a:r>
            <a:r>
              <a:rPr spc="-55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66"/>
            <a:ext cx="10560050" cy="458914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189865" indent="-229235">
              <a:lnSpc>
                <a:spcPct val="80000"/>
              </a:lnSpc>
              <a:spcBef>
                <a:spcPts val="76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CLI </a:t>
            </a:r>
            <a:r>
              <a:rPr sz="2800" spc="-10" dirty="0">
                <a:latin typeface="Calibri"/>
                <a:cs typeface="Calibri"/>
              </a:rPr>
              <a:t>has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been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great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tool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interaction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computers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until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video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display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monitors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came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existence.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CLI 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first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choice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many </a:t>
            </a:r>
            <a:r>
              <a:rPr sz="2800" spc="-10" dirty="0">
                <a:latin typeface="Calibri"/>
                <a:cs typeface="Calibri"/>
              </a:rPr>
              <a:t> technical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users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programmers.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minimum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interface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software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provide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its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users.</a:t>
            </a:r>
            <a:endParaRPr sz="2800">
              <a:latin typeface="Calibri"/>
              <a:cs typeface="Calibri"/>
            </a:endParaRPr>
          </a:p>
          <a:p>
            <a:pPr marL="241300" marR="431800" indent="-229235">
              <a:lnSpc>
                <a:spcPct val="80000"/>
              </a:lnSpc>
              <a:spcBef>
                <a:spcPts val="100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CLI </a:t>
            </a:r>
            <a:r>
              <a:rPr sz="2800" spc="-15" dirty="0">
                <a:latin typeface="Calibri"/>
                <a:cs typeface="Calibri"/>
              </a:rPr>
              <a:t>provides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prompt,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place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where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user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feeds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system.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remember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syntax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use.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Earlier </a:t>
            </a:r>
            <a:r>
              <a:rPr sz="2800" spc="-5" dirty="0">
                <a:latin typeface="Calibri"/>
                <a:cs typeface="Calibri"/>
              </a:rPr>
              <a:t>CLI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were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programmed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handle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errors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effectively.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2690"/>
              </a:lnSpc>
              <a:spcBef>
                <a:spcPts val="9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text-based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reference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set 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instructions,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5" dirty="0">
                <a:latin typeface="Calibri"/>
                <a:cs typeface="Calibri"/>
              </a:rPr>
              <a:t> expected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executed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system.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methods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like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macros,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scripts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make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easy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the user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operate.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CLI </a:t>
            </a:r>
            <a:r>
              <a:rPr sz="2800" spc="-10" dirty="0">
                <a:latin typeface="Calibri"/>
                <a:cs typeface="Calibri"/>
              </a:rPr>
              <a:t>uses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less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amount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computer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resource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compared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GUI.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0"/>
            <a:ext cx="9549130" cy="144462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ts val="5290"/>
              </a:lnSpc>
              <a:spcBef>
                <a:spcPts val="765"/>
              </a:spcBef>
            </a:pPr>
            <a:r>
              <a:rPr spc="-30" dirty="0"/>
              <a:t>User</a:t>
            </a:r>
            <a:r>
              <a:rPr spc="-80" dirty="0"/>
              <a:t> </a:t>
            </a:r>
            <a:r>
              <a:rPr spc="-50" dirty="0"/>
              <a:t>Interface</a:t>
            </a:r>
            <a:r>
              <a:rPr spc="-114" dirty="0"/>
              <a:t> </a:t>
            </a:r>
            <a:r>
              <a:rPr spc="-30" dirty="0"/>
              <a:t>Design</a:t>
            </a:r>
            <a:r>
              <a:rPr spc="-135" dirty="0"/>
              <a:t> </a:t>
            </a:r>
            <a:r>
              <a:rPr spc="-5" dirty="0"/>
              <a:t>–</a:t>
            </a:r>
            <a:r>
              <a:rPr spc="-70" dirty="0"/>
              <a:t> </a:t>
            </a:r>
            <a:r>
              <a:rPr spc="-45" dirty="0"/>
              <a:t>Command</a:t>
            </a:r>
            <a:r>
              <a:rPr spc="-105" dirty="0"/>
              <a:t> </a:t>
            </a:r>
            <a:r>
              <a:rPr spc="-25" dirty="0"/>
              <a:t>Line </a:t>
            </a:r>
            <a:r>
              <a:rPr spc="-1095" dirty="0"/>
              <a:t> </a:t>
            </a:r>
            <a:r>
              <a:rPr spc="-55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10450195" cy="42462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Creating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line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applications</a:t>
            </a:r>
            <a:endParaRPr sz="2800">
              <a:latin typeface="Calibri"/>
              <a:cs typeface="Calibri"/>
            </a:endParaRPr>
          </a:p>
          <a:p>
            <a:pPr marL="12700" marR="67945">
              <a:lnSpc>
                <a:spcPts val="3030"/>
              </a:lnSpc>
              <a:spcBef>
                <a:spcPts val="1045"/>
              </a:spcBef>
            </a:pPr>
            <a:r>
              <a:rPr sz="2800" spc="-60" dirty="0">
                <a:latin typeface="Calibri"/>
                <a:cs typeface="Calibri"/>
              </a:rPr>
              <a:t>We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visual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studio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creating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line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console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800" spc="-15" dirty="0">
                <a:latin typeface="Calibri"/>
                <a:cs typeface="Calibri"/>
              </a:rPr>
              <a:t>Following are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Steps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20" dirty="0">
                <a:latin typeface="Calibri"/>
                <a:cs typeface="Calibri"/>
              </a:rPr>
              <a:t>Create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new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project</a:t>
            </a:r>
            <a:endParaRPr sz="2800">
              <a:latin typeface="Calibri"/>
              <a:cs typeface="Calibri"/>
            </a:endParaRPr>
          </a:p>
          <a:p>
            <a:pPr marL="527685" marR="126364" indent="-515620">
              <a:lnSpc>
                <a:spcPts val="3020"/>
              </a:lnSpc>
              <a:spcBef>
                <a:spcPts val="10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Console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Application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you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want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press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enter.</a:t>
            </a:r>
            <a:endParaRPr sz="2800">
              <a:latin typeface="Calibri"/>
              <a:cs typeface="Calibri"/>
            </a:endParaRPr>
          </a:p>
          <a:p>
            <a:pPr marL="527685" marR="5080" indent="-515620">
              <a:lnSpc>
                <a:spcPts val="3020"/>
              </a:lnSpc>
              <a:spcBef>
                <a:spcPts val="10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solution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explorer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now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Program.cs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contains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MAIN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will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execute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your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program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1422" y="2464688"/>
            <a:ext cx="51485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EXAMPLE</a:t>
            </a:r>
            <a:r>
              <a:rPr sz="4400" spc="-130" dirty="0"/>
              <a:t> </a:t>
            </a:r>
            <a:r>
              <a:rPr sz="4400" spc="-30" dirty="0"/>
              <a:t>STEP</a:t>
            </a:r>
            <a:r>
              <a:rPr sz="4400" spc="-125" dirty="0"/>
              <a:t> </a:t>
            </a:r>
            <a:r>
              <a:rPr sz="4400" spc="-70" dirty="0"/>
              <a:t>BY</a:t>
            </a:r>
            <a:r>
              <a:rPr sz="4400" spc="-110" dirty="0"/>
              <a:t> </a:t>
            </a:r>
            <a:r>
              <a:rPr sz="4400" spc="-30" dirty="0"/>
              <a:t>STEP</a:t>
            </a:r>
            <a:endParaRPr sz="4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0"/>
            <a:ext cx="9549130" cy="144462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ts val="5290"/>
              </a:lnSpc>
              <a:spcBef>
                <a:spcPts val="765"/>
              </a:spcBef>
            </a:pPr>
            <a:r>
              <a:rPr spc="-30" dirty="0"/>
              <a:t>User</a:t>
            </a:r>
            <a:r>
              <a:rPr spc="-80" dirty="0"/>
              <a:t> </a:t>
            </a:r>
            <a:r>
              <a:rPr spc="-50" dirty="0"/>
              <a:t>Interface</a:t>
            </a:r>
            <a:r>
              <a:rPr spc="-114" dirty="0"/>
              <a:t> </a:t>
            </a:r>
            <a:r>
              <a:rPr spc="-30" dirty="0"/>
              <a:t>Design</a:t>
            </a:r>
            <a:r>
              <a:rPr spc="-135" dirty="0"/>
              <a:t> </a:t>
            </a:r>
            <a:r>
              <a:rPr spc="-5" dirty="0"/>
              <a:t>–</a:t>
            </a:r>
            <a:r>
              <a:rPr spc="-70" dirty="0"/>
              <a:t> </a:t>
            </a:r>
            <a:r>
              <a:rPr spc="-45" dirty="0"/>
              <a:t>Command</a:t>
            </a:r>
            <a:r>
              <a:rPr spc="-105" dirty="0"/>
              <a:t> </a:t>
            </a:r>
            <a:r>
              <a:rPr spc="-25" dirty="0"/>
              <a:t>Line </a:t>
            </a:r>
            <a:r>
              <a:rPr spc="-1095" dirty="0"/>
              <a:t> </a:t>
            </a:r>
            <a:r>
              <a:rPr spc="-55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165715" cy="835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spc="-5" dirty="0">
                <a:latin typeface="Calibri"/>
                <a:cs typeface="Calibri"/>
              </a:rPr>
              <a:t>1.	</a:t>
            </a:r>
            <a:r>
              <a:rPr sz="2800" spc="-15" dirty="0">
                <a:latin typeface="Calibri"/>
                <a:cs typeface="Calibri"/>
              </a:rPr>
              <a:t>Step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-&gt;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Open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visual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studio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select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File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New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Select</a:t>
            </a:r>
            <a:endParaRPr sz="2800">
              <a:latin typeface="Calibri"/>
              <a:cs typeface="Calibri"/>
            </a:endParaRPr>
          </a:p>
          <a:p>
            <a:pPr marL="527685">
              <a:lnSpc>
                <a:spcPts val="3190"/>
              </a:lnSpc>
            </a:pPr>
            <a:r>
              <a:rPr sz="2800" b="1" spc="-10" dirty="0">
                <a:latin typeface="Calibri"/>
                <a:cs typeface="Calibri"/>
              </a:rPr>
              <a:t>Project.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8772" y="2365248"/>
            <a:ext cx="6789420" cy="4305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869</Words>
  <Application>Microsoft Office PowerPoint</Application>
  <PresentationFormat>Widescreen</PresentationFormat>
  <Paragraphs>76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 MT</vt:lpstr>
      <vt:lpstr>Calibri</vt:lpstr>
      <vt:lpstr>Calibri Light</vt:lpstr>
      <vt:lpstr>Office Theme</vt:lpstr>
      <vt:lpstr>User Interface Design Software Design Architecture Lab # 3   Saniya Sarim</vt:lpstr>
      <vt:lpstr>User Interface Design</vt:lpstr>
      <vt:lpstr>User Interface Design</vt:lpstr>
      <vt:lpstr>User Interface Design</vt:lpstr>
      <vt:lpstr>User Interface Design</vt:lpstr>
      <vt:lpstr>User Interface Design – Command Line  Interface</vt:lpstr>
      <vt:lpstr>User Interface Design – Command Line  Interface</vt:lpstr>
      <vt:lpstr>EXAMPLE STEP BY STEP</vt:lpstr>
      <vt:lpstr>User Interface Design – Command Line  Interface</vt:lpstr>
      <vt:lpstr>User Interface Design – Command Line  Interface</vt:lpstr>
      <vt:lpstr>User Interface Design – Command Line  Interface</vt:lpstr>
      <vt:lpstr>User Interface Design – Command Line  Interface</vt:lpstr>
      <vt:lpstr>User Interface Design – Graphical User  Interface</vt:lpstr>
      <vt:lpstr>User Interface Design – Graphical User  Interface</vt:lpstr>
      <vt:lpstr>EXAMPLE STEP BY STEP</vt:lpstr>
      <vt:lpstr>User Interface Design – Graphical User  Interface</vt:lpstr>
      <vt:lpstr>User Interface Design – Graphical User  Interface</vt:lpstr>
      <vt:lpstr>User Interface Design – Graphical User  Interface</vt:lpstr>
      <vt:lpstr>User Interface Design – Graphical User  Interface</vt:lpstr>
      <vt:lpstr>User Interface Design – Graphical User  Interface</vt:lpstr>
      <vt:lpstr>User Interface Design – Graphical User  Interface</vt:lpstr>
      <vt:lpstr>User Interface Design – Graphical User  Interface</vt:lpstr>
      <vt:lpstr>User Interface Design – Graphical User  Interface</vt:lpstr>
      <vt:lpstr>User Interface Design – Graphical User  Interface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 Design Pattern</dc:title>
  <dc:creator>Muhammad Rehan</dc:creator>
  <cp:lastModifiedBy>Spring2020</cp:lastModifiedBy>
  <cp:revision>3</cp:revision>
  <dcterms:created xsi:type="dcterms:W3CDTF">2022-03-28T05:43:46Z</dcterms:created>
  <dcterms:modified xsi:type="dcterms:W3CDTF">2022-03-28T06:15:04Z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2022-03-28T00:00:00Z</vt:filetime>
  </property>
</Properties>
</file>