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8889" y="1843862"/>
            <a:ext cx="8634221" cy="258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8200" y="2529967"/>
            <a:ext cx="9300210" cy="428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factory.com/net/builder-design-pattern" TargetMode="External"/><Relationship Id="rId2" Type="http://schemas.openxmlformats.org/officeDocument/2006/relationships/hyperlink" Target="https://www.dofactory.com/net/abstract-factory-design-patte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ofactory.com/net/singleton-design-pattern" TargetMode="External"/><Relationship Id="rId5" Type="http://schemas.openxmlformats.org/officeDocument/2006/relationships/hyperlink" Target="https://www.dofactory.com/net/prototype-design-pattern" TargetMode="External"/><Relationship Id="rId4" Type="http://schemas.openxmlformats.org/officeDocument/2006/relationships/hyperlink" Target="https://www.dofactory.com/net/factory-method-design-pattern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ofactory.com/net/proxy-design-pattern" TargetMode="External"/><Relationship Id="rId3" Type="http://schemas.openxmlformats.org/officeDocument/2006/relationships/hyperlink" Target="https://www.dofactory.com/net/bridge-design-pattern" TargetMode="External"/><Relationship Id="rId7" Type="http://schemas.openxmlformats.org/officeDocument/2006/relationships/hyperlink" Target="https://www.dofactory.com/net/flyweight-design-pattern" TargetMode="External"/><Relationship Id="rId2" Type="http://schemas.openxmlformats.org/officeDocument/2006/relationships/hyperlink" Target="https://www.dofactory.com/net/adapter-design-patte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ofactory.com/net/facade-design-pattern" TargetMode="External"/><Relationship Id="rId5" Type="http://schemas.openxmlformats.org/officeDocument/2006/relationships/hyperlink" Target="https://www.dofactory.com/net/decorator-design-pattern" TargetMode="External"/><Relationship Id="rId4" Type="http://schemas.openxmlformats.org/officeDocument/2006/relationships/hyperlink" Target="https://www.dofactory.com/net/composite-design-pattern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ofactory.com/net/observer-design-pattern" TargetMode="External"/><Relationship Id="rId3" Type="http://schemas.openxmlformats.org/officeDocument/2006/relationships/hyperlink" Target="https://www.dofactory.com/net/command-design-pattern" TargetMode="External"/><Relationship Id="rId7" Type="http://schemas.openxmlformats.org/officeDocument/2006/relationships/hyperlink" Target="https://www.dofactory.com/net/memento-design-pattern" TargetMode="External"/><Relationship Id="rId2" Type="http://schemas.openxmlformats.org/officeDocument/2006/relationships/hyperlink" Target="https://www.dofactory.com/net/chain-of-responsibility-design-patte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ofactory.com/net/mediator-design-pattern" TargetMode="External"/><Relationship Id="rId5" Type="http://schemas.openxmlformats.org/officeDocument/2006/relationships/hyperlink" Target="https://www.dofactory.com/net/iterator-design-pattern" TargetMode="External"/><Relationship Id="rId4" Type="http://schemas.openxmlformats.org/officeDocument/2006/relationships/hyperlink" Target="https://www.dofactory.com/net/interpreter-design-pattern" TargetMode="External"/><Relationship Id="rId9" Type="http://schemas.openxmlformats.org/officeDocument/2006/relationships/hyperlink" Target="https://www.dofactory.com/net/state-design-patter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8889" y="1843862"/>
            <a:ext cx="8634221" cy="3043782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8890" marR="5080" algn="ctr">
              <a:lnSpc>
                <a:spcPts val="5830"/>
              </a:lnSpc>
              <a:spcBef>
                <a:spcPts val="835"/>
              </a:spcBef>
            </a:pPr>
            <a:r>
              <a:rPr spc="-240" dirty="0"/>
              <a:t>Introduction </a:t>
            </a:r>
            <a:r>
              <a:rPr spc="-250" dirty="0"/>
              <a:t>to </a:t>
            </a:r>
            <a:r>
              <a:rPr spc="-185" dirty="0"/>
              <a:t>Design</a:t>
            </a:r>
            <a:r>
              <a:rPr spc="-855" dirty="0"/>
              <a:t> </a:t>
            </a:r>
            <a:r>
              <a:rPr spc="-275" dirty="0"/>
              <a:t>patterns  </a:t>
            </a:r>
            <a:r>
              <a:rPr spc="-245" dirty="0"/>
              <a:t>Singleton </a:t>
            </a:r>
            <a:r>
              <a:rPr spc="-185" dirty="0"/>
              <a:t>Design</a:t>
            </a:r>
            <a:r>
              <a:rPr spc="-610" dirty="0"/>
              <a:t> </a:t>
            </a:r>
            <a:r>
              <a:rPr spc="-325" dirty="0"/>
              <a:t>Pattern</a:t>
            </a:r>
          </a:p>
          <a:p>
            <a:pPr marL="2034539" marR="2025014" algn="ctr">
              <a:lnSpc>
                <a:spcPct val="125099"/>
              </a:lnSpc>
              <a:spcBef>
                <a:spcPts val="545"/>
              </a:spcBef>
            </a:pPr>
            <a:r>
              <a:rPr sz="2400" spc="-15" dirty="0">
                <a:latin typeface="Carlito"/>
                <a:cs typeface="Carlito"/>
              </a:rPr>
              <a:t>Software </a:t>
            </a:r>
            <a:r>
              <a:rPr sz="2400" spc="-5" dirty="0">
                <a:latin typeface="Carlito"/>
                <a:cs typeface="Carlito"/>
              </a:rPr>
              <a:t>Design </a:t>
            </a:r>
            <a:r>
              <a:rPr sz="2400" spc="-10" dirty="0" smtClean="0">
                <a:latin typeface="Carlito"/>
                <a:cs typeface="Carlito"/>
              </a:rPr>
              <a:t>Architecture</a:t>
            </a:r>
            <a:r>
              <a:rPr lang="en-US" sz="2400" spc="-10" dirty="0" smtClean="0">
                <a:latin typeface="Carlito"/>
                <a:cs typeface="Carlito"/>
              </a:rPr>
              <a:t> </a:t>
            </a:r>
            <a:r>
              <a:rPr sz="2400" spc="-5" dirty="0" smtClean="0">
                <a:latin typeface="Carlito"/>
                <a:cs typeface="Carlito"/>
              </a:rPr>
              <a:t>L</a:t>
            </a:r>
            <a:r>
              <a:rPr lang="en-US" sz="2400" spc="-5" dirty="0" smtClean="0">
                <a:latin typeface="Carlito"/>
                <a:cs typeface="Carlito"/>
              </a:rPr>
              <a:t>ab</a:t>
            </a:r>
            <a:r>
              <a:rPr sz="2400" dirty="0" smtClean="0">
                <a:latin typeface="Carlito"/>
                <a:cs typeface="Carlito"/>
              </a:rPr>
              <a:t># 5 </a:t>
            </a:r>
            <a:r>
              <a:rPr lang="en-US" sz="2400" dirty="0">
                <a:latin typeface="Carlito"/>
                <a:cs typeface="Carlito"/>
              </a:rPr>
              <a:t/>
            </a:r>
            <a:br>
              <a:rPr lang="en-US" sz="2400" dirty="0">
                <a:latin typeface="Carlito"/>
                <a:cs typeface="Carlito"/>
              </a:rPr>
            </a:br>
            <a:r>
              <a:rPr lang="en-US" sz="2400" dirty="0" smtClean="0">
                <a:latin typeface="Carlito"/>
                <a:cs typeface="Carlito"/>
              </a:rPr>
              <a:t>Saniya </a:t>
            </a:r>
            <a:r>
              <a:rPr lang="en-US" sz="2400" dirty="0" err="1" smtClean="0">
                <a:latin typeface="Carlito"/>
                <a:cs typeface="Carlito"/>
              </a:rPr>
              <a:t>Sarim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4248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5" dirty="0"/>
              <a:t>Singleton </a:t>
            </a:r>
            <a:r>
              <a:rPr sz="4400" spc="-175" dirty="0"/>
              <a:t>Design</a:t>
            </a:r>
            <a:r>
              <a:rPr sz="4400" spc="-700" dirty="0"/>
              <a:t> </a:t>
            </a:r>
            <a:r>
              <a:rPr sz="4400" spc="-285" dirty="0"/>
              <a:t>Pattern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16353"/>
            <a:ext cx="2676525" cy="3970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900" b="1" spc="-5" dirty="0">
                <a:latin typeface="Carlito"/>
                <a:cs typeface="Carlito"/>
              </a:rPr>
              <a:t>Code:</a:t>
            </a:r>
            <a:endParaRPr sz="900" dirty="0">
              <a:latin typeface="Carlito"/>
              <a:cs typeface="Carlito"/>
            </a:endParaRPr>
          </a:p>
          <a:p>
            <a:pPr marL="12700">
              <a:lnSpc>
                <a:spcPts val="919"/>
              </a:lnSpc>
              <a:spcBef>
                <a:spcPts val="685"/>
              </a:spcBef>
            </a:pPr>
            <a:r>
              <a:rPr sz="900" spc="-5" dirty="0">
                <a:latin typeface="Carlito"/>
                <a:cs typeface="Carlito"/>
              </a:rPr>
              <a:t>using</a:t>
            </a:r>
            <a:r>
              <a:rPr sz="900" spc="15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System;</a:t>
            </a:r>
            <a:endParaRPr sz="900" dirty="0">
              <a:latin typeface="Carlito"/>
              <a:cs typeface="Carlito"/>
            </a:endParaRPr>
          </a:p>
          <a:p>
            <a:pPr marL="12700" marR="1096645">
              <a:lnSpc>
                <a:spcPct val="70000"/>
              </a:lnSpc>
              <a:spcBef>
                <a:spcPts val="160"/>
              </a:spcBef>
            </a:pPr>
            <a:r>
              <a:rPr sz="900" spc="-5" dirty="0">
                <a:latin typeface="Carlito"/>
                <a:cs typeface="Carlito"/>
              </a:rPr>
              <a:t>using System.Collections.Generic;  using</a:t>
            </a:r>
            <a:r>
              <a:rPr sz="900" spc="15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System.Linq;</a:t>
            </a:r>
            <a:endParaRPr sz="900" dirty="0">
              <a:latin typeface="Carlito"/>
              <a:cs typeface="Carlito"/>
            </a:endParaRPr>
          </a:p>
          <a:p>
            <a:pPr marL="12700">
              <a:lnSpc>
                <a:spcPts val="755"/>
              </a:lnSpc>
            </a:pPr>
            <a:r>
              <a:rPr sz="900" spc="-5" dirty="0">
                <a:latin typeface="Carlito"/>
                <a:cs typeface="Carlito"/>
              </a:rPr>
              <a:t>using</a:t>
            </a:r>
            <a:r>
              <a:rPr sz="900" spc="-55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System.Text;</a:t>
            </a:r>
            <a:endParaRPr sz="900" dirty="0">
              <a:latin typeface="Carlito"/>
              <a:cs typeface="Carlito"/>
            </a:endParaRPr>
          </a:p>
          <a:p>
            <a:pPr marL="12700">
              <a:lnSpc>
                <a:spcPts val="919"/>
              </a:lnSpc>
              <a:spcBef>
                <a:spcPts val="670"/>
              </a:spcBef>
            </a:pPr>
            <a:r>
              <a:rPr sz="900" spc="-5" dirty="0">
                <a:latin typeface="Carlito"/>
                <a:cs typeface="Carlito"/>
              </a:rPr>
              <a:t>namespace</a:t>
            </a:r>
            <a:r>
              <a:rPr sz="900" spc="-10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ConsoleApplication4</a:t>
            </a:r>
            <a:endParaRPr sz="900" dirty="0">
              <a:latin typeface="Carlito"/>
              <a:cs typeface="Carlito"/>
            </a:endParaRPr>
          </a:p>
          <a:p>
            <a:pPr marL="12700">
              <a:lnSpc>
                <a:spcPts val="755"/>
              </a:lnSpc>
            </a:pPr>
            <a:r>
              <a:rPr sz="900" dirty="0">
                <a:latin typeface="Carlito"/>
                <a:cs typeface="Carlito"/>
              </a:rPr>
              <a:t>{</a:t>
            </a:r>
          </a:p>
          <a:p>
            <a:pPr marL="114300">
              <a:lnSpc>
                <a:spcPts val="755"/>
              </a:lnSpc>
            </a:pPr>
            <a:r>
              <a:rPr sz="900" spc="-5" dirty="0">
                <a:latin typeface="Carlito"/>
                <a:cs typeface="Carlito"/>
              </a:rPr>
              <a:t>class</a:t>
            </a:r>
            <a:r>
              <a:rPr sz="900" spc="-20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Program</a:t>
            </a:r>
            <a:endParaRPr sz="900" dirty="0">
              <a:latin typeface="Carlito"/>
              <a:cs typeface="Carlito"/>
            </a:endParaRPr>
          </a:p>
          <a:p>
            <a:pPr marL="114300">
              <a:lnSpc>
                <a:spcPts val="755"/>
              </a:lnSpc>
            </a:pPr>
            <a:r>
              <a:rPr sz="900" dirty="0">
                <a:latin typeface="Carlito"/>
                <a:cs typeface="Carlito"/>
              </a:rPr>
              <a:t>{</a:t>
            </a:r>
          </a:p>
          <a:p>
            <a:pPr marL="215265">
              <a:lnSpc>
                <a:spcPts val="755"/>
              </a:lnSpc>
            </a:pPr>
            <a:r>
              <a:rPr sz="900" spc="-5" dirty="0">
                <a:latin typeface="Carlito"/>
                <a:cs typeface="Carlito"/>
              </a:rPr>
              <a:t>static </a:t>
            </a:r>
            <a:r>
              <a:rPr sz="900" dirty="0">
                <a:latin typeface="Carlito"/>
                <a:cs typeface="Carlito"/>
              </a:rPr>
              <a:t>void </a:t>
            </a:r>
            <a:r>
              <a:rPr sz="900" spc="-5" dirty="0">
                <a:latin typeface="Carlito"/>
                <a:cs typeface="Carlito"/>
              </a:rPr>
              <a:t>Main(string[]</a:t>
            </a:r>
            <a:r>
              <a:rPr sz="900" spc="30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args)</a:t>
            </a:r>
            <a:endParaRPr sz="900" dirty="0">
              <a:latin typeface="Carlito"/>
              <a:cs typeface="Carlito"/>
            </a:endParaRPr>
          </a:p>
          <a:p>
            <a:pPr marL="215265">
              <a:lnSpc>
                <a:spcPts val="755"/>
              </a:lnSpc>
            </a:pPr>
            <a:r>
              <a:rPr sz="900" dirty="0">
                <a:latin typeface="Carlito"/>
                <a:cs typeface="Carlito"/>
              </a:rPr>
              <a:t>{</a:t>
            </a:r>
          </a:p>
          <a:p>
            <a:pPr marL="317500" marR="5080">
              <a:lnSpc>
                <a:spcPct val="70000"/>
              </a:lnSpc>
              <a:spcBef>
                <a:spcPts val="165"/>
              </a:spcBef>
            </a:pPr>
            <a:r>
              <a:rPr sz="900" spc="-5" dirty="0">
                <a:latin typeface="Carlito"/>
                <a:cs typeface="Carlito"/>
              </a:rPr>
              <a:t>Singleton SingletonObject </a:t>
            </a:r>
            <a:r>
              <a:rPr sz="900" dirty="0">
                <a:latin typeface="Carlito"/>
                <a:cs typeface="Carlito"/>
              </a:rPr>
              <a:t>= </a:t>
            </a:r>
            <a:r>
              <a:rPr sz="900" spc="-5" dirty="0">
                <a:latin typeface="Carlito"/>
                <a:cs typeface="Carlito"/>
              </a:rPr>
              <a:t>Singleton.GetObject();  SingletonObject.Print("Hello World");  Console.ReadLine();</a:t>
            </a:r>
            <a:endParaRPr sz="900" dirty="0">
              <a:latin typeface="Carlito"/>
              <a:cs typeface="Carlito"/>
            </a:endParaRPr>
          </a:p>
          <a:p>
            <a:pPr marL="215265">
              <a:lnSpc>
                <a:spcPts val="595"/>
              </a:lnSpc>
            </a:pPr>
            <a:r>
              <a:rPr sz="900" dirty="0">
                <a:latin typeface="Carlito"/>
                <a:cs typeface="Carlito"/>
              </a:rPr>
              <a:t>}</a:t>
            </a:r>
          </a:p>
          <a:p>
            <a:pPr marL="114300">
              <a:lnSpc>
                <a:spcPts val="919"/>
              </a:lnSpc>
            </a:pPr>
            <a:r>
              <a:rPr sz="900" dirty="0">
                <a:latin typeface="Carlito"/>
                <a:cs typeface="Carlito"/>
              </a:rPr>
              <a:t>}</a:t>
            </a:r>
          </a:p>
          <a:p>
            <a:pPr marL="114300">
              <a:lnSpc>
                <a:spcPts val="919"/>
              </a:lnSpc>
              <a:spcBef>
                <a:spcPts val="430"/>
              </a:spcBef>
            </a:pPr>
            <a:r>
              <a:rPr sz="900" spc="-5" dirty="0">
                <a:latin typeface="Carlito"/>
                <a:cs typeface="Carlito"/>
              </a:rPr>
              <a:t>public class</a:t>
            </a:r>
            <a:r>
              <a:rPr sz="900" spc="-60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Singleton</a:t>
            </a:r>
            <a:endParaRPr sz="900" dirty="0">
              <a:latin typeface="Carlito"/>
              <a:cs typeface="Carlito"/>
            </a:endParaRPr>
          </a:p>
          <a:p>
            <a:pPr marL="114300">
              <a:lnSpc>
                <a:spcPts val="755"/>
              </a:lnSpc>
            </a:pPr>
            <a:r>
              <a:rPr sz="900" dirty="0">
                <a:latin typeface="Carlito"/>
                <a:cs typeface="Carlito"/>
              </a:rPr>
              <a:t>{</a:t>
            </a:r>
          </a:p>
          <a:p>
            <a:pPr marL="215265" marR="997585">
              <a:lnSpc>
                <a:spcPct val="70000"/>
              </a:lnSpc>
              <a:spcBef>
                <a:spcPts val="160"/>
              </a:spcBef>
            </a:pPr>
            <a:r>
              <a:rPr sz="900" spc="-5" dirty="0">
                <a:latin typeface="Carlito"/>
                <a:cs typeface="Carlito"/>
              </a:rPr>
              <a:t>protected static Singleton _obj;  private</a:t>
            </a:r>
            <a:r>
              <a:rPr sz="900" spc="15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Singleton()</a:t>
            </a:r>
            <a:endParaRPr sz="900" dirty="0">
              <a:latin typeface="Carlito"/>
              <a:cs typeface="Carlito"/>
            </a:endParaRPr>
          </a:p>
          <a:p>
            <a:pPr marL="215265">
              <a:lnSpc>
                <a:spcPts val="755"/>
              </a:lnSpc>
            </a:pPr>
            <a:r>
              <a:rPr sz="900" dirty="0">
                <a:latin typeface="Carlito"/>
                <a:cs typeface="Carlito"/>
              </a:rPr>
              <a:t>{</a:t>
            </a:r>
          </a:p>
          <a:p>
            <a:pPr marL="215265">
              <a:lnSpc>
                <a:spcPts val="919"/>
              </a:lnSpc>
              <a:spcBef>
                <a:spcPts val="434"/>
              </a:spcBef>
            </a:pPr>
            <a:r>
              <a:rPr sz="900" dirty="0">
                <a:latin typeface="Carlito"/>
                <a:cs typeface="Carlito"/>
              </a:rPr>
              <a:t>}</a:t>
            </a:r>
          </a:p>
          <a:p>
            <a:pPr marL="215265">
              <a:lnSpc>
                <a:spcPts val="755"/>
              </a:lnSpc>
            </a:pPr>
            <a:r>
              <a:rPr sz="900" spc="-5" dirty="0">
                <a:latin typeface="Carlito"/>
                <a:cs typeface="Carlito"/>
              </a:rPr>
              <a:t>public static Singleton</a:t>
            </a:r>
            <a:r>
              <a:rPr sz="900" spc="60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GetObject()</a:t>
            </a:r>
            <a:endParaRPr sz="900" dirty="0">
              <a:latin typeface="Carlito"/>
              <a:cs typeface="Carlito"/>
            </a:endParaRPr>
          </a:p>
          <a:p>
            <a:pPr marL="215265">
              <a:lnSpc>
                <a:spcPts val="755"/>
              </a:lnSpc>
            </a:pPr>
            <a:r>
              <a:rPr sz="900" dirty="0">
                <a:latin typeface="Carlito"/>
                <a:cs typeface="Carlito"/>
              </a:rPr>
              <a:t>{</a:t>
            </a:r>
          </a:p>
          <a:p>
            <a:pPr marL="317500">
              <a:lnSpc>
                <a:spcPts val="755"/>
              </a:lnSpc>
            </a:pPr>
            <a:r>
              <a:rPr sz="900" spc="-5" dirty="0">
                <a:latin typeface="Carlito"/>
                <a:cs typeface="Carlito"/>
              </a:rPr>
              <a:t>if (_obj ==</a:t>
            </a:r>
            <a:r>
              <a:rPr sz="900" spc="10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null)</a:t>
            </a:r>
            <a:endParaRPr sz="900" dirty="0">
              <a:latin typeface="Carlito"/>
              <a:cs typeface="Carlito"/>
            </a:endParaRPr>
          </a:p>
          <a:p>
            <a:pPr marL="317500">
              <a:lnSpc>
                <a:spcPts val="755"/>
              </a:lnSpc>
            </a:pPr>
            <a:r>
              <a:rPr sz="900" dirty="0">
                <a:latin typeface="Carlito"/>
                <a:cs typeface="Carlito"/>
              </a:rPr>
              <a:t>{</a:t>
            </a:r>
          </a:p>
          <a:p>
            <a:pPr marL="419734">
              <a:lnSpc>
                <a:spcPts val="755"/>
              </a:lnSpc>
            </a:pPr>
            <a:r>
              <a:rPr sz="900" spc="-5" dirty="0">
                <a:latin typeface="Carlito"/>
                <a:cs typeface="Carlito"/>
              </a:rPr>
              <a:t>_obj </a:t>
            </a:r>
            <a:r>
              <a:rPr sz="900" dirty="0">
                <a:latin typeface="Carlito"/>
                <a:cs typeface="Carlito"/>
              </a:rPr>
              <a:t>= </a:t>
            </a:r>
            <a:r>
              <a:rPr sz="900" spc="-5" dirty="0">
                <a:latin typeface="Carlito"/>
                <a:cs typeface="Carlito"/>
              </a:rPr>
              <a:t>new</a:t>
            </a:r>
            <a:r>
              <a:rPr sz="900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Singleton();</a:t>
            </a:r>
            <a:endParaRPr sz="900" dirty="0">
              <a:latin typeface="Carlito"/>
              <a:cs typeface="Carlito"/>
            </a:endParaRPr>
          </a:p>
          <a:p>
            <a:pPr marL="317500">
              <a:lnSpc>
                <a:spcPts val="755"/>
              </a:lnSpc>
            </a:pPr>
            <a:r>
              <a:rPr sz="900" dirty="0">
                <a:latin typeface="Carlito"/>
                <a:cs typeface="Carlito"/>
              </a:rPr>
              <a:t>}</a:t>
            </a:r>
          </a:p>
          <a:p>
            <a:pPr marL="317500">
              <a:lnSpc>
                <a:spcPts val="755"/>
              </a:lnSpc>
            </a:pPr>
            <a:r>
              <a:rPr sz="900" spc="-5" dirty="0">
                <a:latin typeface="Carlito"/>
                <a:cs typeface="Carlito"/>
              </a:rPr>
              <a:t>return</a:t>
            </a:r>
            <a:r>
              <a:rPr sz="900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_obj;</a:t>
            </a:r>
            <a:endParaRPr sz="900" dirty="0">
              <a:latin typeface="Carlito"/>
              <a:cs typeface="Carlito"/>
            </a:endParaRPr>
          </a:p>
          <a:p>
            <a:pPr marL="215265">
              <a:lnSpc>
                <a:spcPts val="755"/>
              </a:lnSpc>
            </a:pPr>
            <a:r>
              <a:rPr sz="900" dirty="0">
                <a:latin typeface="Carlito"/>
                <a:cs typeface="Carlito"/>
              </a:rPr>
              <a:t>}</a:t>
            </a:r>
          </a:p>
          <a:p>
            <a:pPr marL="215265">
              <a:lnSpc>
                <a:spcPts val="755"/>
              </a:lnSpc>
            </a:pPr>
            <a:r>
              <a:rPr sz="900" spc="-5" dirty="0">
                <a:latin typeface="Carlito"/>
                <a:cs typeface="Carlito"/>
              </a:rPr>
              <a:t>public </a:t>
            </a:r>
            <a:r>
              <a:rPr sz="900" dirty="0">
                <a:latin typeface="Carlito"/>
                <a:cs typeface="Carlito"/>
              </a:rPr>
              <a:t>void </a:t>
            </a:r>
            <a:r>
              <a:rPr sz="900" spc="-5" dirty="0">
                <a:latin typeface="Carlito"/>
                <a:cs typeface="Carlito"/>
              </a:rPr>
              <a:t>Print(string</a:t>
            </a:r>
            <a:r>
              <a:rPr sz="900" spc="60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s)</a:t>
            </a:r>
            <a:endParaRPr sz="900" dirty="0">
              <a:latin typeface="Carlito"/>
              <a:cs typeface="Carlito"/>
            </a:endParaRPr>
          </a:p>
          <a:p>
            <a:pPr marL="215265">
              <a:lnSpc>
                <a:spcPts val="755"/>
              </a:lnSpc>
            </a:pPr>
            <a:r>
              <a:rPr sz="900" dirty="0">
                <a:latin typeface="Carlito"/>
                <a:cs typeface="Carlito"/>
              </a:rPr>
              <a:t>{</a:t>
            </a:r>
          </a:p>
          <a:p>
            <a:pPr marL="317500">
              <a:lnSpc>
                <a:spcPts val="755"/>
              </a:lnSpc>
            </a:pPr>
            <a:r>
              <a:rPr sz="900" spc="-5" dirty="0">
                <a:latin typeface="Carlito"/>
                <a:cs typeface="Carlito"/>
              </a:rPr>
              <a:t>Console.WriteLine(s);</a:t>
            </a:r>
            <a:endParaRPr sz="900" dirty="0">
              <a:latin typeface="Carlito"/>
              <a:cs typeface="Carlito"/>
            </a:endParaRPr>
          </a:p>
          <a:p>
            <a:pPr marL="215265">
              <a:lnSpc>
                <a:spcPts val="755"/>
              </a:lnSpc>
            </a:pPr>
            <a:r>
              <a:rPr sz="900" dirty="0">
                <a:latin typeface="Carlito"/>
                <a:cs typeface="Carlito"/>
              </a:rPr>
              <a:t>}</a:t>
            </a:r>
          </a:p>
          <a:p>
            <a:pPr marL="114300">
              <a:lnSpc>
                <a:spcPts val="755"/>
              </a:lnSpc>
            </a:pPr>
            <a:r>
              <a:rPr sz="9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ts val="919"/>
              </a:lnSpc>
            </a:pPr>
            <a:r>
              <a:rPr sz="900" dirty="0">
                <a:latin typeface="Carlito"/>
                <a:cs typeface="Carlito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175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5" dirty="0"/>
              <a:t>T</a:t>
            </a:r>
            <a:r>
              <a:rPr sz="4400" spc="-270" dirty="0"/>
              <a:t>a</a:t>
            </a:r>
            <a:r>
              <a:rPr sz="4400" spc="-110" dirty="0"/>
              <a:t>s</a:t>
            </a:r>
            <a:r>
              <a:rPr sz="4400" spc="-355" dirty="0"/>
              <a:t>k</a:t>
            </a:r>
            <a:r>
              <a:rPr sz="4400" spc="-8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8188325" cy="15601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rlito"/>
                <a:cs typeface="Carlito"/>
              </a:rPr>
              <a:t>Implement </a:t>
            </a:r>
            <a:r>
              <a:rPr sz="2800" spc="-15" dirty="0">
                <a:latin typeface="Carlito"/>
                <a:cs typeface="Carlito"/>
              </a:rPr>
              <a:t>Singleton </a:t>
            </a:r>
            <a:r>
              <a:rPr sz="2800" spc="-20" dirty="0">
                <a:latin typeface="Carlito"/>
                <a:cs typeface="Carlito"/>
              </a:rPr>
              <a:t>pattern </a:t>
            </a:r>
            <a:r>
              <a:rPr sz="2800" spc="-5" dirty="0">
                <a:latin typeface="Carlito"/>
                <a:cs typeface="Carlito"/>
              </a:rPr>
              <a:t>on </a:t>
            </a:r>
            <a:r>
              <a:rPr sz="2800" spc="-15" dirty="0">
                <a:latin typeface="Carlito"/>
                <a:cs typeface="Carlito"/>
              </a:rPr>
              <a:t>printer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functionality.</a:t>
            </a:r>
            <a:endParaRPr sz="2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rlito"/>
                <a:cs typeface="Carlito"/>
              </a:rPr>
              <a:t>Implement </a:t>
            </a:r>
            <a:r>
              <a:rPr sz="2800" spc="-15" dirty="0">
                <a:latin typeface="Carlito"/>
                <a:cs typeface="Carlito"/>
              </a:rPr>
              <a:t>Singleton </a:t>
            </a:r>
            <a:r>
              <a:rPr sz="2800" spc="-20" dirty="0">
                <a:latin typeface="Carlito"/>
                <a:cs typeface="Carlito"/>
              </a:rPr>
              <a:t>pattern </a:t>
            </a:r>
            <a:r>
              <a:rPr sz="2800" spc="-25" dirty="0">
                <a:latin typeface="Carlito"/>
                <a:cs typeface="Carlito"/>
              </a:rPr>
              <a:t>for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Sessions.</a:t>
            </a:r>
            <a:endParaRPr sz="2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rlito"/>
                <a:cs typeface="Carlito"/>
              </a:rPr>
              <a:t>Implement </a:t>
            </a:r>
            <a:r>
              <a:rPr sz="2800" spc="-15" dirty="0">
                <a:latin typeface="Carlito"/>
                <a:cs typeface="Carlito"/>
              </a:rPr>
              <a:t>Singleton </a:t>
            </a:r>
            <a:r>
              <a:rPr sz="2800" spc="-20" dirty="0">
                <a:latin typeface="Carlito"/>
                <a:cs typeface="Carlito"/>
              </a:rPr>
              <a:t>pattern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logger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application.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720470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What </a:t>
            </a:r>
            <a:r>
              <a:rPr spc="-320" dirty="0"/>
              <a:t>are </a:t>
            </a:r>
            <a:r>
              <a:rPr spc="-215" dirty="0"/>
              <a:t>Design</a:t>
            </a:r>
            <a:r>
              <a:rPr spc="-1005" dirty="0"/>
              <a:t> </a:t>
            </a:r>
            <a:r>
              <a:rPr spc="-245" dirty="0"/>
              <a:t>Patterns?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183495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27685" marR="928369" indent="-515620">
              <a:lnSpc>
                <a:spcPts val="3020"/>
              </a:lnSpc>
              <a:spcBef>
                <a:spcPts val="4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design </a:t>
            </a:r>
            <a:r>
              <a:rPr sz="2800" spc="-20" dirty="0">
                <a:latin typeface="Carlito"/>
                <a:cs typeface="Carlito"/>
              </a:rPr>
              <a:t>pattern </a:t>
            </a:r>
            <a:r>
              <a:rPr sz="2800" spc="-15" dirty="0">
                <a:latin typeface="Carlito"/>
                <a:cs typeface="Carlito"/>
              </a:rPr>
              <a:t>provides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general </a:t>
            </a:r>
            <a:r>
              <a:rPr sz="2800" spc="-10" dirty="0">
                <a:latin typeface="Carlito"/>
                <a:cs typeface="Carlito"/>
              </a:rPr>
              <a:t>reusable </a:t>
            </a:r>
            <a:r>
              <a:rPr sz="2800" spc="-5" dirty="0">
                <a:latin typeface="Carlito"/>
                <a:cs typeface="Carlito"/>
              </a:rPr>
              <a:t>solution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common </a:t>
            </a:r>
            <a:r>
              <a:rPr sz="2800" spc="-15" dirty="0">
                <a:latin typeface="Carlito"/>
                <a:cs typeface="Carlito"/>
              </a:rPr>
              <a:t>problems occurs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software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design.</a:t>
            </a:r>
            <a:endParaRPr sz="2800">
              <a:latin typeface="Carlito"/>
              <a:cs typeface="Carlito"/>
            </a:endParaRPr>
          </a:p>
          <a:p>
            <a:pPr marL="527685" marR="5080" indent="-515620">
              <a:lnSpc>
                <a:spcPts val="3020"/>
              </a:lnSpc>
              <a:spcBef>
                <a:spcPts val="10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patterns </a:t>
            </a:r>
            <a:r>
              <a:rPr sz="2800" spc="-10" dirty="0">
                <a:latin typeface="Carlito"/>
                <a:cs typeface="Carlito"/>
              </a:rPr>
              <a:t>typically show </a:t>
            </a:r>
            <a:r>
              <a:rPr sz="2800" spc="-15" dirty="0">
                <a:latin typeface="Carlito"/>
                <a:cs typeface="Carlito"/>
              </a:rPr>
              <a:t>relationships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interactions </a:t>
            </a:r>
            <a:r>
              <a:rPr sz="2800" spc="-10" dirty="0">
                <a:latin typeface="Carlito"/>
                <a:cs typeface="Carlito"/>
              </a:rPr>
              <a:t>between  </a:t>
            </a:r>
            <a:r>
              <a:rPr sz="2800" spc="-5" dirty="0">
                <a:latin typeface="Carlito"/>
                <a:cs typeface="Carlito"/>
              </a:rPr>
              <a:t>classes or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objects.</a:t>
            </a:r>
            <a:endParaRPr sz="2800">
              <a:latin typeface="Carlito"/>
              <a:cs typeface="Carlito"/>
            </a:endParaRPr>
          </a:p>
          <a:p>
            <a:pPr marL="527685" marR="57785" indent="-515620">
              <a:lnSpc>
                <a:spcPts val="3020"/>
              </a:lnSpc>
              <a:spcBef>
                <a:spcPts val="10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idea is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speed </a:t>
            </a:r>
            <a:r>
              <a:rPr sz="2800" spc="-5" dirty="0">
                <a:latin typeface="Carlito"/>
                <a:cs typeface="Carlito"/>
              </a:rPr>
              <a:t>up the </a:t>
            </a:r>
            <a:r>
              <a:rPr sz="2800" spc="-15" dirty="0">
                <a:latin typeface="Carlito"/>
                <a:cs typeface="Carlito"/>
              </a:rPr>
              <a:t>development process by providing </a:t>
            </a:r>
            <a:r>
              <a:rPr sz="2800" spc="-10" dirty="0">
                <a:latin typeface="Carlito"/>
                <a:cs typeface="Carlito"/>
              </a:rPr>
              <a:t>well  </a:t>
            </a:r>
            <a:r>
              <a:rPr sz="2800" spc="-15" dirty="0">
                <a:latin typeface="Carlito"/>
                <a:cs typeface="Carlito"/>
              </a:rPr>
              <a:t>tested, </a:t>
            </a:r>
            <a:r>
              <a:rPr sz="2800" spc="-20" dirty="0">
                <a:latin typeface="Carlito"/>
                <a:cs typeface="Carlito"/>
              </a:rPr>
              <a:t>proven </a:t>
            </a:r>
            <a:r>
              <a:rPr sz="2800" spc="-10" dirty="0">
                <a:latin typeface="Carlito"/>
                <a:cs typeface="Carlito"/>
              </a:rPr>
              <a:t>development/design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paradigm.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59321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Why </a:t>
            </a:r>
            <a:r>
              <a:rPr spc="-215" dirty="0"/>
              <a:t>Design</a:t>
            </a:r>
            <a:r>
              <a:rPr spc="-925" dirty="0"/>
              <a:t> </a:t>
            </a:r>
            <a:r>
              <a:rPr spc="-240" dirty="0"/>
              <a:t>Patterns?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167620" cy="30111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27685" marR="5080" indent="-515620">
              <a:lnSpc>
                <a:spcPts val="3020"/>
              </a:lnSpc>
              <a:spcBef>
                <a:spcPts val="4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rlito"/>
                <a:cs typeface="Carlito"/>
              </a:rPr>
              <a:t>Design </a:t>
            </a:r>
            <a:r>
              <a:rPr sz="2800" spc="-15" dirty="0">
                <a:latin typeface="Carlito"/>
                <a:cs typeface="Carlito"/>
              </a:rPr>
              <a:t>patterns </a:t>
            </a:r>
            <a:r>
              <a:rPr sz="2800" spc="-20" dirty="0">
                <a:latin typeface="Carlito"/>
                <a:cs typeface="Carlito"/>
              </a:rPr>
              <a:t>are programming </a:t>
            </a:r>
            <a:r>
              <a:rPr sz="2800" spc="-5" dirty="0">
                <a:latin typeface="Carlito"/>
                <a:cs typeface="Carlito"/>
              </a:rPr>
              <a:t>language </a:t>
            </a:r>
            <a:r>
              <a:rPr sz="2800" spc="-10" dirty="0">
                <a:latin typeface="Carlito"/>
                <a:cs typeface="Carlito"/>
              </a:rPr>
              <a:t>independent </a:t>
            </a:r>
            <a:r>
              <a:rPr sz="2800" spc="-20" dirty="0">
                <a:latin typeface="Carlito"/>
                <a:cs typeface="Carlito"/>
              </a:rPr>
              <a:t>strategies 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solving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common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problem.</a:t>
            </a:r>
            <a:endParaRPr sz="2800">
              <a:latin typeface="Carlito"/>
              <a:cs typeface="Carlito"/>
            </a:endParaRPr>
          </a:p>
          <a:p>
            <a:pPr marL="527685" marR="1183640">
              <a:lnSpc>
                <a:spcPts val="3030"/>
              </a:lnSpc>
            </a:pPr>
            <a:r>
              <a:rPr sz="2800" spc="-5" dirty="0">
                <a:latin typeface="Carlito"/>
                <a:cs typeface="Carlito"/>
              </a:rPr>
              <a:t>It means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these </a:t>
            </a:r>
            <a:r>
              <a:rPr sz="2800" spc="-20" dirty="0">
                <a:latin typeface="Carlito"/>
                <a:cs typeface="Carlito"/>
              </a:rPr>
              <a:t>patterns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5" dirty="0">
                <a:latin typeface="Carlito"/>
                <a:cs typeface="Carlito"/>
              </a:rPr>
              <a:t>implemented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20" dirty="0">
                <a:latin typeface="Carlito"/>
                <a:cs typeface="Carlito"/>
              </a:rPr>
              <a:t>any  programming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language.</a:t>
            </a:r>
            <a:endParaRPr sz="2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20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800" spc="-10" dirty="0">
                <a:latin typeface="Carlito"/>
                <a:cs typeface="Carlito"/>
              </a:rPr>
              <a:t>Design </a:t>
            </a:r>
            <a:r>
              <a:rPr sz="2800" spc="-20" dirty="0">
                <a:latin typeface="Carlito"/>
                <a:cs typeface="Carlito"/>
              </a:rPr>
              <a:t>pattern represent </a:t>
            </a:r>
            <a:r>
              <a:rPr sz="2800" spc="-5" dirty="0">
                <a:latin typeface="Carlito"/>
                <a:cs typeface="Carlito"/>
              </a:rPr>
              <a:t>an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idea.</a:t>
            </a:r>
            <a:endParaRPr sz="2800">
              <a:latin typeface="Carlito"/>
              <a:cs typeface="Carlito"/>
            </a:endParaRPr>
          </a:p>
          <a:p>
            <a:pPr marL="527685" marR="792480" indent="-515620">
              <a:lnSpc>
                <a:spcPts val="3030"/>
              </a:lnSpc>
              <a:spcBef>
                <a:spcPts val="1040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800" spc="-20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making our </a:t>
            </a:r>
            <a:r>
              <a:rPr sz="2800" spc="-10" dirty="0">
                <a:latin typeface="Carlito"/>
                <a:cs typeface="Carlito"/>
              </a:rPr>
              <a:t>code </a:t>
            </a:r>
            <a:r>
              <a:rPr sz="2800" spc="-15" dirty="0">
                <a:latin typeface="Carlito"/>
                <a:cs typeface="Carlito"/>
              </a:rPr>
              <a:t>more flexible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reusable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5" dirty="0">
                <a:latin typeface="Carlito"/>
                <a:cs typeface="Carlito"/>
              </a:rPr>
              <a:t>use these  </a:t>
            </a:r>
            <a:r>
              <a:rPr sz="2800" spc="-15" dirty="0">
                <a:latin typeface="Carlito"/>
                <a:cs typeface="Carlito"/>
              </a:rPr>
              <a:t>patterns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29152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Necessity?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10321925" cy="34810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latin typeface="Carlito"/>
                <a:cs typeface="Carlito"/>
              </a:rPr>
              <a:t>Everything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purpose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5" dirty="0">
                <a:latin typeface="Carlito"/>
                <a:cs typeface="Carlito"/>
              </a:rPr>
              <a:t>implemented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be</a:t>
            </a:r>
            <a:r>
              <a:rPr sz="2800" spc="1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used.</a:t>
            </a:r>
            <a:endParaRPr sz="2800">
              <a:latin typeface="Carlito"/>
              <a:cs typeface="Carlito"/>
            </a:endParaRPr>
          </a:p>
          <a:p>
            <a:pPr marL="527685" marR="5080" indent="-515620">
              <a:lnSpc>
                <a:spcPct val="90000"/>
              </a:lnSpc>
              <a:spcBef>
                <a:spcPts val="10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20" dirty="0">
                <a:latin typeface="Carlito"/>
                <a:cs typeface="Carlito"/>
              </a:rPr>
              <a:t>It’s </a:t>
            </a:r>
            <a:r>
              <a:rPr sz="2800" spc="-5" dirty="0">
                <a:latin typeface="Carlito"/>
                <a:cs typeface="Carlito"/>
              </a:rPr>
              <a:t>not </a:t>
            </a:r>
            <a:r>
              <a:rPr sz="2800" spc="-10" dirty="0">
                <a:latin typeface="Carlito"/>
                <a:cs typeface="Carlito"/>
              </a:rPr>
              <a:t>mandatory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implement </a:t>
            </a:r>
            <a:r>
              <a:rPr sz="2800" spc="-5" dirty="0">
                <a:latin typeface="Carlito"/>
                <a:cs typeface="Carlito"/>
              </a:rPr>
              <a:t>design </a:t>
            </a:r>
            <a:r>
              <a:rPr sz="2800" spc="-20" dirty="0">
                <a:latin typeface="Carlito"/>
                <a:cs typeface="Carlito"/>
              </a:rPr>
              <a:t>patterns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your project  </a:t>
            </a:r>
            <a:r>
              <a:rPr sz="2800" spc="-25" dirty="0">
                <a:latin typeface="Carlito"/>
                <a:cs typeface="Carlito"/>
              </a:rPr>
              <a:t>always </a:t>
            </a:r>
            <a:r>
              <a:rPr sz="2800" spc="-5" dirty="0">
                <a:latin typeface="Carlito"/>
                <a:cs typeface="Carlito"/>
              </a:rPr>
              <a:t>(it </a:t>
            </a:r>
            <a:r>
              <a:rPr sz="2800" spc="-10" dirty="0">
                <a:latin typeface="Carlito"/>
                <a:cs typeface="Carlito"/>
              </a:rPr>
              <a:t>depends </a:t>
            </a:r>
            <a:r>
              <a:rPr sz="2800" spc="-5" dirty="0">
                <a:latin typeface="Carlito"/>
                <a:cs typeface="Carlito"/>
              </a:rPr>
              <a:t>on </a:t>
            </a:r>
            <a:r>
              <a:rPr sz="2800" spc="-15" dirty="0">
                <a:latin typeface="Carlito"/>
                <a:cs typeface="Carlito"/>
              </a:rPr>
              <a:t>your project </a:t>
            </a:r>
            <a:r>
              <a:rPr sz="2800" spc="-10" dirty="0">
                <a:latin typeface="Carlito"/>
                <a:cs typeface="Carlito"/>
              </a:rPr>
              <a:t>specification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0" dirty="0">
                <a:latin typeface="Carlito"/>
                <a:cs typeface="Carlito"/>
              </a:rPr>
              <a:t>scope that </a:t>
            </a:r>
            <a:r>
              <a:rPr sz="2800" spc="-5" dirty="0">
                <a:latin typeface="Carlito"/>
                <a:cs typeface="Carlito"/>
              </a:rPr>
              <a:t>which  </a:t>
            </a:r>
            <a:r>
              <a:rPr sz="2800" spc="-10" dirty="0">
                <a:latin typeface="Carlito"/>
                <a:cs typeface="Carlito"/>
              </a:rPr>
              <a:t>design </a:t>
            </a:r>
            <a:r>
              <a:rPr sz="2800" spc="-20" dirty="0">
                <a:latin typeface="Carlito"/>
                <a:cs typeface="Carlito"/>
              </a:rPr>
              <a:t>pattern </a:t>
            </a:r>
            <a:r>
              <a:rPr sz="2800" spc="-25" dirty="0">
                <a:latin typeface="Carlito"/>
                <a:cs typeface="Carlito"/>
              </a:rPr>
              <a:t>you have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0" dirty="0">
                <a:latin typeface="Carlito"/>
                <a:cs typeface="Carlito"/>
              </a:rPr>
              <a:t>need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implement </a:t>
            </a:r>
            <a:r>
              <a:rPr sz="2800" spc="-5" dirty="0">
                <a:latin typeface="Carlito"/>
                <a:cs typeface="Carlito"/>
              </a:rPr>
              <a:t>on a </a:t>
            </a:r>
            <a:r>
              <a:rPr sz="2800" spc="-10" dirty="0">
                <a:latin typeface="Carlito"/>
                <a:cs typeface="Carlito"/>
              </a:rPr>
              <a:t>particular  scenario).</a:t>
            </a:r>
            <a:endParaRPr sz="2800">
              <a:latin typeface="Carlito"/>
              <a:cs typeface="Carlito"/>
            </a:endParaRPr>
          </a:p>
          <a:p>
            <a:pPr marL="527685" marR="26670" indent="-515620">
              <a:lnSpc>
                <a:spcPct val="90000"/>
              </a:lnSpc>
              <a:spcBef>
                <a:spcPts val="994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rlito"/>
                <a:cs typeface="Carlito"/>
              </a:rPr>
              <a:t>Design </a:t>
            </a:r>
            <a:r>
              <a:rPr sz="2800" spc="-20" dirty="0">
                <a:latin typeface="Carlito"/>
                <a:cs typeface="Carlito"/>
              </a:rPr>
              <a:t>patterns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meant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common problem-solving. Whenever  </a:t>
            </a:r>
            <a:r>
              <a:rPr sz="2800" spc="-15" dirty="0">
                <a:latin typeface="Carlito"/>
                <a:cs typeface="Carlito"/>
              </a:rPr>
              <a:t>there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spc="-10" dirty="0">
                <a:latin typeface="Carlito"/>
                <a:cs typeface="Carlito"/>
              </a:rPr>
              <a:t>need, </a:t>
            </a:r>
            <a:r>
              <a:rPr sz="2800" spc="-20" dirty="0">
                <a:latin typeface="Carlito"/>
                <a:cs typeface="Carlito"/>
              </a:rPr>
              <a:t>you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implement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suitable </a:t>
            </a:r>
            <a:r>
              <a:rPr sz="2800" spc="-20" dirty="0">
                <a:latin typeface="Carlito"/>
                <a:cs typeface="Carlito"/>
              </a:rPr>
              <a:t>pattern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20" dirty="0">
                <a:latin typeface="Carlito"/>
                <a:cs typeface="Carlito"/>
              </a:rPr>
              <a:t>avoid  </a:t>
            </a:r>
            <a:r>
              <a:rPr sz="2800" spc="-10" dirty="0">
                <a:latin typeface="Carlito"/>
                <a:cs typeface="Carlito"/>
              </a:rPr>
              <a:t>such </a:t>
            </a:r>
            <a:r>
              <a:rPr sz="2800" spc="-15" dirty="0">
                <a:latin typeface="Carlito"/>
                <a:cs typeface="Carlito"/>
              </a:rPr>
              <a:t>problems </a:t>
            </a:r>
            <a:r>
              <a:rPr sz="2800" spc="-5" dirty="0">
                <a:latin typeface="Carlito"/>
                <a:cs typeface="Carlito"/>
              </a:rPr>
              <a:t>in the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future.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69373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Types </a:t>
            </a:r>
            <a:r>
              <a:rPr spc="-250" dirty="0"/>
              <a:t>of </a:t>
            </a:r>
            <a:r>
              <a:rPr spc="-210" dirty="0"/>
              <a:t>Design</a:t>
            </a:r>
            <a:r>
              <a:rPr spc="-950" dirty="0"/>
              <a:t> </a:t>
            </a:r>
            <a:r>
              <a:rPr spc="-245" dirty="0"/>
              <a:t>Patterns?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0400"/>
            <a:ext cx="10274935" cy="394589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05"/>
              </a:spcBef>
            </a:pPr>
            <a:r>
              <a:rPr sz="2200" spc="-15" dirty="0">
                <a:latin typeface="Carlito"/>
                <a:cs typeface="Carlito"/>
              </a:rPr>
              <a:t>There </a:t>
            </a:r>
            <a:r>
              <a:rPr sz="2200" spc="-10" dirty="0">
                <a:latin typeface="Carlito"/>
                <a:cs typeface="Carlito"/>
              </a:rPr>
              <a:t>are three </a:t>
            </a:r>
            <a:r>
              <a:rPr sz="2200" spc="-5" dirty="0">
                <a:latin typeface="Carlito"/>
                <a:cs typeface="Carlito"/>
              </a:rPr>
              <a:t>types of </a:t>
            </a:r>
            <a:r>
              <a:rPr sz="2200" spc="-10" dirty="0">
                <a:latin typeface="Carlito"/>
                <a:cs typeface="Carlito"/>
              </a:rPr>
              <a:t>design</a:t>
            </a:r>
            <a:r>
              <a:rPr sz="2200" spc="6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patterns</a:t>
            </a:r>
            <a:endParaRPr sz="2200">
              <a:latin typeface="Carlito"/>
              <a:cs typeface="Carlito"/>
            </a:endParaRPr>
          </a:p>
          <a:p>
            <a:pPr marL="527685" indent="-515620" algn="just">
              <a:lnSpc>
                <a:spcPts val="2245"/>
              </a:lnSpc>
              <a:spcBef>
                <a:spcPts val="200"/>
              </a:spcBef>
              <a:buAutoNum type="arabicPeriod"/>
              <a:tabLst>
                <a:tab pos="528320" algn="l"/>
              </a:tabLst>
            </a:pP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Creational</a:t>
            </a:r>
            <a:r>
              <a:rPr sz="2200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Patterns</a:t>
            </a:r>
            <a:endParaRPr sz="2200">
              <a:latin typeface="Carlito"/>
              <a:cs typeface="Carlito"/>
            </a:endParaRPr>
          </a:p>
          <a:p>
            <a:pPr marL="527685" marR="50165" algn="just">
              <a:lnSpc>
                <a:spcPct val="70100"/>
              </a:lnSpc>
              <a:spcBef>
                <a:spcPts val="395"/>
              </a:spcBef>
            </a:pPr>
            <a:r>
              <a:rPr sz="2200" spc="-10" dirty="0">
                <a:latin typeface="Carlito"/>
                <a:cs typeface="Carlito"/>
              </a:rPr>
              <a:t>These </a:t>
            </a:r>
            <a:r>
              <a:rPr sz="2200" spc="-5" dirty="0">
                <a:latin typeface="Carlito"/>
                <a:cs typeface="Carlito"/>
              </a:rPr>
              <a:t>design </a:t>
            </a:r>
            <a:r>
              <a:rPr sz="2200" spc="-15" dirty="0">
                <a:latin typeface="Carlito"/>
                <a:cs typeface="Carlito"/>
              </a:rPr>
              <a:t>patterns provide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25" dirty="0">
                <a:latin typeface="Carlito"/>
                <a:cs typeface="Carlito"/>
              </a:rPr>
              <a:t>way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create </a:t>
            </a:r>
            <a:r>
              <a:rPr sz="2200" spc="-10" dirty="0">
                <a:latin typeface="Carlito"/>
                <a:cs typeface="Carlito"/>
              </a:rPr>
              <a:t>objects </a:t>
            </a:r>
            <a:r>
              <a:rPr sz="2200" spc="-5" dirty="0">
                <a:latin typeface="Carlito"/>
                <a:cs typeface="Carlito"/>
              </a:rPr>
              <a:t>while </a:t>
            </a:r>
            <a:r>
              <a:rPr sz="2200" spc="-10" dirty="0">
                <a:latin typeface="Carlito"/>
                <a:cs typeface="Carlito"/>
              </a:rPr>
              <a:t>hiding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creation </a:t>
            </a:r>
            <a:r>
              <a:rPr sz="2200" spc="-5" dirty="0">
                <a:latin typeface="Carlito"/>
                <a:cs typeface="Carlito"/>
              </a:rPr>
              <a:t>logic,  </a:t>
            </a:r>
            <a:r>
              <a:rPr sz="2200" spc="-15" dirty="0">
                <a:latin typeface="Carlito"/>
                <a:cs typeface="Carlito"/>
              </a:rPr>
              <a:t>rather </a:t>
            </a:r>
            <a:r>
              <a:rPr sz="2200" spc="-5" dirty="0">
                <a:latin typeface="Carlito"/>
                <a:cs typeface="Carlito"/>
              </a:rPr>
              <a:t>than </a:t>
            </a:r>
            <a:r>
              <a:rPr sz="2200" spc="-15" dirty="0">
                <a:latin typeface="Carlito"/>
                <a:cs typeface="Carlito"/>
              </a:rPr>
              <a:t>instantiating </a:t>
            </a:r>
            <a:r>
              <a:rPr sz="2200" spc="-10" dirty="0">
                <a:latin typeface="Carlito"/>
                <a:cs typeface="Carlito"/>
              </a:rPr>
              <a:t>objects directly </a:t>
            </a:r>
            <a:r>
              <a:rPr sz="2200" spc="-5" dirty="0">
                <a:latin typeface="Carlito"/>
                <a:cs typeface="Carlito"/>
              </a:rPr>
              <a:t>using </a:t>
            </a:r>
            <a:r>
              <a:rPr sz="2200" spc="-10" dirty="0">
                <a:latin typeface="Carlito"/>
                <a:cs typeface="Carlito"/>
              </a:rPr>
              <a:t>new </a:t>
            </a:r>
            <a:r>
              <a:rPr sz="2200" spc="-40" dirty="0">
                <a:latin typeface="Carlito"/>
                <a:cs typeface="Carlito"/>
              </a:rPr>
              <a:t>operator. </a:t>
            </a:r>
            <a:r>
              <a:rPr sz="2200" spc="-5" dirty="0">
                <a:latin typeface="Carlito"/>
                <a:cs typeface="Carlito"/>
              </a:rPr>
              <a:t>This </a:t>
            </a:r>
            <a:r>
              <a:rPr sz="2200" spc="-10" dirty="0">
                <a:latin typeface="Carlito"/>
                <a:cs typeface="Carlito"/>
              </a:rPr>
              <a:t>gives </a:t>
            </a:r>
            <a:r>
              <a:rPr sz="2200" spc="-20" dirty="0">
                <a:latin typeface="Carlito"/>
                <a:cs typeface="Carlito"/>
              </a:rPr>
              <a:t>program </a:t>
            </a:r>
            <a:r>
              <a:rPr sz="2200" spc="-10" dirty="0">
                <a:latin typeface="Carlito"/>
                <a:cs typeface="Carlito"/>
              </a:rPr>
              <a:t>more  flexibility </a:t>
            </a:r>
            <a:r>
              <a:rPr sz="2200" spc="-5" dirty="0">
                <a:latin typeface="Carlito"/>
                <a:cs typeface="Carlito"/>
              </a:rPr>
              <a:t>in deciding which </a:t>
            </a:r>
            <a:r>
              <a:rPr sz="2200" spc="-10" dirty="0">
                <a:latin typeface="Carlito"/>
                <a:cs typeface="Carlito"/>
              </a:rPr>
              <a:t>objects need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5" dirty="0">
                <a:latin typeface="Carlito"/>
                <a:cs typeface="Carlito"/>
              </a:rPr>
              <a:t>created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given </a:t>
            </a:r>
            <a:r>
              <a:rPr sz="2200" spc="-5" dirty="0">
                <a:latin typeface="Carlito"/>
                <a:cs typeface="Carlito"/>
              </a:rPr>
              <a:t>use</a:t>
            </a:r>
            <a:r>
              <a:rPr sz="2200" spc="1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case.</a:t>
            </a:r>
            <a:endParaRPr sz="2200">
              <a:latin typeface="Carlito"/>
              <a:cs typeface="Carlito"/>
            </a:endParaRPr>
          </a:p>
          <a:p>
            <a:pPr marL="527685" indent="-515620" algn="just">
              <a:lnSpc>
                <a:spcPts val="2245"/>
              </a:lnSpc>
              <a:spcBef>
                <a:spcPts val="204"/>
              </a:spcBef>
              <a:buAutoNum type="arabicPeriod" startAt="2"/>
              <a:tabLst>
                <a:tab pos="528320" algn="l"/>
              </a:tabLst>
            </a:pP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Structural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200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Patterns</a:t>
            </a:r>
            <a:endParaRPr sz="2200">
              <a:latin typeface="Carlito"/>
              <a:cs typeface="Carlito"/>
            </a:endParaRPr>
          </a:p>
          <a:p>
            <a:pPr marL="527685" marR="5080">
              <a:lnSpc>
                <a:spcPct val="70000"/>
              </a:lnSpc>
              <a:spcBef>
                <a:spcPts val="395"/>
              </a:spcBef>
            </a:pPr>
            <a:r>
              <a:rPr sz="2200" spc="-10" dirty="0">
                <a:latin typeface="Carlito"/>
                <a:cs typeface="Carlito"/>
              </a:rPr>
              <a:t>These design </a:t>
            </a:r>
            <a:r>
              <a:rPr sz="2200" spc="-15" dirty="0">
                <a:latin typeface="Carlito"/>
                <a:cs typeface="Carlito"/>
              </a:rPr>
              <a:t>patterns </a:t>
            </a:r>
            <a:r>
              <a:rPr sz="2200" spc="-10" dirty="0">
                <a:latin typeface="Carlito"/>
                <a:cs typeface="Carlito"/>
              </a:rPr>
              <a:t>concern </a:t>
            </a:r>
            <a:r>
              <a:rPr sz="2200" spc="-5" dirty="0">
                <a:latin typeface="Carlito"/>
                <a:cs typeface="Carlito"/>
              </a:rPr>
              <a:t>class and object composition. </a:t>
            </a:r>
            <a:r>
              <a:rPr sz="2200" spc="-10" dirty="0">
                <a:latin typeface="Carlito"/>
                <a:cs typeface="Carlito"/>
              </a:rPr>
              <a:t>Concept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inheritance is  </a:t>
            </a:r>
            <a:r>
              <a:rPr sz="2200" spc="-10" dirty="0">
                <a:latin typeface="Carlito"/>
                <a:cs typeface="Carlito"/>
              </a:rPr>
              <a:t>used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compose </a:t>
            </a:r>
            <a:r>
              <a:rPr sz="2200" spc="-15" dirty="0">
                <a:latin typeface="Carlito"/>
                <a:cs typeface="Carlito"/>
              </a:rPr>
              <a:t>interfaces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define </a:t>
            </a:r>
            <a:r>
              <a:rPr sz="2200" spc="-25" dirty="0">
                <a:latin typeface="Carlito"/>
                <a:cs typeface="Carlito"/>
              </a:rPr>
              <a:t>ways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compose objects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obtain </a:t>
            </a:r>
            <a:r>
              <a:rPr sz="2200" spc="-15" dirty="0">
                <a:latin typeface="Carlito"/>
                <a:cs typeface="Carlito"/>
              </a:rPr>
              <a:t>new  </a:t>
            </a:r>
            <a:r>
              <a:rPr sz="2200" spc="-5" dirty="0">
                <a:latin typeface="Carlito"/>
                <a:cs typeface="Carlito"/>
              </a:rPr>
              <a:t>functionalities.</a:t>
            </a:r>
            <a:endParaRPr sz="2200">
              <a:latin typeface="Carlito"/>
              <a:cs typeface="Carlito"/>
            </a:endParaRPr>
          </a:p>
          <a:p>
            <a:pPr marL="527685" indent="-515620">
              <a:lnSpc>
                <a:spcPts val="2245"/>
              </a:lnSpc>
              <a:spcBef>
                <a:spcPts val="220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Behavioral</a:t>
            </a:r>
            <a:r>
              <a:rPr sz="2200" u="heavy" spc="-3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200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Patterns</a:t>
            </a:r>
            <a:endParaRPr sz="2200">
              <a:latin typeface="Carlito"/>
              <a:cs typeface="Carlito"/>
            </a:endParaRPr>
          </a:p>
          <a:p>
            <a:pPr marL="527685" marR="823594">
              <a:lnSpc>
                <a:spcPct val="70000"/>
              </a:lnSpc>
              <a:spcBef>
                <a:spcPts val="395"/>
              </a:spcBef>
            </a:pPr>
            <a:r>
              <a:rPr sz="2200" spc="-10" dirty="0">
                <a:latin typeface="Carlito"/>
                <a:cs typeface="Carlito"/>
              </a:rPr>
              <a:t>These design </a:t>
            </a:r>
            <a:r>
              <a:rPr sz="2200" spc="-15" dirty="0">
                <a:latin typeface="Carlito"/>
                <a:cs typeface="Carlito"/>
              </a:rPr>
              <a:t>patterns </a:t>
            </a:r>
            <a:r>
              <a:rPr sz="2200" spc="-10" dirty="0">
                <a:latin typeface="Carlito"/>
                <a:cs typeface="Carlito"/>
              </a:rPr>
              <a:t>are specifically concerned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10" dirty="0">
                <a:latin typeface="Carlito"/>
                <a:cs typeface="Carlito"/>
              </a:rPr>
              <a:t>communication between  objects.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rlito"/>
                <a:cs typeface="Carlito"/>
              </a:rPr>
              <a:t>Basically </a:t>
            </a:r>
            <a:r>
              <a:rPr sz="2200" spc="-10" dirty="0">
                <a:latin typeface="Carlito"/>
                <a:cs typeface="Carlito"/>
              </a:rPr>
              <a:t>there are </a:t>
            </a:r>
            <a:r>
              <a:rPr sz="2200" spc="-5" dirty="0">
                <a:latin typeface="Carlito"/>
                <a:cs typeface="Carlito"/>
              </a:rPr>
              <a:t>23 </a:t>
            </a:r>
            <a:r>
              <a:rPr sz="2200" spc="-10" dirty="0">
                <a:latin typeface="Carlito"/>
                <a:cs typeface="Carlito"/>
              </a:rPr>
              <a:t>design </a:t>
            </a:r>
            <a:r>
              <a:rPr sz="2200" spc="-15" dirty="0">
                <a:latin typeface="Carlito"/>
                <a:cs typeface="Carlito"/>
              </a:rPr>
              <a:t>patterns </a:t>
            </a:r>
            <a:r>
              <a:rPr sz="2200" spc="-10" dirty="0">
                <a:latin typeface="Carlito"/>
                <a:cs typeface="Carlito"/>
              </a:rPr>
              <a:t>distributed </a:t>
            </a:r>
            <a:r>
              <a:rPr sz="2200" spc="-5" dirty="0">
                <a:latin typeface="Carlito"/>
                <a:cs typeface="Carlito"/>
              </a:rPr>
              <a:t>in these </a:t>
            </a:r>
            <a:r>
              <a:rPr sz="2200" spc="-10" dirty="0">
                <a:latin typeface="Carlito"/>
                <a:cs typeface="Carlito"/>
              </a:rPr>
              <a:t>three</a:t>
            </a:r>
            <a:r>
              <a:rPr sz="2200" spc="13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categories.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69373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Types </a:t>
            </a:r>
            <a:r>
              <a:rPr spc="-250" dirty="0"/>
              <a:t>of </a:t>
            </a:r>
            <a:r>
              <a:rPr spc="-210" dirty="0"/>
              <a:t>Design</a:t>
            </a:r>
            <a:r>
              <a:rPr spc="-950" dirty="0"/>
              <a:t> </a:t>
            </a:r>
            <a:r>
              <a:rPr spc="-245" dirty="0"/>
              <a:t>Patterns?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2853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Creational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Patterns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639" y="2406802"/>
            <a:ext cx="26987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sz="2800" spc="-10" dirty="0">
                <a:latin typeface="Carlito"/>
                <a:cs typeface="Carlito"/>
                <a:hlinkClick r:id="rId2"/>
              </a:rPr>
              <a:t>1.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311450"/>
            <a:ext cx="2686050" cy="514984"/>
          </a:xfrm>
          <a:custGeom>
            <a:avLst/>
            <a:gdLst/>
            <a:ahLst/>
            <a:cxnLst/>
            <a:rect l="l" t="t" r="r" b="b"/>
            <a:pathLst>
              <a:path w="2686050" h="514985">
                <a:moveTo>
                  <a:pt x="2686050" y="0"/>
                </a:moveTo>
                <a:lnTo>
                  <a:pt x="0" y="0"/>
                </a:lnTo>
                <a:lnTo>
                  <a:pt x="0" y="514426"/>
                </a:lnTo>
                <a:lnTo>
                  <a:pt x="2686050" y="514426"/>
                </a:lnTo>
                <a:lnTo>
                  <a:pt x="26860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8200" y="2405888"/>
          <a:ext cx="8954134" cy="2585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0"/>
                <a:gridCol w="6757034"/>
              </a:tblGrid>
              <a:tr h="419988">
                <a:tc>
                  <a:txBody>
                    <a:bodyPr/>
                    <a:lstStyle/>
                    <a:p>
                      <a:pPr marL="152400">
                        <a:lnSpc>
                          <a:spcPts val="1710"/>
                        </a:lnSpc>
                      </a:pP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Abstract</a:t>
                      </a:r>
                      <a:r>
                        <a:rPr sz="1800" u="heavy" spc="-2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 </a:t>
                      </a:r>
                      <a:r>
                        <a:rPr sz="18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Factory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6575">
                        <a:lnSpc>
                          <a:spcPts val="1710"/>
                        </a:lnSpc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Creates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instance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several families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800" spc="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classes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896239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Builder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65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Separates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object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construction from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its</a:t>
                      </a:r>
                      <a:r>
                        <a:rPr sz="1800" spc="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representation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430656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Factory </a:t>
                      </a:r>
                      <a:r>
                        <a:rPr sz="18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Method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65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Creates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instance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several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derived</a:t>
                      </a:r>
                      <a:r>
                        <a:rPr sz="18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classes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Prototype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65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fully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initialized instance to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be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copied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or</a:t>
                      </a:r>
                      <a:r>
                        <a:rPr sz="1800" spc="114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cloned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152400">
                        <a:lnSpc>
                          <a:spcPts val="2150"/>
                        </a:lnSpc>
                        <a:spcBef>
                          <a:spcPts val="300"/>
                        </a:spcBef>
                      </a:pP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Singleton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8100" marB="0"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6575">
                        <a:lnSpc>
                          <a:spcPts val="215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class of which only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single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instance can</a:t>
                      </a:r>
                      <a:r>
                        <a:rPr sz="1800" spc="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exist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8100" marB="0"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69373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Types </a:t>
            </a:r>
            <a:r>
              <a:rPr spc="-250" dirty="0"/>
              <a:t>of </a:t>
            </a:r>
            <a:r>
              <a:rPr spc="-210" dirty="0"/>
              <a:t>Design</a:t>
            </a:r>
            <a:r>
              <a:rPr spc="-950" dirty="0"/>
              <a:t> </a:t>
            </a:r>
            <a:r>
              <a:rPr spc="-245" dirty="0"/>
              <a:t>Patterns?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2790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Structural</a:t>
            </a: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Patterns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639" y="2406802"/>
            <a:ext cx="26987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sz="2800" spc="-10" dirty="0">
                <a:latin typeface="Carlito"/>
                <a:cs typeface="Carlito"/>
                <a:hlinkClick r:id="rId2"/>
              </a:rPr>
              <a:t>1.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435275"/>
            <a:ext cx="2790190" cy="501015"/>
          </a:xfrm>
          <a:custGeom>
            <a:avLst/>
            <a:gdLst/>
            <a:ahLst/>
            <a:cxnLst/>
            <a:rect l="l" t="t" r="r" b="b"/>
            <a:pathLst>
              <a:path w="2790190" h="501014">
                <a:moveTo>
                  <a:pt x="2789936" y="0"/>
                </a:moveTo>
                <a:lnTo>
                  <a:pt x="0" y="0"/>
                </a:lnTo>
                <a:lnTo>
                  <a:pt x="0" y="500710"/>
                </a:lnTo>
                <a:lnTo>
                  <a:pt x="2789936" y="500710"/>
                </a:lnTo>
                <a:lnTo>
                  <a:pt x="2789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8200" y="2529967"/>
          <a:ext cx="9298939" cy="3605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2630"/>
                <a:gridCol w="7306309"/>
              </a:tblGrid>
              <a:tr h="406019">
                <a:tc>
                  <a:txBody>
                    <a:bodyPr/>
                    <a:lstStyle/>
                    <a:p>
                      <a:pPr marL="47625">
                        <a:lnSpc>
                          <a:spcPts val="1710"/>
                        </a:lnSpc>
                      </a:pPr>
                      <a:r>
                        <a:rPr sz="18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Adapter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0">
                        <a:lnSpc>
                          <a:spcPts val="1710"/>
                        </a:lnSpc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Match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interfaces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different</a:t>
                      </a:r>
                      <a:r>
                        <a:rPr sz="1800" spc="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classes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872363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Bridge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Separates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object’s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interface from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its</a:t>
                      </a:r>
                      <a:r>
                        <a:rPr sz="1800" spc="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implementation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00633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Composite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tree structure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of simple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composite</a:t>
                      </a:r>
                      <a:r>
                        <a:rPr sz="1800" spc="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objects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00761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Decorator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Add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responsibilities to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objects</a:t>
                      </a:r>
                      <a:r>
                        <a:rPr sz="1800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dynamically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00761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Facade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8100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single class that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represents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entire</a:t>
                      </a:r>
                      <a:r>
                        <a:rPr sz="1800" spc="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subsystem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8100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00684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7"/>
                        </a:rPr>
                        <a:t>Flyweight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8100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fine-grained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instance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used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efficient</a:t>
                      </a:r>
                      <a:r>
                        <a:rPr sz="1800" spc="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sharing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8100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323977">
                <a:tc>
                  <a:txBody>
                    <a:bodyPr/>
                    <a:lstStyle/>
                    <a:p>
                      <a:pPr marL="152400">
                        <a:lnSpc>
                          <a:spcPts val="2150"/>
                        </a:lnSpc>
                        <a:spcBef>
                          <a:spcPts val="300"/>
                        </a:spcBef>
                      </a:pPr>
                      <a:r>
                        <a:rPr sz="1800" u="heavy" spc="-2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8"/>
                        </a:rPr>
                        <a:t>Proxy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8100" marB="0"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44550">
                        <a:lnSpc>
                          <a:spcPts val="215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An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object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representing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another</a:t>
                      </a:r>
                      <a:r>
                        <a:rPr sz="18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object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8100" marB="0"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69373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Types </a:t>
            </a:r>
            <a:r>
              <a:rPr spc="-250" dirty="0"/>
              <a:t>of </a:t>
            </a:r>
            <a:r>
              <a:rPr spc="-210" dirty="0"/>
              <a:t>Design</a:t>
            </a:r>
            <a:r>
              <a:rPr spc="-950" dirty="0"/>
              <a:t> </a:t>
            </a:r>
            <a:r>
              <a:rPr spc="-245" dirty="0"/>
              <a:t>Patterns?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2904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Behavioral</a:t>
            </a:r>
            <a:r>
              <a:rPr sz="2800" b="1" u="heavy" spc="-4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Patterns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639" y="2406802"/>
            <a:ext cx="26987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sz="2800" spc="-10" dirty="0">
                <a:latin typeface="Carlito"/>
                <a:cs typeface="Carlito"/>
                <a:hlinkClick r:id="rId2"/>
              </a:rPr>
              <a:t>1.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435275"/>
            <a:ext cx="2790190" cy="501015"/>
          </a:xfrm>
          <a:custGeom>
            <a:avLst/>
            <a:gdLst/>
            <a:ahLst/>
            <a:cxnLst/>
            <a:rect l="l" t="t" r="r" b="b"/>
            <a:pathLst>
              <a:path w="2790190" h="501014">
                <a:moveTo>
                  <a:pt x="2789936" y="0"/>
                </a:moveTo>
                <a:lnTo>
                  <a:pt x="0" y="0"/>
                </a:lnTo>
                <a:lnTo>
                  <a:pt x="0" y="500710"/>
                </a:lnTo>
                <a:lnTo>
                  <a:pt x="2789936" y="500710"/>
                </a:lnTo>
                <a:lnTo>
                  <a:pt x="2789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8200" y="2529967"/>
          <a:ext cx="9300209" cy="4282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9790"/>
                <a:gridCol w="7170419"/>
              </a:tblGrid>
              <a:tr h="406019">
                <a:tc>
                  <a:txBody>
                    <a:bodyPr/>
                    <a:lstStyle/>
                    <a:p>
                      <a:pPr marL="99060">
                        <a:lnSpc>
                          <a:spcPts val="1710"/>
                        </a:lnSpc>
                      </a:pPr>
                      <a:r>
                        <a:rPr sz="18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Chain of</a:t>
                      </a:r>
                      <a:r>
                        <a:rPr sz="1800" u="heavy" spc="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 </a:t>
                      </a: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Resp.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8025">
                        <a:lnSpc>
                          <a:spcPts val="171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way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of passing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request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between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chain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800" spc="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objects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00634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Command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8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Encapsulate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command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request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as an</a:t>
                      </a:r>
                      <a:r>
                        <a:rPr sz="18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object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00760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Interpreter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8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way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include language elements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in a</a:t>
                      </a:r>
                      <a:r>
                        <a:rPr sz="1800" spc="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program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00761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Iterator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8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Sequentially access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elements of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8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collection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00633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Mediator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8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Defines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simplified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communication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between</a:t>
                      </a:r>
                      <a:r>
                        <a:rPr sz="1800" spc="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classes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872413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7"/>
                        </a:rPr>
                        <a:t>Memento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8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Capture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restore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object's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internal</a:t>
                      </a:r>
                      <a:r>
                        <a:rPr sz="1800" spc="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state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00710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8"/>
                        </a:rPr>
                        <a:t>Observer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8100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80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way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of notifying change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number of</a:t>
                      </a:r>
                      <a:r>
                        <a:rPr sz="1800" spc="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classes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8100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00716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u="heavy" spc="-2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9"/>
                        </a:rPr>
                        <a:t>State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8100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80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Alter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object's behavior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when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its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state</a:t>
                      </a:r>
                      <a:r>
                        <a:rPr sz="1800" spc="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changes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8100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4248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5" dirty="0"/>
              <a:t>Singleton </a:t>
            </a:r>
            <a:r>
              <a:rPr sz="4400" spc="-175" dirty="0"/>
              <a:t>Design</a:t>
            </a:r>
            <a:r>
              <a:rPr sz="4400" spc="-700" dirty="0"/>
              <a:t> </a:t>
            </a:r>
            <a:r>
              <a:rPr sz="4400" spc="-285" dirty="0"/>
              <a:t>Pattern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25100" cy="28848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15265" indent="-229235" algn="just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0" dirty="0">
                <a:latin typeface="Carlito"/>
                <a:cs typeface="Carlito"/>
              </a:rPr>
              <a:t>Singleton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spc="-10" dirty="0">
                <a:latin typeface="Carlito"/>
                <a:cs typeface="Carlito"/>
              </a:rPr>
              <a:t>creational design </a:t>
            </a:r>
            <a:r>
              <a:rPr sz="2800" spc="-15" dirty="0">
                <a:latin typeface="Carlito"/>
                <a:cs typeface="Carlito"/>
              </a:rPr>
              <a:t>pattern,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10" dirty="0">
                <a:latin typeface="Carlito"/>
                <a:cs typeface="Carlito"/>
              </a:rPr>
              <a:t>ensures that only one  </a:t>
            </a:r>
            <a:r>
              <a:rPr sz="2800" spc="-5" dirty="0">
                <a:latin typeface="Carlito"/>
                <a:cs typeface="Carlito"/>
              </a:rPr>
              <a:t>object of its kind </a:t>
            </a:r>
            <a:r>
              <a:rPr sz="2800" spc="-20" dirty="0">
                <a:latin typeface="Carlito"/>
                <a:cs typeface="Carlito"/>
              </a:rPr>
              <a:t>exists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provides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single </a:t>
            </a:r>
            <a:r>
              <a:rPr sz="2800" spc="-15" dirty="0">
                <a:latin typeface="Carlito"/>
                <a:cs typeface="Carlito"/>
              </a:rPr>
              <a:t>point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dirty="0">
                <a:latin typeface="Carlito"/>
                <a:cs typeface="Carlito"/>
              </a:rPr>
              <a:t>access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it </a:t>
            </a:r>
            <a:r>
              <a:rPr sz="2800" spc="-30" dirty="0">
                <a:latin typeface="Carlito"/>
                <a:cs typeface="Carlito"/>
              </a:rPr>
              <a:t>for  </a:t>
            </a:r>
            <a:r>
              <a:rPr sz="2800" spc="-20" dirty="0">
                <a:latin typeface="Carlito"/>
                <a:cs typeface="Carlito"/>
              </a:rPr>
              <a:t>any </a:t>
            </a:r>
            <a:r>
              <a:rPr sz="2800" spc="-5" dirty="0">
                <a:latin typeface="Carlito"/>
                <a:cs typeface="Carlito"/>
              </a:rPr>
              <a:t>other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code.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ct val="90000"/>
              </a:lnSpc>
              <a:spcBef>
                <a:spcPts val="9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Singleton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25" dirty="0">
                <a:latin typeface="Carlito"/>
                <a:cs typeface="Carlito"/>
              </a:rPr>
              <a:t>like </a:t>
            </a:r>
            <a:r>
              <a:rPr sz="2800" spc="-5" dirty="0">
                <a:latin typeface="Carlito"/>
                <a:cs typeface="Carlito"/>
              </a:rPr>
              <a:t>a single </a:t>
            </a:r>
            <a:r>
              <a:rPr sz="2800" spc="-15" dirty="0">
                <a:latin typeface="Carlito"/>
                <a:cs typeface="Carlito"/>
              </a:rPr>
              <a:t>resource </a:t>
            </a:r>
            <a:r>
              <a:rPr sz="2800" spc="-5" dirty="0">
                <a:latin typeface="Carlito"/>
                <a:cs typeface="Carlito"/>
              </a:rPr>
              <a:t>which is </a:t>
            </a:r>
            <a:r>
              <a:rPr sz="2800" spc="-10" dirty="0">
                <a:latin typeface="Carlito"/>
                <a:cs typeface="Carlito"/>
              </a:rPr>
              <a:t>being </a:t>
            </a:r>
            <a:r>
              <a:rPr sz="2800" spc="-15" dirty="0">
                <a:latin typeface="Carlito"/>
                <a:cs typeface="Carlito"/>
              </a:rPr>
              <a:t>shared </a:t>
            </a:r>
            <a:r>
              <a:rPr sz="2800" spc="-5" dirty="0">
                <a:latin typeface="Carlito"/>
                <a:cs typeface="Carlito"/>
              </a:rPr>
              <a:t>among  </a:t>
            </a:r>
            <a:r>
              <a:rPr sz="2800" spc="-10" dirty="0">
                <a:latin typeface="Carlito"/>
                <a:cs typeface="Carlito"/>
              </a:rPr>
              <a:t>multiple </a:t>
            </a:r>
            <a:r>
              <a:rPr sz="2800" spc="-15" dirty="0">
                <a:latin typeface="Carlito"/>
                <a:cs typeface="Carlito"/>
              </a:rPr>
              <a:t>users;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example </a:t>
            </a:r>
            <a:r>
              <a:rPr sz="2800" spc="-5" dirty="0">
                <a:latin typeface="Carlito"/>
                <a:cs typeface="Carlito"/>
              </a:rPr>
              <a:t>- </a:t>
            </a:r>
            <a:r>
              <a:rPr sz="2800" spc="-10" dirty="0">
                <a:latin typeface="Carlito"/>
                <a:cs typeface="Carlito"/>
              </a:rPr>
              <a:t>sharing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single washing </a:t>
            </a:r>
            <a:r>
              <a:rPr sz="2800" spc="-5" dirty="0">
                <a:latin typeface="Carlito"/>
                <a:cs typeface="Carlito"/>
              </a:rPr>
              <a:t>machine among  all the </a:t>
            </a:r>
            <a:r>
              <a:rPr sz="2800" spc="-15" dirty="0">
                <a:latin typeface="Carlito"/>
                <a:cs typeface="Carlito"/>
              </a:rPr>
              <a:t>residents </a:t>
            </a:r>
            <a:r>
              <a:rPr sz="2800" spc="-5" dirty="0">
                <a:latin typeface="Carlito"/>
                <a:cs typeface="Carlito"/>
              </a:rPr>
              <a:t>in a </a:t>
            </a:r>
            <a:r>
              <a:rPr sz="2800" spc="-15" dirty="0">
                <a:latin typeface="Carlito"/>
                <a:cs typeface="Carlito"/>
              </a:rPr>
              <a:t>hotel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0" dirty="0">
                <a:latin typeface="Carlito"/>
                <a:cs typeface="Carlito"/>
              </a:rPr>
              <a:t>sharing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single </a:t>
            </a:r>
            <a:r>
              <a:rPr sz="2800" spc="-5" dirty="0">
                <a:latin typeface="Carlito"/>
                <a:cs typeface="Carlito"/>
              </a:rPr>
              <a:t>appliance </a:t>
            </a:r>
            <a:r>
              <a:rPr sz="2800" spc="-30" dirty="0">
                <a:latin typeface="Carlito"/>
                <a:cs typeface="Carlito"/>
              </a:rPr>
              <a:t>like  </a:t>
            </a:r>
            <a:r>
              <a:rPr sz="2800" spc="-25" dirty="0">
                <a:latin typeface="Carlito"/>
                <a:cs typeface="Carlito"/>
              </a:rPr>
              <a:t>refrigerator </a:t>
            </a:r>
            <a:r>
              <a:rPr sz="2800" spc="-5" dirty="0">
                <a:latin typeface="Carlito"/>
                <a:cs typeface="Carlito"/>
              </a:rPr>
              <a:t>among all the </a:t>
            </a:r>
            <a:r>
              <a:rPr sz="2800" spc="-15" dirty="0">
                <a:latin typeface="Carlito"/>
                <a:cs typeface="Carlito"/>
              </a:rPr>
              <a:t>family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members.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698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Carlito</vt:lpstr>
      <vt:lpstr>Trebuchet MS</vt:lpstr>
      <vt:lpstr>Office Theme</vt:lpstr>
      <vt:lpstr>Introduction to Design patterns  Singleton Design Pattern Software Design Architecture Lab# 5  Saniya Sarim</vt:lpstr>
      <vt:lpstr>What are Design Patterns?</vt:lpstr>
      <vt:lpstr>Why Design Patterns?</vt:lpstr>
      <vt:lpstr>Necessity?</vt:lpstr>
      <vt:lpstr>Types of Design Patterns?</vt:lpstr>
      <vt:lpstr>Types of Design Patterns?</vt:lpstr>
      <vt:lpstr>Types of Design Patterns?</vt:lpstr>
      <vt:lpstr>Types of Design Patterns?</vt:lpstr>
      <vt:lpstr>Singleton Design Pattern</vt:lpstr>
      <vt:lpstr>Singleton Design Pattern</vt:lpstr>
      <vt:lpstr>Tasks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Design Pattern</dc:title>
  <dc:creator>Muhammad Rehan</dc:creator>
  <cp:lastModifiedBy>Microsoft account</cp:lastModifiedBy>
  <cp:revision>2</cp:revision>
  <dcterms:created xsi:type="dcterms:W3CDTF">2022-04-04T07:03:57Z</dcterms:created>
  <dcterms:modified xsi:type="dcterms:W3CDTF">2022-04-04T07:13:02Z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2022-04-04T00:00:00Z</vt:filetime>
  </property>
</Properties>
</file>