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6901" y="2488768"/>
            <a:ext cx="692023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10358120" cy="211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Factory </a:t>
            </a:r>
            <a:r>
              <a:rPr spc="-200" dirty="0"/>
              <a:t>Design</a:t>
            </a:r>
            <a:r>
              <a:rPr spc="-595" dirty="0"/>
              <a:t> </a:t>
            </a:r>
            <a:r>
              <a:rPr spc="-36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0" y="3390582"/>
            <a:ext cx="5747131" cy="155683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Architecture </a:t>
            </a:r>
            <a:endParaRPr lang="en-US" sz="2400" spc="-5" dirty="0" smtClean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400" dirty="0" smtClean="0">
                <a:latin typeface="Carlito"/>
                <a:cs typeface="Carlito"/>
              </a:rPr>
              <a:t>Lab </a:t>
            </a:r>
            <a:r>
              <a:rPr sz="2400" dirty="0">
                <a:latin typeface="Carlito"/>
                <a:cs typeface="Carlito"/>
              </a:rPr>
              <a:t>#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</a:t>
            </a:r>
          </a:p>
          <a:p>
            <a:pPr marR="21590" algn="ctr">
              <a:lnSpc>
                <a:spcPct val="100000"/>
              </a:lnSpc>
              <a:spcBef>
                <a:spcPts val="1105"/>
              </a:spcBef>
            </a:pPr>
            <a:r>
              <a:rPr lang="en-US" sz="2400" dirty="0" smtClean="0">
                <a:latin typeface="Carlito"/>
                <a:cs typeface="Carlito"/>
              </a:rPr>
              <a:t>Saniya </a:t>
            </a:r>
            <a:r>
              <a:rPr lang="en-US" sz="2400" dirty="0" err="1" smtClean="0">
                <a:latin typeface="Carlito"/>
                <a:cs typeface="Carlito"/>
              </a:rPr>
              <a:t>Sarim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39724"/>
            <a:ext cx="4589780" cy="156146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3080"/>
              </a:spcBef>
            </a:pPr>
            <a:r>
              <a:rPr sz="5400" spc="-265" dirty="0"/>
              <a:t>Step2</a:t>
            </a:r>
            <a:endParaRPr sz="5400"/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1" spc="-15" dirty="0">
                <a:latin typeface="Carlito"/>
                <a:cs typeface="Carlito"/>
              </a:rPr>
              <a:t>Create concrete </a:t>
            </a:r>
            <a:r>
              <a:rPr sz="1500" b="1" spc="-5" dirty="0">
                <a:latin typeface="Carlito"/>
                <a:cs typeface="Carlito"/>
              </a:rPr>
              <a:t>classes that implements </a:t>
            </a:r>
            <a:r>
              <a:rPr sz="1500" b="1" spc="-10" dirty="0">
                <a:latin typeface="Carlito"/>
                <a:cs typeface="Carlito"/>
              </a:rPr>
              <a:t>vehicle</a:t>
            </a:r>
            <a:r>
              <a:rPr sz="1500" b="1" spc="20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interface.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1959524"/>
            <a:ext cx="4838065" cy="3759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spc="-5" dirty="0">
                <a:latin typeface="Carlito"/>
                <a:cs typeface="Carlito"/>
              </a:rPr>
              <a:t>public </a:t>
            </a:r>
            <a:r>
              <a:rPr sz="1500" dirty="0">
                <a:latin typeface="Carlito"/>
                <a:cs typeface="Carlito"/>
              </a:rPr>
              <a:t>class </a:t>
            </a:r>
            <a:r>
              <a:rPr sz="1500" spc="-15" dirty="0">
                <a:latin typeface="Carlito"/>
                <a:cs typeface="Carlito"/>
              </a:rPr>
              <a:t>Truck: </a:t>
            </a:r>
            <a:r>
              <a:rPr sz="1500" spc="-10" dirty="0">
                <a:latin typeface="Carlito"/>
                <a:cs typeface="Carlito"/>
              </a:rPr>
              <a:t>IVehicle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 marR="2531745" indent="-172720">
              <a:lnSpc>
                <a:spcPct val="125299"/>
              </a:lnSpc>
              <a:spcBef>
                <a:spcPts val="20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string </a:t>
            </a:r>
            <a:r>
              <a:rPr sz="1500" spc="-10" dirty="0">
                <a:latin typeface="Carlito"/>
                <a:cs typeface="Carlito"/>
              </a:rPr>
              <a:t>VehicleName </a:t>
            </a:r>
            <a:r>
              <a:rPr sz="1500" dirty="0">
                <a:latin typeface="Carlito"/>
                <a:cs typeface="Carlito"/>
              </a:rPr>
              <a:t>{  </a:t>
            </a:r>
            <a:r>
              <a:rPr sz="1500" spc="-10" dirty="0">
                <a:latin typeface="Carlito"/>
                <a:cs typeface="Carlito"/>
              </a:rPr>
              <a:t>get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rlito"/>
                <a:cs typeface="Carlito"/>
              </a:rPr>
              <a:t>return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"Truck";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void </a:t>
            </a:r>
            <a:r>
              <a:rPr sz="1500" spc="-5" dirty="0">
                <a:latin typeface="Carlito"/>
                <a:cs typeface="Carlito"/>
              </a:rPr>
              <a:t>Start()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sz="1500" spc="-10" dirty="0">
                <a:latin typeface="Carlito"/>
                <a:cs typeface="Carlito"/>
              </a:rPr>
              <a:t>Console.WriteLine("I </a:t>
            </a:r>
            <a:r>
              <a:rPr sz="1500" dirty="0">
                <a:latin typeface="Carlito"/>
                <a:cs typeface="Carlito"/>
              </a:rPr>
              <a:t>am a </a:t>
            </a:r>
            <a:r>
              <a:rPr sz="1500" spc="-20" dirty="0">
                <a:latin typeface="Carlito"/>
                <a:cs typeface="Carlito"/>
              </a:rPr>
              <a:t>Truck </a:t>
            </a:r>
            <a:r>
              <a:rPr sz="1500" dirty="0">
                <a:latin typeface="Carlito"/>
                <a:cs typeface="Carlito"/>
              </a:rPr>
              <a:t>and I am </a:t>
            </a:r>
            <a:r>
              <a:rPr sz="1500" spc="-5" dirty="0">
                <a:latin typeface="Carlito"/>
                <a:cs typeface="Carlito"/>
              </a:rPr>
              <a:t>going </a:t>
            </a:r>
            <a:r>
              <a:rPr sz="1500" spc="-10" dirty="0">
                <a:latin typeface="Carlito"/>
                <a:cs typeface="Carlito"/>
              </a:rPr>
              <a:t>to</a:t>
            </a:r>
            <a:r>
              <a:rPr sz="1500" spc="-15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start.");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void Stop()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sz="1500" spc="-10" dirty="0">
                <a:latin typeface="Carlito"/>
                <a:cs typeface="Carlito"/>
              </a:rPr>
              <a:t>Console.WriteLine("I </a:t>
            </a:r>
            <a:r>
              <a:rPr sz="1500" dirty="0">
                <a:latin typeface="Carlito"/>
                <a:cs typeface="Carlito"/>
              </a:rPr>
              <a:t>am a </a:t>
            </a:r>
            <a:r>
              <a:rPr sz="1500" spc="-20" dirty="0">
                <a:latin typeface="Carlito"/>
                <a:cs typeface="Carlito"/>
              </a:rPr>
              <a:t>Truck </a:t>
            </a:r>
            <a:r>
              <a:rPr sz="1500" dirty="0">
                <a:latin typeface="Carlito"/>
                <a:cs typeface="Carlito"/>
              </a:rPr>
              <a:t>and I am </a:t>
            </a:r>
            <a:r>
              <a:rPr sz="1500" spc="-5" dirty="0">
                <a:latin typeface="Carlito"/>
                <a:cs typeface="Carlito"/>
              </a:rPr>
              <a:t>going </a:t>
            </a:r>
            <a:r>
              <a:rPr sz="1500" spc="-10" dirty="0">
                <a:latin typeface="Carlito"/>
                <a:cs typeface="Carlito"/>
              </a:rPr>
              <a:t>to</a:t>
            </a:r>
            <a:r>
              <a:rPr sz="1500" spc="-15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stop");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338423"/>
            <a:ext cx="7475220" cy="143637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515"/>
              </a:spcBef>
            </a:pPr>
            <a:r>
              <a:rPr sz="5400" spc="-265" dirty="0"/>
              <a:t>Step3</a:t>
            </a:r>
            <a:endParaRPr sz="5400"/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b="1" spc="-20" dirty="0">
                <a:latin typeface="Carlito"/>
                <a:cs typeface="Carlito"/>
              </a:rPr>
              <a:t>Create </a:t>
            </a:r>
            <a:r>
              <a:rPr sz="2200" b="1" spc="-15" dirty="0">
                <a:latin typeface="Carlito"/>
                <a:cs typeface="Carlito"/>
              </a:rPr>
              <a:t>factory </a:t>
            </a: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b="1" spc="-15" dirty="0">
                <a:latin typeface="Carlito"/>
                <a:cs typeface="Carlito"/>
              </a:rPr>
              <a:t>that return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5" dirty="0">
                <a:latin typeface="Carlito"/>
                <a:cs typeface="Carlito"/>
              </a:rPr>
              <a:t>object based on</a:t>
            </a:r>
            <a:r>
              <a:rPr sz="2200" b="1" spc="254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information.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2137410"/>
            <a:ext cx="5033010" cy="4692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0" dirty="0">
                <a:latin typeface="Carlito"/>
                <a:cs typeface="Carlito"/>
              </a:rPr>
              <a:t>VehicleFactory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Carlito"/>
              <a:cs typeface="Carlito"/>
            </a:endParaRPr>
          </a:p>
          <a:p>
            <a:pPr marL="393700" marR="5080" indent="-381000">
              <a:lnSpc>
                <a:spcPct val="107800"/>
              </a:lnSpc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lang="en-US" sz="2200" spc="-10" dirty="0" err="1" smtClean="0">
                <a:latin typeface="Carlito"/>
                <a:cs typeface="Carlito"/>
              </a:rPr>
              <a:t>IVehicle</a:t>
            </a:r>
            <a:r>
              <a:rPr lang="en-US" sz="2200" spc="-10" dirty="0" smtClean="0">
                <a:latin typeface="Carlito"/>
                <a:cs typeface="Carlito"/>
              </a:rPr>
              <a:t> </a:t>
            </a:r>
            <a:r>
              <a:rPr sz="2200" spc="-15" dirty="0" err="1" smtClean="0">
                <a:latin typeface="Carlito"/>
                <a:cs typeface="Carlito"/>
              </a:rPr>
              <a:t>getVehicle</a:t>
            </a:r>
            <a:r>
              <a:rPr sz="2200" spc="-15" dirty="0" smtClean="0">
                <a:latin typeface="Carlito"/>
                <a:cs typeface="Carlito"/>
              </a:rPr>
              <a:t>(String </a:t>
            </a:r>
            <a:r>
              <a:rPr sz="2200" spc="-25" dirty="0">
                <a:latin typeface="Carlito"/>
                <a:cs typeface="Carlito"/>
              </a:rPr>
              <a:t>VehicleType){  </a:t>
            </a:r>
            <a:r>
              <a:rPr sz="2200" spc="-20" dirty="0">
                <a:latin typeface="Carlito"/>
                <a:cs typeface="Carlito"/>
              </a:rPr>
              <a:t>if(VehicleType </a:t>
            </a:r>
            <a:r>
              <a:rPr sz="2200" spc="-5" dirty="0">
                <a:latin typeface="Carlito"/>
                <a:cs typeface="Carlito"/>
              </a:rPr>
              <a:t>==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null){</a:t>
            </a:r>
            <a:endParaRPr sz="2200" dirty="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215"/>
              </a:spcBef>
            </a:pPr>
            <a:r>
              <a:rPr sz="2200" spc="-10" dirty="0">
                <a:latin typeface="Carlito"/>
                <a:cs typeface="Carlito"/>
              </a:rPr>
              <a:t>return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null;</a:t>
            </a:r>
            <a:endParaRPr sz="2200" dirty="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2200" spc="-20" dirty="0">
                <a:latin typeface="Carlito"/>
                <a:cs typeface="Carlito"/>
              </a:rPr>
              <a:t>if(VehicleType </a:t>
            </a:r>
            <a:r>
              <a:rPr sz="2200" spc="-5" dirty="0">
                <a:latin typeface="Carlito"/>
                <a:cs typeface="Carlito"/>
              </a:rPr>
              <a:t>==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“Car")){</a:t>
            </a:r>
            <a:endParaRPr sz="2200" dirty="0">
              <a:latin typeface="Carlito"/>
              <a:cs typeface="Carlito"/>
            </a:endParaRPr>
          </a:p>
          <a:p>
            <a:pPr marL="266700" marR="1663700" indent="316865">
              <a:lnSpc>
                <a:spcPct val="107700"/>
              </a:lnSpc>
              <a:spcBef>
                <a:spcPts val="15"/>
              </a:spcBef>
            </a:pPr>
            <a:r>
              <a:rPr sz="2200" spc="-10" dirty="0">
                <a:latin typeface="Carlito"/>
                <a:cs typeface="Carlito"/>
              </a:rPr>
              <a:t>return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5" dirty="0">
                <a:latin typeface="Carlito"/>
                <a:cs typeface="Carlito"/>
              </a:rPr>
              <a:t>Car(); }  </a:t>
            </a:r>
            <a:r>
              <a:rPr sz="2200" spc="-20" dirty="0">
                <a:latin typeface="Carlito"/>
                <a:cs typeface="Carlito"/>
              </a:rPr>
              <a:t>if(VehicleType </a:t>
            </a:r>
            <a:r>
              <a:rPr sz="2200" spc="-5" dirty="0">
                <a:latin typeface="Carlito"/>
                <a:cs typeface="Carlito"/>
              </a:rPr>
              <a:t>==</a:t>
            </a:r>
            <a:r>
              <a:rPr sz="2200" spc="-10" dirty="0">
                <a:latin typeface="Carlito"/>
                <a:cs typeface="Carlito"/>
              </a:rPr>
              <a:t> “Truck")){</a:t>
            </a:r>
            <a:endParaRPr sz="2200" dirty="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return new </a:t>
            </a:r>
            <a:r>
              <a:rPr sz="2200" spc="-25" dirty="0">
                <a:latin typeface="Carlito"/>
                <a:cs typeface="Carlito"/>
              </a:rPr>
              <a:t>Truck(); </a:t>
            </a:r>
            <a:r>
              <a:rPr sz="2200" spc="-5" dirty="0">
                <a:latin typeface="Carlito"/>
                <a:cs typeface="Carlito"/>
              </a:rPr>
              <a:t>} else{ </a:t>
            </a:r>
            <a:r>
              <a:rPr sz="2200" spc="-10" dirty="0">
                <a:latin typeface="Carlito"/>
                <a:cs typeface="Carlito"/>
              </a:rPr>
              <a:t>return null;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338423"/>
            <a:ext cx="9954260" cy="143637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515"/>
              </a:spcBef>
            </a:pPr>
            <a:r>
              <a:rPr sz="5400" spc="-265" dirty="0"/>
              <a:t>Step4</a:t>
            </a:r>
            <a:endParaRPr sz="5400"/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b="1" spc="-5" dirty="0">
                <a:latin typeface="Carlito"/>
                <a:cs typeface="Carlito"/>
              </a:rPr>
              <a:t>Use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15" dirty="0">
                <a:latin typeface="Carlito"/>
                <a:cs typeface="Carlito"/>
              </a:rPr>
              <a:t>Factory </a:t>
            </a:r>
            <a:r>
              <a:rPr sz="2200" b="1" spc="-20" dirty="0">
                <a:latin typeface="Carlito"/>
                <a:cs typeface="Carlito"/>
              </a:rPr>
              <a:t>to get </a:t>
            </a:r>
            <a:r>
              <a:rPr sz="2200" b="1" spc="-5" dirty="0">
                <a:latin typeface="Carlito"/>
                <a:cs typeface="Carlito"/>
              </a:rPr>
              <a:t>object of </a:t>
            </a:r>
            <a:r>
              <a:rPr sz="2200" b="1" spc="-15" dirty="0">
                <a:latin typeface="Carlito"/>
                <a:cs typeface="Carlito"/>
              </a:rPr>
              <a:t>concrete </a:t>
            </a:r>
            <a:r>
              <a:rPr sz="2200" b="1" spc="-10" dirty="0">
                <a:latin typeface="Carlito"/>
                <a:cs typeface="Carlito"/>
              </a:rPr>
              <a:t>class by </a:t>
            </a:r>
            <a:r>
              <a:rPr sz="2200" b="1" spc="-5" dirty="0">
                <a:latin typeface="Carlito"/>
                <a:cs typeface="Carlito"/>
              </a:rPr>
              <a:t>passing an </a:t>
            </a:r>
            <a:r>
              <a:rPr sz="2200" b="1" spc="-15" dirty="0">
                <a:latin typeface="Carlito"/>
                <a:cs typeface="Carlito"/>
              </a:rPr>
              <a:t>information </a:t>
            </a:r>
            <a:r>
              <a:rPr sz="2200" b="1" spc="-5" dirty="0">
                <a:latin typeface="Carlito"/>
                <a:cs typeface="Carlito"/>
              </a:rPr>
              <a:t>such as</a:t>
            </a:r>
            <a:r>
              <a:rPr sz="2200" b="1" spc="40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type.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2109368"/>
            <a:ext cx="9014359" cy="403225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5" dirty="0">
                <a:latin typeface="Carlito"/>
                <a:cs typeface="Carlito"/>
              </a:rPr>
              <a:t>Program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520065" marR="1938655" indent="-253365">
              <a:lnSpc>
                <a:spcPct val="107800"/>
              </a:lnSpc>
              <a:spcBef>
                <a:spcPts val="10"/>
              </a:spcBef>
            </a:pP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Main(string[] args)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20" dirty="0">
                <a:latin typeface="Carlito"/>
                <a:cs typeface="Carlito"/>
              </a:rPr>
              <a:t>Console.WriteLine(“Enter </a:t>
            </a:r>
            <a:r>
              <a:rPr sz="2200" spc="-20" dirty="0" err="1" smtClean="0">
                <a:latin typeface="Carlito"/>
                <a:cs typeface="Carlito"/>
              </a:rPr>
              <a:t>Vehic</a:t>
            </a:r>
            <a:r>
              <a:rPr lang="en-US" sz="2200" spc="-20" dirty="0" err="1" smtClean="0">
                <a:latin typeface="Carlito"/>
                <a:cs typeface="Carlito"/>
              </a:rPr>
              <a:t>le</a:t>
            </a:r>
            <a:r>
              <a:rPr sz="2200" spc="-20" dirty="0" err="1" smtClean="0">
                <a:latin typeface="Carlito"/>
                <a:cs typeface="Carlito"/>
              </a:rPr>
              <a:t>Type</a:t>
            </a:r>
            <a:r>
              <a:rPr sz="2200" spc="-20" dirty="0">
                <a:latin typeface="Carlito"/>
                <a:cs typeface="Carlito"/>
              </a:rPr>
              <a:t>”);  </a:t>
            </a:r>
            <a:endParaRPr lang="en-US" sz="2200" spc="-20" dirty="0" smtClean="0">
              <a:latin typeface="Carlito"/>
              <a:cs typeface="Carlito"/>
            </a:endParaRPr>
          </a:p>
          <a:p>
            <a:pPr marL="520065" marR="1938655" indent="-253365">
              <a:lnSpc>
                <a:spcPct val="107800"/>
              </a:lnSpc>
              <a:spcBef>
                <a:spcPts val="10"/>
              </a:spcBef>
            </a:pP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sz="2200" spc="-5" dirty="0" smtClean="0">
                <a:latin typeface="Carlito"/>
                <a:cs typeface="Carlito"/>
              </a:rPr>
              <a:t>string </a:t>
            </a:r>
            <a:r>
              <a:rPr sz="2200" spc="-15" dirty="0">
                <a:latin typeface="Carlito"/>
                <a:cs typeface="Carlito"/>
              </a:rPr>
              <a:t>vehicleType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Console.ReadLine();</a:t>
            </a:r>
            <a:endParaRPr sz="2200" dirty="0">
              <a:latin typeface="Carlito"/>
              <a:cs typeface="Carlito"/>
            </a:endParaRPr>
          </a:p>
          <a:p>
            <a:pPr marL="520065" marR="5080">
              <a:lnSpc>
                <a:spcPct val="107700"/>
              </a:lnSpc>
              <a:spcBef>
                <a:spcPts val="15"/>
              </a:spcBef>
              <a:tabLst>
                <a:tab pos="2298700" algn="l"/>
                <a:tab pos="4944745" algn="l"/>
              </a:tabLst>
            </a:pPr>
            <a:r>
              <a:rPr sz="2200" spc="-20" dirty="0" err="1" smtClean="0">
                <a:latin typeface="Carlito"/>
                <a:cs typeface="Carlito"/>
              </a:rPr>
              <a:t>VehicleFactory</a:t>
            </a: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sz="2200" spc="-10" dirty="0" err="1" smtClean="0">
                <a:latin typeface="Carlito"/>
                <a:cs typeface="Carlito"/>
              </a:rPr>
              <a:t>vehicleFactory</a:t>
            </a:r>
            <a:r>
              <a:rPr sz="2200" spc="10" dirty="0" smtClean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 err="1" smtClean="0">
                <a:latin typeface="Carlito"/>
                <a:cs typeface="Carlito"/>
              </a:rPr>
              <a:t>new</a:t>
            </a:r>
            <a:r>
              <a:rPr sz="2200" spc="-20" dirty="0" err="1" smtClean="0">
                <a:latin typeface="Carlito"/>
                <a:cs typeface="Carlito"/>
              </a:rPr>
              <a:t>VehicleFactory</a:t>
            </a:r>
            <a:r>
              <a:rPr sz="2200" spc="-20" dirty="0">
                <a:latin typeface="Carlito"/>
                <a:cs typeface="Carlito"/>
              </a:rPr>
              <a:t>();  </a:t>
            </a:r>
            <a:endParaRPr lang="en-US" sz="2200" spc="-20" dirty="0" smtClean="0">
              <a:latin typeface="Carlito"/>
              <a:cs typeface="Carlito"/>
            </a:endParaRPr>
          </a:p>
          <a:p>
            <a:pPr marL="520065" marR="5080">
              <a:lnSpc>
                <a:spcPct val="107700"/>
              </a:lnSpc>
              <a:spcBef>
                <a:spcPts val="15"/>
              </a:spcBef>
              <a:tabLst>
                <a:tab pos="2298700" algn="l"/>
                <a:tab pos="4944745" algn="l"/>
              </a:tabLst>
            </a:pPr>
            <a:r>
              <a:rPr sz="2200" spc="-20" dirty="0" err="1" smtClean="0">
                <a:latin typeface="Carlito"/>
                <a:cs typeface="Carlito"/>
              </a:rPr>
              <a:t>IVehicle</a:t>
            </a:r>
            <a:r>
              <a:rPr sz="2200" spc="-20" dirty="0" smtClean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vehicle = </a:t>
            </a:r>
            <a:r>
              <a:rPr sz="2200" spc="-20" dirty="0" err="1" smtClean="0">
                <a:latin typeface="Carlito"/>
                <a:cs typeface="Carlito"/>
              </a:rPr>
              <a:t>vehicleFactory.GetVehicle</a:t>
            </a:r>
            <a:r>
              <a:rPr sz="2200" spc="-20" dirty="0" smtClean="0">
                <a:latin typeface="Carlito"/>
                <a:cs typeface="Carlito"/>
              </a:rPr>
              <a:t>(</a:t>
            </a:r>
            <a:r>
              <a:rPr sz="2200" spc="-20" dirty="0" err="1" smtClean="0">
                <a:latin typeface="Carlito"/>
                <a:cs typeface="Carlito"/>
              </a:rPr>
              <a:t>vehicleType</a:t>
            </a:r>
            <a:r>
              <a:rPr sz="2200" spc="-20" dirty="0">
                <a:latin typeface="Carlito"/>
                <a:cs typeface="Carlito"/>
              </a:rPr>
              <a:t>);  </a:t>
            </a:r>
            <a:r>
              <a:rPr sz="2200" spc="-10" dirty="0">
                <a:latin typeface="Carlito"/>
                <a:cs typeface="Carlito"/>
              </a:rPr>
              <a:t>vehicle.Start();</a:t>
            </a:r>
            <a:endParaRPr sz="2200" dirty="0">
              <a:latin typeface="Carlito"/>
              <a:cs typeface="Carlito"/>
            </a:endParaRPr>
          </a:p>
          <a:p>
            <a:pPr marL="520065" marR="4431665">
              <a:lnSpc>
                <a:spcPct val="107700"/>
              </a:lnSpc>
              <a:spcBef>
                <a:spcPts val="15"/>
              </a:spcBef>
            </a:pPr>
            <a:r>
              <a:rPr sz="2200" spc="-10" dirty="0">
                <a:latin typeface="Carlito"/>
                <a:cs typeface="Carlito"/>
              </a:rPr>
              <a:t>vehicle.Stop();  C</a:t>
            </a:r>
            <a:r>
              <a:rPr sz="2200" spc="5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ns</a:t>
            </a:r>
            <a:r>
              <a:rPr sz="2200" dirty="0">
                <a:latin typeface="Carlito"/>
                <a:cs typeface="Carlito"/>
              </a:rPr>
              <a:t>o</a:t>
            </a:r>
            <a:r>
              <a:rPr sz="2200" spc="-5" dirty="0">
                <a:latin typeface="Carlito"/>
                <a:cs typeface="Carlito"/>
              </a:rPr>
              <a:t>le.</a:t>
            </a:r>
            <a:r>
              <a:rPr sz="2200" spc="-5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ead</a:t>
            </a:r>
            <a:r>
              <a:rPr sz="2200" spc="-45" dirty="0">
                <a:latin typeface="Carlito"/>
                <a:cs typeface="Carlito"/>
              </a:rPr>
              <a:t>K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y</a:t>
            </a:r>
            <a:r>
              <a:rPr sz="2200" spc="-10" dirty="0">
                <a:latin typeface="Carlito"/>
                <a:cs typeface="Carlito"/>
              </a:rPr>
              <a:t>(</a:t>
            </a:r>
            <a:r>
              <a:rPr sz="2200" spc="-20" dirty="0">
                <a:latin typeface="Carlito"/>
                <a:cs typeface="Carlito"/>
              </a:rPr>
              <a:t>)</a:t>
            </a:r>
            <a:r>
              <a:rPr sz="2200" spc="-5" dirty="0">
                <a:latin typeface="Carlito"/>
                <a:cs typeface="Carlito"/>
              </a:rPr>
              <a:t>;</a:t>
            </a:r>
            <a:endParaRPr sz="2200" dirty="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46665" cy="21170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685" marR="5080" indent="-515620" algn="just">
              <a:lnSpc>
                <a:spcPct val="90000"/>
              </a:lnSpc>
              <a:spcBef>
                <a:spcPts val="434"/>
              </a:spcBef>
              <a:buAutoNum type="arabicPeriod"/>
              <a:tabLst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15" dirty="0">
                <a:latin typeface="Carlito"/>
                <a:cs typeface="Carlito"/>
              </a:rPr>
              <a:t>Factory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creating </a:t>
            </a:r>
            <a:r>
              <a:rPr sz="2800" spc="-10" dirty="0">
                <a:latin typeface="Carlito"/>
                <a:cs typeface="Carlito"/>
              </a:rPr>
              <a:t>pages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popups(Modals,  </a:t>
            </a:r>
            <a:r>
              <a:rPr sz="2800" spc="-5" dirty="0">
                <a:latin typeface="Carlito"/>
                <a:cs typeface="Carlito"/>
              </a:rPr>
              <a:t>Alerts, </a:t>
            </a:r>
            <a:r>
              <a:rPr sz="2800" spc="-15" dirty="0">
                <a:latin typeface="Carlito"/>
                <a:cs typeface="Carlito"/>
              </a:rPr>
              <a:t>etc.)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website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pages </a:t>
            </a:r>
            <a:r>
              <a:rPr sz="2800" spc="-20" dirty="0">
                <a:latin typeface="Carlito"/>
                <a:cs typeface="Carlito"/>
              </a:rPr>
              <a:t>separate </a:t>
            </a:r>
            <a:r>
              <a:rPr sz="2800" spc="-15" dirty="0">
                <a:latin typeface="Carlito"/>
                <a:cs typeface="Carlito"/>
              </a:rPr>
              <a:t>interface defined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0" dirty="0">
                <a:latin typeface="Carlito"/>
                <a:cs typeface="Carlito"/>
              </a:rPr>
              <a:t>popups </a:t>
            </a:r>
            <a:r>
              <a:rPr sz="2800" spc="-20" dirty="0">
                <a:latin typeface="Carlito"/>
                <a:cs typeface="Carlito"/>
              </a:rPr>
              <a:t>separate </a:t>
            </a:r>
            <a:r>
              <a:rPr sz="2800" spc="-15" dirty="0">
                <a:latin typeface="Carlito"/>
                <a:cs typeface="Carlito"/>
              </a:rPr>
              <a:t>interface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defined.</a:t>
            </a:r>
            <a:endParaRPr sz="2800">
              <a:latin typeface="Carlito"/>
              <a:cs typeface="Carlito"/>
            </a:endParaRPr>
          </a:p>
          <a:p>
            <a:pPr marL="527685" marR="1303655" indent="-515620" algn="just">
              <a:lnSpc>
                <a:spcPts val="3030"/>
              </a:lnSpc>
              <a:spcBef>
                <a:spcPts val="1045"/>
              </a:spcBef>
              <a:buAutoNum type="arabicPeriod"/>
              <a:tabLst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Implement </a:t>
            </a:r>
            <a:r>
              <a:rPr sz="2800" spc="-15" dirty="0">
                <a:latin typeface="Carlito"/>
                <a:cs typeface="Carlito"/>
              </a:rPr>
              <a:t>factory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creating Ranks/Positions </a:t>
            </a:r>
            <a:r>
              <a:rPr sz="2800" spc="-10" dirty="0">
                <a:latin typeface="Carlito"/>
                <a:cs typeface="Carlito"/>
              </a:rPr>
              <a:t>of  employees.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127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45" dirty="0"/>
              <a:t>Factory </a:t>
            </a:r>
            <a:r>
              <a:rPr sz="5400" spc="-215" dirty="0"/>
              <a:t>Design</a:t>
            </a:r>
            <a:r>
              <a:rPr sz="5400" spc="-730" dirty="0"/>
              <a:t> </a:t>
            </a:r>
            <a:r>
              <a:rPr sz="5400" spc="-355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06025" cy="3780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27685" marR="5080" indent="-515620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>
                <a:latin typeface="Carlito"/>
                <a:cs typeface="Carlito"/>
              </a:rPr>
              <a:t>Factory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b="1" spc="-10" dirty="0">
                <a:latin typeface="Carlito"/>
                <a:cs typeface="Carlito"/>
              </a:rPr>
              <a:t>creational </a:t>
            </a:r>
            <a:r>
              <a:rPr sz="2800" b="1" spc="-5" dirty="0">
                <a:latin typeface="Carlito"/>
                <a:cs typeface="Carlito"/>
              </a:rPr>
              <a:t>design </a:t>
            </a:r>
            <a:r>
              <a:rPr sz="2800" b="1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solves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15" dirty="0">
                <a:latin typeface="Carlito"/>
                <a:cs typeface="Carlito"/>
              </a:rPr>
              <a:t>creating product </a:t>
            </a:r>
            <a:r>
              <a:rPr sz="2800" spc="-10" dirty="0">
                <a:latin typeface="Carlito"/>
                <a:cs typeface="Carlito"/>
              </a:rPr>
              <a:t>objects </a:t>
            </a:r>
            <a:r>
              <a:rPr sz="2800" spc="-5" dirty="0">
                <a:latin typeface="Carlito"/>
                <a:cs typeface="Carlito"/>
              </a:rPr>
              <a:t>without </a:t>
            </a:r>
            <a:r>
              <a:rPr sz="2800" spc="-10" dirty="0">
                <a:latin typeface="Carlito"/>
                <a:cs typeface="Carlito"/>
              </a:rPr>
              <a:t>specifying </a:t>
            </a:r>
            <a:r>
              <a:rPr sz="2800" spc="-5" dirty="0">
                <a:latin typeface="Carlito"/>
                <a:cs typeface="Carlito"/>
              </a:rPr>
              <a:t>their </a:t>
            </a:r>
            <a:r>
              <a:rPr sz="2800" spc="-20" dirty="0">
                <a:latin typeface="Carlito"/>
                <a:cs typeface="Carlito"/>
              </a:rPr>
              <a:t>concrete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classes.</a:t>
            </a:r>
            <a:endParaRPr sz="2800">
              <a:latin typeface="Carlito"/>
              <a:cs typeface="Carlito"/>
            </a:endParaRPr>
          </a:p>
          <a:p>
            <a:pPr marL="527685" marR="158115" indent="-51562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It’s </a:t>
            </a:r>
            <a:r>
              <a:rPr sz="2800" spc="-10" dirty="0">
                <a:latin typeface="Carlito"/>
                <a:cs typeface="Carlito"/>
              </a:rPr>
              <a:t>very </a:t>
            </a:r>
            <a:r>
              <a:rPr sz="2800" spc="-15" dirty="0">
                <a:latin typeface="Carlito"/>
                <a:cs typeface="Carlito"/>
              </a:rPr>
              <a:t>useful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provide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flexibility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your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code.</a:t>
            </a:r>
            <a:endParaRPr sz="2800">
              <a:latin typeface="Carlito"/>
              <a:cs typeface="Carlito"/>
            </a:endParaRPr>
          </a:p>
          <a:p>
            <a:pPr marL="527685" marR="36195" indent="-515620">
              <a:lnSpc>
                <a:spcPct val="90000"/>
              </a:lnSpc>
              <a:spcBef>
                <a:spcPts val="9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Factory </a:t>
            </a:r>
            <a:r>
              <a:rPr sz="2800" spc="-25" dirty="0">
                <a:latin typeface="Carlito"/>
                <a:cs typeface="Carlito"/>
              </a:rPr>
              <a:t>Pattern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instance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several </a:t>
            </a:r>
            <a:r>
              <a:rPr sz="2800" spc="-10" dirty="0">
                <a:latin typeface="Carlito"/>
                <a:cs typeface="Carlito"/>
              </a:rPr>
              <a:t>possible  </a:t>
            </a:r>
            <a:r>
              <a:rPr sz="2800" spc="-5" dirty="0">
                <a:latin typeface="Carlito"/>
                <a:cs typeface="Carlito"/>
              </a:rPr>
              <a:t>classes, </a:t>
            </a:r>
            <a:r>
              <a:rPr sz="2800" spc="-10" dirty="0">
                <a:latin typeface="Carlito"/>
                <a:cs typeface="Carlito"/>
              </a:rPr>
              <a:t>depending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20" dirty="0">
                <a:latin typeface="Carlito"/>
                <a:cs typeface="Carlito"/>
              </a:rPr>
              <a:t>data. Factory pattern </a:t>
            </a:r>
            <a:r>
              <a:rPr sz="2800" spc="-5" dirty="0">
                <a:latin typeface="Carlito"/>
                <a:cs typeface="Carlito"/>
              </a:rPr>
              <a:t>accepts a  </a:t>
            </a:r>
            <a:r>
              <a:rPr sz="2800" spc="-15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depending </a:t>
            </a:r>
            <a:r>
              <a:rPr sz="2800" spc="-5" dirty="0">
                <a:latin typeface="Carlito"/>
                <a:cs typeface="Carlito"/>
              </a:rPr>
              <a:t>on this </a:t>
            </a:r>
            <a:r>
              <a:rPr sz="2800" spc="-40" dirty="0">
                <a:latin typeface="Carlito"/>
                <a:cs typeface="Carlito"/>
              </a:rPr>
              <a:t>parameter,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one of the  </a:t>
            </a:r>
            <a:r>
              <a:rPr sz="2800" spc="-20" dirty="0">
                <a:latin typeface="Carlito"/>
                <a:cs typeface="Carlito"/>
              </a:rPr>
              <a:t>several </a:t>
            </a:r>
            <a:r>
              <a:rPr sz="2800" spc="-10" dirty="0">
                <a:latin typeface="Carlito"/>
                <a:cs typeface="Carlito"/>
              </a:rPr>
              <a:t>possible </a:t>
            </a:r>
            <a:r>
              <a:rPr sz="2800" spc="-5" dirty="0">
                <a:latin typeface="Carlito"/>
                <a:cs typeface="Carlito"/>
              </a:rPr>
              <a:t>classes. </a:t>
            </a:r>
            <a:r>
              <a:rPr sz="2800" spc="-10" dirty="0">
                <a:latin typeface="Carlito"/>
                <a:cs typeface="Carlito"/>
              </a:rPr>
              <a:t>These possible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 </a:t>
            </a:r>
            <a:r>
              <a:rPr sz="2800" spc="-20" dirty="0">
                <a:latin typeface="Carlito"/>
                <a:cs typeface="Carlito"/>
              </a:rPr>
              <a:t>parent </a:t>
            </a:r>
            <a:r>
              <a:rPr sz="2800" spc="-5" dirty="0">
                <a:latin typeface="Carlito"/>
                <a:cs typeface="Carlito"/>
              </a:rPr>
              <a:t>class and method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different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implementation.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499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/>
              <a:t>Why </a:t>
            </a:r>
            <a:r>
              <a:rPr sz="5400" spc="-345" dirty="0"/>
              <a:t>Factory </a:t>
            </a:r>
            <a:r>
              <a:rPr sz="5400" spc="-215" dirty="0"/>
              <a:t>Design</a:t>
            </a:r>
            <a:r>
              <a:rPr sz="5400" spc="-1080" dirty="0"/>
              <a:t> </a:t>
            </a:r>
            <a:r>
              <a:rPr sz="5400" spc="-360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72395" cy="1819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loose </a:t>
            </a:r>
            <a:r>
              <a:rPr sz="2800" spc="-10" dirty="0">
                <a:latin typeface="Carlito"/>
                <a:cs typeface="Carlito"/>
              </a:rPr>
              <a:t>coupling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high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cohesiveness.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ts val="3020"/>
              </a:lnSpc>
              <a:spcBef>
                <a:spcPts val="10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in time, the </a:t>
            </a:r>
            <a:r>
              <a:rPr sz="2800" spc="-15" dirty="0">
                <a:latin typeface="Carlito"/>
                <a:cs typeface="Carlito"/>
              </a:rPr>
              <a:t>constructor </a:t>
            </a:r>
            <a:r>
              <a:rPr sz="2800" spc="-20" dirty="0">
                <a:latin typeface="Carlito"/>
                <a:cs typeface="Carlito"/>
              </a:rPr>
              <a:t>may require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number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parameters </a:t>
            </a:r>
            <a:r>
              <a:rPr sz="2800" spc="-5" dirty="0">
                <a:latin typeface="Carlito"/>
                <a:cs typeface="Carlito"/>
              </a:rPr>
              <a:t>which will </a:t>
            </a:r>
            <a:r>
              <a:rPr sz="2800" spc="-10" dirty="0">
                <a:latin typeface="Carlito"/>
                <a:cs typeface="Carlito"/>
              </a:rPr>
              <a:t>cause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code  </a:t>
            </a:r>
            <a:r>
              <a:rPr sz="2800" spc="-10" dirty="0">
                <a:latin typeface="Carlito"/>
                <a:cs typeface="Carlito"/>
              </a:rPr>
              <a:t>everywhere (tight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coupling).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146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0" dirty="0"/>
              <a:t>When</a:t>
            </a:r>
            <a:r>
              <a:rPr sz="5400" spc="-520" dirty="0"/>
              <a:t> </a:t>
            </a:r>
            <a:r>
              <a:rPr sz="5400" spc="-265" dirty="0"/>
              <a:t>to</a:t>
            </a:r>
            <a:r>
              <a:rPr sz="5400" spc="-515" dirty="0"/>
              <a:t> </a:t>
            </a:r>
            <a:r>
              <a:rPr sz="5400" spc="-175" dirty="0"/>
              <a:t>Use</a:t>
            </a:r>
            <a:r>
              <a:rPr sz="5400" spc="-505" dirty="0"/>
              <a:t> </a:t>
            </a:r>
            <a:r>
              <a:rPr sz="5400" spc="-260" dirty="0"/>
              <a:t>this</a:t>
            </a:r>
            <a:r>
              <a:rPr sz="5400" spc="-509" dirty="0"/>
              <a:t> </a:t>
            </a:r>
            <a:r>
              <a:rPr sz="5400" spc="-235" dirty="0"/>
              <a:t>pattern?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999980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4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Sometimes,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20" dirty="0">
                <a:latin typeface="Carlito"/>
                <a:cs typeface="Carlito"/>
              </a:rPr>
              <a:t>better to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as design  </a:t>
            </a:r>
            <a:r>
              <a:rPr sz="2800" spc="-15" dirty="0">
                <a:latin typeface="Carlito"/>
                <a:cs typeface="Carlito"/>
              </a:rPr>
              <a:t>patterns introduce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complexity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code. </a:t>
            </a:r>
            <a:r>
              <a:rPr sz="2800" spc="-5" dirty="0">
                <a:latin typeface="Carlito"/>
                <a:cs typeface="Carlito"/>
              </a:rPr>
              <a:t>But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5" dirty="0">
                <a:latin typeface="Carlito"/>
                <a:cs typeface="Carlito"/>
              </a:rPr>
              <a:t>large </a:t>
            </a:r>
            <a:r>
              <a:rPr sz="2800" spc="-10" dirty="0">
                <a:latin typeface="Carlito"/>
                <a:cs typeface="Carlito"/>
              </a:rPr>
              <a:t>applications </a:t>
            </a:r>
            <a:r>
              <a:rPr sz="2800" spc="-15" dirty="0">
                <a:latin typeface="Carlito"/>
                <a:cs typeface="Carlito"/>
              </a:rPr>
              <a:t>where many developers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working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many 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5" dirty="0">
                <a:latin typeface="Carlito"/>
                <a:cs typeface="Carlito"/>
              </a:rPr>
              <a:t>changes </a:t>
            </a:r>
            <a:r>
              <a:rPr sz="2800" spc="-15" dirty="0">
                <a:latin typeface="Carlito"/>
                <a:cs typeface="Carlito"/>
              </a:rPr>
              <a:t>are expected,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5" dirty="0">
                <a:latin typeface="Carlito"/>
                <a:cs typeface="Carlito"/>
              </a:rPr>
              <a:t>recommended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Factory 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as it </a:t>
            </a:r>
            <a:r>
              <a:rPr sz="2800" spc="-15" dirty="0">
                <a:latin typeface="Carlito"/>
                <a:cs typeface="Carlito"/>
              </a:rPr>
              <a:t>introduces flexibility </a:t>
            </a:r>
            <a:r>
              <a:rPr sz="2800" spc="-5" dirty="0">
                <a:latin typeface="Carlito"/>
                <a:cs typeface="Carlito"/>
              </a:rPr>
              <a:t>and changes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not very  </a:t>
            </a:r>
            <a:r>
              <a:rPr sz="2800" spc="-5" dirty="0">
                <a:latin typeface="Carlito"/>
                <a:cs typeface="Carlito"/>
              </a:rPr>
              <a:t>much </a:t>
            </a:r>
            <a:r>
              <a:rPr sz="2800" spc="-10" dirty="0">
                <a:latin typeface="Carlito"/>
                <a:cs typeface="Carlito"/>
              </a:rPr>
              <a:t>hectic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made when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3733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UML</a:t>
            </a:r>
            <a:r>
              <a:rPr sz="5400" spc="-535" dirty="0"/>
              <a:t> </a:t>
            </a:r>
            <a:r>
              <a:rPr sz="5400" spc="-280" dirty="0"/>
              <a:t>Diagram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105601" y="2030330"/>
            <a:ext cx="10339514" cy="3943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974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Implementation</a:t>
            </a:r>
            <a:r>
              <a:rPr sz="5400" spc="-550" dirty="0"/>
              <a:t> </a:t>
            </a:r>
            <a:r>
              <a:rPr sz="5400" spc="-270" dirty="0"/>
              <a:t>Steps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29545" cy="33528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rlito"/>
                <a:cs typeface="Carlito"/>
              </a:rPr>
              <a:t>Following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steps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implementing </a:t>
            </a:r>
            <a:r>
              <a:rPr sz="2800" spc="-15" dirty="0">
                <a:latin typeface="Carlito"/>
                <a:cs typeface="Carlito"/>
              </a:rPr>
              <a:t>factory </a:t>
            </a:r>
            <a:r>
              <a:rPr sz="2800" spc="-5" dirty="0">
                <a:latin typeface="Carlito"/>
                <a:cs typeface="Carlito"/>
              </a:rPr>
              <a:t>design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Interface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b="1" spc="-5" dirty="0">
                <a:latin typeface="Carlito"/>
                <a:cs typeface="Carlito"/>
              </a:rPr>
              <a:t>implements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15" dirty="0">
                <a:latin typeface="Carlito"/>
                <a:cs typeface="Carlito"/>
              </a:rPr>
              <a:t>created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interface.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ts val="3020"/>
              </a:lnSpc>
              <a:spcBef>
                <a:spcPts val="10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Factory to generate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concrete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based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given  </a:t>
            </a:r>
            <a:r>
              <a:rPr sz="2800" spc="-15" dirty="0">
                <a:latin typeface="Carlito"/>
                <a:cs typeface="Carlito"/>
              </a:rPr>
              <a:t>information</a:t>
            </a:r>
            <a:endParaRPr sz="2800">
              <a:latin typeface="Carlito"/>
              <a:cs typeface="Carlito"/>
            </a:endParaRPr>
          </a:p>
          <a:p>
            <a:pPr marL="527685" marR="1139190" indent="-515620">
              <a:lnSpc>
                <a:spcPts val="3030"/>
              </a:lnSpc>
              <a:spcBef>
                <a:spcPts val="10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Use the </a:t>
            </a:r>
            <a:r>
              <a:rPr sz="2800" spc="-15" dirty="0">
                <a:latin typeface="Carlito"/>
                <a:cs typeface="Carlito"/>
              </a:rPr>
              <a:t>Factory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5" dirty="0">
                <a:latin typeface="Carlito"/>
                <a:cs typeface="Carlito"/>
              </a:rPr>
              <a:t>object of </a:t>
            </a:r>
            <a:r>
              <a:rPr sz="2800" spc="-20" dirty="0">
                <a:latin typeface="Carlito"/>
                <a:cs typeface="Carlito"/>
              </a:rPr>
              <a:t>concrete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passing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type.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555570"/>
            <a:ext cx="86029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25" dirty="0"/>
              <a:t>Example </a:t>
            </a:r>
            <a:r>
              <a:rPr sz="8000" spc="-434" dirty="0"/>
              <a:t>Step </a:t>
            </a:r>
            <a:r>
              <a:rPr sz="8000" spc="-409" dirty="0"/>
              <a:t>by</a:t>
            </a:r>
            <a:r>
              <a:rPr sz="8000" spc="-1320" dirty="0"/>
              <a:t> </a:t>
            </a:r>
            <a:r>
              <a:rPr sz="8000" spc="-430" dirty="0"/>
              <a:t>Step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1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3924935" cy="420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rlito"/>
                <a:cs typeface="Carlito"/>
              </a:rPr>
              <a:t>Create </a:t>
            </a:r>
            <a:r>
              <a:rPr sz="2800" b="1" spc="-5" dirty="0">
                <a:latin typeface="Carlito"/>
                <a:cs typeface="Carlito"/>
              </a:rPr>
              <a:t>an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interface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rlito"/>
              <a:cs typeface="Carlito"/>
            </a:endParaRPr>
          </a:p>
          <a:p>
            <a:pPr marL="927100" marR="5080" indent="-915035">
              <a:lnSpc>
                <a:spcPct val="109600"/>
              </a:lnSpc>
            </a:pPr>
            <a:r>
              <a:rPr sz="2800" spc="-10" dirty="0">
                <a:latin typeface="Carlito"/>
                <a:cs typeface="Carlito"/>
              </a:rPr>
              <a:t>Public </a:t>
            </a:r>
            <a:r>
              <a:rPr sz="2800" spc="-20" dirty="0">
                <a:latin typeface="Carlito"/>
                <a:cs typeface="Carlito"/>
              </a:rPr>
              <a:t>interface IVehicle{  </a:t>
            </a:r>
            <a:r>
              <a:rPr sz="2800" spc="-15" dirty="0">
                <a:latin typeface="Carlito"/>
                <a:cs typeface="Carlito"/>
              </a:rPr>
              <a:t>string </a:t>
            </a:r>
            <a:r>
              <a:rPr sz="2800" spc="-20" dirty="0">
                <a:latin typeface="Carlito"/>
                <a:cs typeface="Carlito"/>
              </a:rPr>
              <a:t>VehicleName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660400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latin typeface="Carlito"/>
                <a:cs typeface="Carlito"/>
              </a:rPr>
              <a:t>get;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  <a:p>
            <a:pPr marL="335915" marR="1885314">
              <a:lnSpc>
                <a:spcPct val="109600"/>
              </a:lnSpc>
              <a:spcBef>
                <a:spcPts val="5"/>
              </a:spcBef>
            </a:pPr>
            <a:r>
              <a:rPr sz="2800" spc="-15" dirty="0">
                <a:latin typeface="Carlito"/>
                <a:cs typeface="Carlito"/>
              </a:rPr>
              <a:t>void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Start();  </a:t>
            </a:r>
            <a:r>
              <a:rPr sz="2800" spc="-15" dirty="0">
                <a:latin typeface="Carlito"/>
                <a:cs typeface="Carlito"/>
              </a:rPr>
              <a:t>void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Stop();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39724"/>
            <a:ext cx="4589780" cy="156146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3080"/>
              </a:spcBef>
            </a:pPr>
            <a:r>
              <a:rPr sz="5400" spc="-265" dirty="0"/>
              <a:t>Step2</a:t>
            </a:r>
            <a:endParaRPr sz="5400"/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1" spc="-15" dirty="0">
                <a:latin typeface="Carlito"/>
                <a:cs typeface="Carlito"/>
              </a:rPr>
              <a:t>Create concrete </a:t>
            </a:r>
            <a:r>
              <a:rPr sz="1500" b="1" spc="-5" dirty="0">
                <a:latin typeface="Carlito"/>
                <a:cs typeface="Carlito"/>
              </a:rPr>
              <a:t>classes that implements </a:t>
            </a:r>
            <a:r>
              <a:rPr sz="1500" b="1" spc="-10" dirty="0">
                <a:latin typeface="Carlito"/>
                <a:cs typeface="Carlito"/>
              </a:rPr>
              <a:t>vehicle</a:t>
            </a:r>
            <a:r>
              <a:rPr sz="1500" b="1" spc="20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interface.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41" y="1959524"/>
            <a:ext cx="4659630" cy="3759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spc="-5" dirty="0">
                <a:latin typeface="Carlito"/>
                <a:cs typeface="Carlito"/>
              </a:rPr>
              <a:t>public </a:t>
            </a:r>
            <a:r>
              <a:rPr sz="1500" dirty="0">
                <a:latin typeface="Carlito"/>
                <a:cs typeface="Carlito"/>
              </a:rPr>
              <a:t>class </a:t>
            </a:r>
            <a:r>
              <a:rPr sz="1500" spc="-5" dirty="0">
                <a:latin typeface="Carlito"/>
                <a:cs typeface="Carlito"/>
              </a:rPr>
              <a:t>Car: </a:t>
            </a:r>
            <a:r>
              <a:rPr sz="1500" spc="-10" dirty="0">
                <a:latin typeface="Carlito"/>
                <a:cs typeface="Carlito"/>
              </a:rPr>
              <a:t>IVehicle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 marR="2353310" indent="-172720">
              <a:lnSpc>
                <a:spcPct val="125299"/>
              </a:lnSpc>
              <a:spcBef>
                <a:spcPts val="20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5" dirty="0">
                <a:latin typeface="Carlito"/>
                <a:cs typeface="Carlito"/>
              </a:rPr>
              <a:t>string </a:t>
            </a:r>
            <a:r>
              <a:rPr sz="1500" spc="-10" dirty="0">
                <a:latin typeface="Carlito"/>
                <a:cs typeface="Carlito"/>
              </a:rPr>
              <a:t>VehicleName </a:t>
            </a:r>
            <a:r>
              <a:rPr sz="1500" dirty="0">
                <a:latin typeface="Carlito"/>
                <a:cs typeface="Carlito"/>
              </a:rPr>
              <a:t>{  </a:t>
            </a:r>
            <a:r>
              <a:rPr sz="1500" spc="-10" dirty="0">
                <a:latin typeface="Carlito"/>
                <a:cs typeface="Carlito"/>
              </a:rPr>
              <a:t>get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rlito"/>
                <a:cs typeface="Carlito"/>
              </a:rPr>
              <a:t>return</a:t>
            </a:r>
            <a:r>
              <a:rPr sz="1500" dirty="0">
                <a:latin typeface="Carlito"/>
                <a:cs typeface="Carlito"/>
              </a:rPr>
              <a:t> "Car";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void </a:t>
            </a:r>
            <a:r>
              <a:rPr sz="1500" spc="-5" dirty="0">
                <a:latin typeface="Carlito"/>
                <a:cs typeface="Carlito"/>
              </a:rPr>
              <a:t>Start()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sz="1500" spc="-10" dirty="0">
                <a:latin typeface="Carlito"/>
                <a:cs typeface="Carlito"/>
              </a:rPr>
              <a:t>Console.WriteLine("I </a:t>
            </a:r>
            <a:r>
              <a:rPr sz="1500" dirty="0">
                <a:latin typeface="Carlito"/>
                <a:cs typeface="Carlito"/>
              </a:rPr>
              <a:t>am a </a:t>
            </a:r>
            <a:r>
              <a:rPr sz="1500" spc="-5" dirty="0">
                <a:latin typeface="Carlito"/>
                <a:cs typeface="Carlito"/>
              </a:rPr>
              <a:t>car </a:t>
            </a:r>
            <a:r>
              <a:rPr sz="1500" dirty="0">
                <a:latin typeface="Carlito"/>
                <a:cs typeface="Carlito"/>
              </a:rPr>
              <a:t>and I am </a:t>
            </a:r>
            <a:r>
              <a:rPr sz="1500" spc="-5" dirty="0">
                <a:latin typeface="Carlito"/>
                <a:cs typeface="Carlito"/>
              </a:rPr>
              <a:t>going </a:t>
            </a:r>
            <a:r>
              <a:rPr sz="1500" spc="-10" dirty="0">
                <a:latin typeface="Carlito"/>
                <a:cs typeface="Carlito"/>
              </a:rPr>
              <a:t>to</a:t>
            </a:r>
            <a:r>
              <a:rPr sz="1500" spc="-17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start.");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public </a:t>
            </a:r>
            <a:r>
              <a:rPr sz="1500" spc="-10" dirty="0">
                <a:latin typeface="Carlito"/>
                <a:cs typeface="Carlito"/>
              </a:rPr>
              <a:t>void Stop()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sz="1500" spc="-10" dirty="0">
                <a:latin typeface="Carlito"/>
                <a:cs typeface="Carlito"/>
              </a:rPr>
              <a:t>Console.WriteLine("I </a:t>
            </a:r>
            <a:r>
              <a:rPr sz="1500" dirty="0">
                <a:latin typeface="Carlito"/>
                <a:cs typeface="Carlito"/>
              </a:rPr>
              <a:t>am a Car and I am </a:t>
            </a:r>
            <a:r>
              <a:rPr sz="1500" spc="-5" dirty="0">
                <a:latin typeface="Carlito"/>
                <a:cs typeface="Carlito"/>
              </a:rPr>
              <a:t>going </a:t>
            </a:r>
            <a:r>
              <a:rPr sz="1500" spc="-10" dirty="0">
                <a:latin typeface="Carlito"/>
                <a:cs typeface="Carlito"/>
              </a:rPr>
              <a:t>to</a:t>
            </a:r>
            <a:r>
              <a:rPr sz="1500" spc="-18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stop");</a:t>
            </a:r>
            <a:endParaRPr sz="15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518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Carlito</vt:lpstr>
      <vt:lpstr>Trebuchet MS</vt:lpstr>
      <vt:lpstr>Office Theme</vt:lpstr>
      <vt:lpstr>Factory Design Pattern</vt:lpstr>
      <vt:lpstr>Factory Design Pattern</vt:lpstr>
      <vt:lpstr>Why Factory Design Pattern</vt:lpstr>
      <vt:lpstr>When to Use this pattern?</vt:lpstr>
      <vt:lpstr>UML Diagram</vt:lpstr>
      <vt:lpstr>Implementation Steps</vt:lpstr>
      <vt:lpstr>Example Step by Step</vt:lpstr>
      <vt:lpstr>Step1</vt:lpstr>
      <vt:lpstr>Step2 Create concrete classes that implements vehicle interface.</vt:lpstr>
      <vt:lpstr>Step2 Create concrete classes that implements vehicle interface.</vt:lpstr>
      <vt:lpstr>Step3 Create factory class that return the object based on information.</vt:lpstr>
      <vt:lpstr>Step4 Use the Factory to get object of concrete class by passing an information such as type.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3</cp:revision>
  <dcterms:created xsi:type="dcterms:W3CDTF">2022-04-11T06:07:04Z</dcterms:created>
  <dcterms:modified xsi:type="dcterms:W3CDTF">2022-04-12T05:59:50Z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2022-04-11T00:00:00Z</vt:filetime>
  </property>
</Properties>
</file>