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37613" y="2049335"/>
            <a:ext cx="7716773" cy="2378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493"/>
            <a:ext cx="10358120" cy="237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7613" y="2049335"/>
            <a:ext cx="7716773" cy="3316292"/>
          </a:xfrm>
          <a:prstGeom prst="rect">
            <a:avLst/>
          </a:prstGeom>
        </p:spPr>
        <p:txBody>
          <a:bodyPr vert="horz" wrap="square" lIns="0" tIns="452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60"/>
              </a:spcBef>
            </a:pPr>
            <a:r>
              <a:rPr spc="-285" dirty="0"/>
              <a:t>Decorator </a:t>
            </a:r>
            <a:r>
              <a:rPr spc="-204" dirty="0"/>
              <a:t>Design</a:t>
            </a:r>
            <a:r>
              <a:rPr spc="-670" dirty="0"/>
              <a:t> </a:t>
            </a:r>
            <a:r>
              <a:rPr spc="-365" dirty="0" smtClean="0"/>
              <a:t>Pattern</a:t>
            </a:r>
          </a:p>
          <a:p>
            <a:pPr marL="1575435" marR="1565910" algn="ctr">
              <a:lnSpc>
                <a:spcPct val="125099"/>
              </a:lnSpc>
              <a:spcBef>
                <a:spcPts val="665"/>
              </a:spcBef>
            </a:pPr>
            <a:r>
              <a:rPr sz="2400" spc="-15" dirty="0" smtClean="0">
                <a:latin typeface="Carlito"/>
                <a:cs typeface="Carlito"/>
              </a:rPr>
              <a:t>Software </a:t>
            </a:r>
            <a:r>
              <a:rPr sz="2400" spc="-5" dirty="0" smtClean="0">
                <a:latin typeface="Carlito"/>
                <a:cs typeface="Carlito"/>
              </a:rPr>
              <a:t>Design </a:t>
            </a:r>
            <a:r>
              <a:rPr sz="2400" spc="-10" dirty="0" smtClean="0">
                <a:latin typeface="Carlito"/>
                <a:cs typeface="Carlito"/>
              </a:rPr>
              <a:t>Architecture </a:t>
            </a:r>
            <a:r>
              <a:rPr sz="2400" spc="-5" dirty="0" smtClean="0">
                <a:latin typeface="Carlito"/>
                <a:cs typeface="Carlito"/>
              </a:rPr>
              <a:t>Lab</a:t>
            </a:r>
            <a:r>
              <a:rPr lang="en-US" sz="2400" spc="-5" dirty="0" smtClean="0">
                <a:latin typeface="Carlito"/>
                <a:cs typeface="Carlito"/>
              </a:rPr>
              <a:t>#7</a:t>
            </a:r>
            <a:br>
              <a:rPr lang="en-US" sz="2400" spc="-5" dirty="0" smtClean="0">
                <a:latin typeface="Carlito"/>
                <a:cs typeface="Carlito"/>
              </a:rPr>
            </a:br>
            <a:r>
              <a:rPr lang="en-US" sz="2400" spc="-5" dirty="0" smtClean="0">
                <a:latin typeface="Carlito"/>
                <a:cs typeface="Carlito"/>
              </a:rPr>
              <a:t>Saniya </a:t>
            </a:r>
            <a:r>
              <a:rPr lang="en-US" sz="2400" spc="-5" dirty="0" err="1" smtClean="0">
                <a:latin typeface="Carlito"/>
                <a:cs typeface="Carlito"/>
              </a:rPr>
              <a:t>Sarim</a:t>
            </a:r>
            <a:r>
              <a:rPr lang="en-US" sz="2400" dirty="0" smtClean="0">
                <a:latin typeface="Carlito"/>
                <a:cs typeface="Carlito"/>
              </a:rPr>
              <a:t/>
            </a:r>
            <a:br>
              <a:rPr lang="en-US" sz="2400" dirty="0" smtClean="0">
                <a:latin typeface="Carlito"/>
                <a:cs typeface="Carlito"/>
              </a:rPr>
            </a:b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15779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90" dirty="0"/>
              <a:t>S</a:t>
            </a:r>
            <a:r>
              <a:rPr sz="5400" spc="-445" dirty="0"/>
              <a:t>t</a:t>
            </a:r>
            <a:r>
              <a:rPr sz="5400" spc="-330" dirty="0"/>
              <a:t>e</a:t>
            </a:r>
            <a:r>
              <a:rPr sz="5400" spc="-265" dirty="0"/>
              <a:t>p</a:t>
            </a:r>
            <a:r>
              <a:rPr sz="5400" spc="-95" dirty="0"/>
              <a:t>2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855122" y="1876275"/>
            <a:ext cx="6329013" cy="2877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15779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90" dirty="0"/>
              <a:t>S</a:t>
            </a:r>
            <a:r>
              <a:rPr sz="5400" spc="-445" dirty="0"/>
              <a:t>t</a:t>
            </a:r>
            <a:r>
              <a:rPr sz="5400" spc="-330" dirty="0"/>
              <a:t>e</a:t>
            </a:r>
            <a:r>
              <a:rPr sz="5400" spc="-265" dirty="0"/>
              <a:t>p</a:t>
            </a:r>
            <a:r>
              <a:rPr sz="5400" spc="-95" dirty="0"/>
              <a:t>2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966216" y="1737474"/>
            <a:ext cx="5129784" cy="2257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17259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90" dirty="0"/>
              <a:t>Step</a:t>
            </a:r>
            <a:r>
              <a:rPr sz="5400" spc="-610" dirty="0"/>
              <a:t> </a:t>
            </a:r>
            <a:r>
              <a:rPr sz="5400" spc="-95" dirty="0"/>
              <a:t>3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838200" y="1639159"/>
            <a:ext cx="7007352" cy="3244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17259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90" dirty="0"/>
              <a:t>Step</a:t>
            </a:r>
            <a:r>
              <a:rPr sz="5400" spc="-610" dirty="0"/>
              <a:t> </a:t>
            </a:r>
            <a:r>
              <a:rPr sz="5400" spc="-95" dirty="0"/>
              <a:t>4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851312" y="1599617"/>
            <a:ext cx="6648291" cy="4234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36233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54" dirty="0"/>
              <a:t>Consumation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1104900" y="1622246"/>
            <a:ext cx="7391400" cy="4304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19653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60" dirty="0"/>
              <a:t>O</a:t>
            </a:r>
            <a:r>
              <a:rPr sz="5400" spc="-195" dirty="0"/>
              <a:t>u</a:t>
            </a:r>
            <a:r>
              <a:rPr sz="5400" spc="-409" dirty="0"/>
              <a:t>t</a:t>
            </a:r>
            <a:r>
              <a:rPr sz="5400" spc="-254" dirty="0"/>
              <a:t>p</a:t>
            </a:r>
            <a:r>
              <a:rPr sz="5400" spc="-204" dirty="0"/>
              <a:t>u</a:t>
            </a:r>
            <a:r>
              <a:rPr sz="5400" spc="-370" dirty="0"/>
              <a:t>t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991019" y="1690116"/>
            <a:ext cx="4583772" cy="34478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175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5" dirty="0"/>
              <a:t>T</a:t>
            </a:r>
            <a:r>
              <a:rPr sz="4400" spc="-270" dirty="0"/>
              <a:t>a</a:t>
            </a:r>
            <a:r>
              <a:rPr sz="4400" spc="-110" dirty="0"/>
              <a:t>s</a:t>
            </a:r>
            <a:r>
              <a:rPr sz="4400" spc="-355" dirty="0"/>
              <a:t>k</a:t>
            </a:r>
            <a:r>
              <a:rPr sz="4400" spc="-8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65410" cy="23723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527685" marR="5080" indent="-515620">
              <a:lnSpc>
                <a:spcPct val="90000"/>
              </a:lnSpc>
              <a:spcBef>
                <a:spcPts val="430"/>
              </a:spcBef>
              <a:tabLst>
                <a:tab pos="527685" algn="l"/>
              </a:tabLst>
            </a:pPr>
            <a:r>
              <a:rPr sz="2800" spc="-5" dirty="0">
                <a:latin typeface="Carlito"/>
                <a:cs typeface="Carlito"/>
              </a:rPr>
              <a:t>1.	</a:t>
            </a:r>
            <a:r>
              <a:rPr sz="2800" spc="-75" dirty="0">
                <a:latin typeface="Carlito"/>
                <a:cs typeface="Carlito"/>
              </a:rPr>
              <a:t>You </a:t>
            </a:r>
            <a:r>
              <a:rPr sz="2800" spc="-15" dirty="0">
                <a:latin typeface="Carlito"/>
                <a:cs typeface="Carlito"/>
              </a:rPr>
              <a:t>are working </a:t>
            </a:r>
            <a:r>
              <a:rPr sz="2800" spc="-5" dirty="0">
                <a:latin typeface="Carlito"/>
                <a:cs typeface="Carlito"/>
              </a:rPr>
              <a:t>on an </a:t>
            </a:r>
            <a:r>
              <a:rPr sz="2800" spc="-10" dirty="0">
                <a:latin typeface="Carlito"/>
                <a:cs typeface="Carlito"/>
              </a:rPr>
              <a:t>application that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0" dirty="0">
                <a:latin typeface="Carlito"/>
                <a:cs typeface="Carlito"/>
              </a:rPr>
              <a:t>utility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turn </a:t>
            </a:r>
            <a:r>
              <a:rPr sz="2800" spc="-10" dirty="0">
                <a:latin typeface="Carlito"/>
                <a:cs typeface="Carlito"/>
              </a:rPr>
              <a:t>flashlight 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smartphone </a:t>
            </a:r>
            <a:r>
              <a:rPr sz="2800" spc="-15" dirty="0">
                <a:latin typeface="Carlito"/>
                <a:cs typeface="Carlito"/>
              </a:rPr>
              <a:t>On/Off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requirement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add </a:t>
            </a:r>
            <a:r>
              <a:rPr sz="2800" spc="-15" dirty="0">
                <a:latin typeface="Carlito"/>
                <a:cs typeface="Carlito"/>
              </a:rPr>
              <a:t>ringtones 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effects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flashlight </a:t>
            </a:r>
            <a:r>
              <a:rPr sz="2800" spc="-5" dirty="0">
                <a:latin typeface="Carlito"/>
                <a:cs typeface="Carlito"/>
              </a:rPr>
              <a:t>in an </a:t>
            </a:r>
            <a:r>
              <a:rPr sz="2800" spc="-10" dirty="0">
                <a:latin typeface="Carlito"/>
                <a:cs typeface="Carlito"/>
              </a:rPr>
              <a:t>application, Implement </a:t>
            </a:r>
            <a:r>
              <a:rPr sz="2800" spc="-25" dirty="0">
                <a:latin typeface="Carlito"/>
                <a:cs typeface="Carlito"/>
              </a:rPr>
              <a:t>Decorator  </a:t>
            </a:r>
            <a:r>
              <a:rPr sz="2800" spc="-20" dirty="0">
                <a:latin typeface="Carlito"/>
                <a:cs typeface="Carlito"/>
              </a:rPr>
              <a:t>pattern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adding </a:t>
            </a:r>
            <a:r>
              <a:rPr sz="2800" spc="-20" dirty="0">
                <a:latin typeface="Carlito"/>
                <a:cs typeface="Carlito"/>
              </a:rPr>
              <a:t>ringtone </a:t>
            </a:r>
            <a:r>
              <a:rPr sz="2800" spc="-5" dirty="0">
                <a:latin typeface="Carlito"/>
                <a:cs typeface="Carlito"/>
              </a:rPr>
              <a:t>functionality in an </a:t>
            </a:r>
            <a:r>
              <a:rPr sz="2800" spc="-10" dirty="0">
                <a:latin typeface="Carlito"/>
                <a:cs typeface="Carlito"/>
              </a:rPr>
              <a:t>application that </a:t>
            </a:r>
            <a:r>
              <a:rPr sz="2800" spc="-25" dirty="0">
                <a:latin typeface="Carlito"/>
                <a:cs typeface="Carlito"/>
              </a:rPr>
              <a:t>have 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basic </a:t>
            </a:r>
            <a:r>
              <a:rPr sz="2800" spc="-5" dirty="0">
                <a:latin typeface="Carlito"/>
                <a:cs typeface="Carlito"/>
              </a:rPr>
              <a:t>functionality of </a:t>
            </a:r>
            <a:r>
              <a:rPr sz="2800" spc="-10" dirty="0">
                <a:latin typeface="Carlito"/>
                <a:cs typeface="Carlito"/>
              </a:rPr>
              <a:t>flashlight </a:t>
            </a:r>
            <a:r>
              <a:rPr sz="2800" spc="-45" dirty="0">
                <a:latin typeface="Carlito"/>
                <a:cs typeface="Carlito"/>
              </a:rPr>
              <a:t>only. </a:t>
            </a:r>
            <a:r>
              <a:rPr sz="2800" spc="-25" dirty="0">
                <a:latin typeface="Carlito"/>
                <a:cs typeface="Carlito"/>
              </a:rPr>
              <a:t>decorate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application </a:t>
            </a:r>
            <a:r>
              <a:rPr sz="2800" spc="-5" dirty="0">
                <a:latin typeface="Carlito"/>
                <a:cs typeface="Carlito"/>
              </a:rPr>
              <a:t>with  </a:t>
            </a:r>
            <a:r>
              <a:rPr sz="2800" spc="-15" dirty="0">
                <a:latin typeface="Carlito"/>
                <a:cs typeface="Carlito"/>
              </a:rPr>
              <a:t>ringtones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flashlight </a:t>
            </a:r>
            <a:r>
              <a:rPr sz="2800" spc="-25" dirty="0">
                <a:latin typeface="Carlito"/>
                <a:cs typeface="Carlito"/>
              </a:rPr>
              <a:t>effects </a:t>
            </a:r>
            <a:r>
              <a:rPr sz="2800" spc="-10" dirty="0">
                <a:latin typeface="Carlito"/>
                <a:cs typeface="Carlito"/>
              </a:rPr>
              <a:t>using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Decorator.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8319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90" dirty="0"/>
              <a:t>Decorator </a:t>
            </a:r>
            <a:r>
              <a:rPr sz="5400" spc="-215" dirty="0"/>
              <a:t>Design</a:t>
            </a:r>
            <a:r>
              <a:rPr sz="5400" spc="-805" dirty="0"/>
              <a:t> </a:t>
            </a:r>
            <a:r>
              <a:rPr sz="5400" spc="-355" dirty="0"/>
              <a:t>Pattern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79380" cy="37795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7685" marR="5080" indent="-515620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527685" algn="l"/>
                <a:tab pos="528320" algn="l"/>
                <a:tab pos="6468745" algn="l"/>
              </a:tabLst>
            </a:pPr>
            <a:r>
              <a:rPr sz="2800" b="1" spc="-20" dirty="0">
                <a:latin typeface="Carlito"/>
                <a:cs typeface="Carlito"/>
              </a:rPr>
              <a:t>Decorator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b="1" spc="-10" dirty="0">
                <a:latin typeface="Carlito"/>
                <a:cs typeface="Carlito"/>
              </a:rPr>
              <a:t>Structural</a:t>
            </a:r>
            <a:r>
              <a:rPr sz="2800" b="1" spc="12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design</a:t>
            </a:r>
            <a:r>
              <a:rPr sz="2800" b="1" spc="4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pattern	</a:t>
            </a:r>
            <a:r>
              <a:rPr sz="2800" spc="-10" dirty="0">
                <a:latin typeface="Carlito"/>
                <a:cs typeface="Carlito"/>
              </a:rPr>
              <a:t>lets </a:t>
            </a:r>
            <a:r>
              <a:rPr sz="2800" spc="-20" dirty="0">
                <a:latin typeface="Carlito"/>
                <a:cs typeface="Carlito"/>
              </a:rPr>
              <a:t>you attach </a:t>
            </a:r>
            <a:r>
              <a:rPr sz="2800" spc="-15" dirty="0">
                <a:latin typeface="Carlito"/>
                <a:cs typeface="Carlito"/>
              </a:rPr>
              <a:t>new  </a:t>
            </a:r>
            <a:r>
              <a:rPr sz="2800" spc="-20" dirty="0">
                <a:latin typeface="Carlito"/>
                <a:cs typeface="Carlito"/>
              </a:rPr>
              <a:t>behaviors to </a:t>
            </a:r>
            <a:r>
              <a:rPr sz="2800" spc="-5" dirty="0">
                <a:latin typeface="Carlito"/>
                <a:cs typeface="Carlito"/>
              </a:rPr>
              <a:t>objects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10" dirty="0">
                <a:latin typeface="Carlito"/>
                <a:cs typeface="Carlito"/>
              </a:rPr>
              <a:t>placing </a:t>
            </a:r>
            <a:r>
              <a:rPr sz="2800" spc="-5" dirty="0">
                <a:latin typeface="Carlito"/>
                <a:cs typeface="Carlito"/>
              </a:rPr>
              <a:t>these objects </a:t>
            </a:r>
            <a:r>
              <a:rPr sz="2800" spc="-10" dirty="0">
                <a:latin typeface="Carlito"/>
                <a:cs typeface="Carlito"/>
              </a:rPr>
              <a:t>inside </a:t>
            </a:r>
            <a:r>
              <a:rPr sz="2800" spc="-5" dirty="0">
                <a:latin typeface="Carlito"/>
                <a:cs typeface="Carlito"/>
              </a:rPr>
              <a:t>special </a:t>
            </a:r>
            <a:r>
              <a:rPr sz="2800" spc="-10" dirty="0">
                <a:latin typeface="Carlito"/>
                <a:cs typeface="Carlito"/>
              </a:rPr>
              <a:t>wrapper  </a:t>
            </a:r>
            <a:r>
              <a:rPr sz="2800" spc="-5" dirty="0">
                <a:latin typeface="Carlito"/>
                <a:cs typeface="Carlito"/>
              </a:rPr>
              <a:t>objects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contain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behaviors.</a:t>
            </a:r>
            <a:endParaRPr sz="2800">
              <a:latin typeface="Carlito"/>
              <a:cs typeface="Carlito"/>
            </a:endParaRPr>
          </a:p>
          <a:p>
            <a:pPr marL="527685" marR="348615" indent="-515620">
              <a:lnSpc>
                <a:spcPts val="3020"/>
              </a:lnSpc>
              <a:spcBef>
                <a:spcPts val="1019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rlito"/>
                <a:cs typeface="Carlito"/>
              </a:rPr>
              <a:t>Also </a:t>
            </a:r>
            <a:r>
              <a:rPr sz="2800" spc="-10" dirty="0">
                <a:latin typeface="Carlito"/>
                <a:cs typeface="Carlito"/>
              </a:rPr>
              <a:t>known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b="1" spc="-10" dirty="0">
                <a:latin typeface="Carlito"/>
                <a:cs typeface="Carlito"/>
              </a:rPr>
              <a:t>WRAPPER </a:t>
            </a:r>
            <a:r>
              <a:rPr sz="2800" spc="-10" dirty="0">
                <a:latin typeface="Carlito"/>
                <a:cs typeface="Carlito"/>
              </a:rPr>
              <a:t>because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20" dirty="0">
                <a:latin typeface="Carlito"/>
                <a:cs typeface="Carlito"/>
              </a:rPr>
              <a:t>wraps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basic </a:t>
            </a:r>
            <a:r>
              <a:rPr sz="2800" spc="-5" dirty="0">
                <a:latin typeface="Carlito"/>
                <a:cs typeface="Carlito"/>
              </a:rPr>
              <a:t>functionality  and add </a:t>
            </a:r>
            <a:r>
              <a:rPr sz="2800" spc="-15" dirty="0">
                <a:latin typeface="Carlito"/>
                <a:cs typeface="Carlito"/>
              </a:rPr>
              <a:t>more </a:t>
            </a:r>
            <a:r>
              <a:rPr sz="2800" spc="-10" dirty="0">
                <a:latin typeface="Carlito"/>
                <a:cs typeface="Carlito"/>
              </a:rPr>
              <a:t>responsibility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runtime.</a:t>
            </a:r>
            <a:endParaRPr sz="2800">
              <a:latin typeface="Carlito"/>
              <a:cs typeface="Carlito"/>
            </a:endParaRPr>
          </a:p>
          <a:p>
            <a:pPr marL="527685" marR="245110" indent="-515620">
              <a:lnSpc>
                <a:spcPct val="90000"/>
              </a:lnSpc>
              <a:spcBef>
                <a:spcPts val="9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Decorator </a:t>
            </a:r>
            <a:r>
              <a:rPr sz="2800" spc="-5" dirty="0">
                <a:latin typeface="Carlito"/>
                <a:cs typeface="Carlito"/>
              </a:rPr>
              <a:t>Design </a:t>
            </a:r>
            <a:r>
              <a:rPr sz="2800" spc="-20" dirty="0">
                <a:latin typeface="Carlito"/>
                <a:cs typeface="Carlito"/>
              </a:rPr>
              <a:t>pattern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modify the functionality of an  </a:t>
            </a:r>
            <a:r>
              <a:rPr sz="2800" spc="-10" dirty="0">
                <a:latin typeface="Carlito"/>
                <a:cs typeface="Carlito"/>
              </a:rPr>
              <a:t>object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10" dirty="0">
                <a:latin typeface="Carlito"/>
                <a:cs typeface="Carlito"/>
              </a:rPr>
              <a:t>runtime. </a:t>
            </a:r>
            <a:r>
              <a:rPr sz="2800" spc="-40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same </a:t>
            </a:r>
            <a:r>
              <a:rPr sz="2800" spc="-5" dirty="0">
                <a:latin typeface="Carlito"/>
                <a:cs typeface="Carlito"/>
              </a:rPr>
              <a:t>time </a:t>
            </a:r>
            <a:r>
              <a:rPr sz="2800" spc="-10" dirty="0">
                <a:latin typeface="Carlito"/>
                <a:cs typeface="Carlito"/>
              </a:rPr>
              <a:t>other </a:t>
            </a:r>
            <a:r>
              <a:rPr sz="2800" spc="-15" dirty="0">
                <a:latin typeface="Carlito"/>
                <a:cs typeface="Carlito"/>
              </a:rPr>
              <a:t>instances </a:t>
            </a:r>
            <a:r>
              <a:rPr sz="2800" spc="-5" dirty="0">
                <a:latin typeface="Carlito"/>
                <a:cs typeface="Carlito"/>
              </a:rPr>
              <a:t>of the same  class will </a:t>
            </a:r>
            <a:r>
              <a:rPr sz="2800" spc="-10" dirty="0">
                <a:latin typeface="Carlito"/>
                <a:cs typeface="Carlito"/>
              </a:rPr>
              <a:t>not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20" dirty="0">
                <a:latin typeface="Carlito"/>
                <a:cs typeface="Carlito"/>
              </a:rPr>
              <a:t>affected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10" dirty="0">
                <a:latin typeface="Carlito"/>
                <a:cs typeface="Carlito"/>
              </a:rPr>
              <a:t>this, </a:t>
            </a:r>
            <a:r>
              <a:rPr sz="2800" spc="-5" dirty="0">
                <a:latin typeface="Carlito"/>
                <a:cs typeface="Carlito"/>
              </a:rPr>
              <a:t>so </a:t>
            </a:r>
            <a:r>
              <a:rPr sz="2800" spc="-10" dirty="0">
                <a:latin typeface="Carlito"/>
                <a:cs typeface="Carlito"/>
              </a:rPr>
              <a:t>individual object gets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modified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behavior.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82048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65" dirty="0"/>
              <a:t>Why </a:t>
            </a:r>
            <a:r>
              <a:rPr sz="5400" spc="-295" dirty="0"/>
              <a:t>Decorator </a:t>
            </a:r>
            <a:r>
              <a:rPr sz="5400" spc="-215" dirty="0"/>
              <a:t>Design</a:t>
            </a:r>
            <a:r>
              <a:rPr sz="5400" spc="-1105" dirty="0"/>
              <a:t> </a:t>
            </a:r>
            <a:r>
              <a:rPr sz="5400" spc="-360" dirty="0"/>
              <a:t>Pattern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554845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i="1" spc="-5" dirty="0">
                <a:latin typeface="Carlito"/>
                <a:cs typeface="Carlito"/>
              </a:rPr>
              <a:t>Add additional </a:t>
            </a:r>
            <a:r>
              <a:rPr sz="2800" i="1" spc="-10" dirty="0">
                <a:latin typeface="Carlito"/>
                <a:cs typeface="Carlito"/>
              </a:rPr>
              <a:t>functionalities/responsibilities</a:t>
            </a:r>
            <a:r>
              <a:rPr sz="2800" i="1" spc="20" dirty="0">
                <a:latin typeface="Carlito"/>
                <a:cs typeface="Carlito"/>
              </a:rPr>
              <a:t> </a:t>
            </a:r>
            <a:r>
              <a:rPr sz="2800" i="1" spc="-10" dirty="0">
                <a:latin typeface="Carlito"/>
                <a:cs typeface="Carlito"/>
              </a:rPr>
              <a:t>dynamically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i="1" spc="-15" dirty="0">
                <a:latin typeface="Carlito"/>
                <a:cs typeface="Carlito"/>
              </a:rPr>
              <a:t>Remove </a:t>
            </a:r>
            <a:r>
              <a:rPr sz="2800" i="1" spc="-10" dirty="0">
                <a:latin typeface="Carlito"/>
                <a:cs typeface="Carlito"/>
              </a:rPr>
              <a:t>functionalities/responsibilities</a:t>
            </a:r>
            <a:r>
              <a:rPr sz="2800" i="1" spc="25" dirty="0">
                <a:latin typeface="Carlito"/>
                <a:cs typeface="Carlito"/>
              </a:rPr>
              <a:t> </a:t>
            </a:r>
            <a:r>
              <a:rPr sz="2800" i="1" spc="-10" dirty="0">
                <a:latin typeface="Carlito"/>
                <a:cs typeface="Carlito"/>
              </a:rPr>
              <a:t>dynamically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i="1" spc="-30" dirty="0">
                <a:latin typeface="Carlito"/>
                <a:cs typeface="Carlito"/>
              </a:rPr>
              <a:t>Avoid </a:t>
            </a:r>
            <a:r>
              <a:rPr sz="2800" i="1" spc="-20" dirty="0">
                <a:latin typeface="Carlito"/>
                <a:cs typeface="Carlito"/>
              </a:rPr>
              <a:t>too </a:t>
            </a:r>
            <a:r>
              <a:rPr sz="2800" i="1" spc="-10" dirty="0">
                <a:latin typeface="Carlito"/>
                <a:cs typeface="Carlito"/>
              </a:rPr>
              <a:t>much </a:t>
            </a:r>
            <a:r>
              <a:rPr sz="2800" i="1" spc="-5" dirty="0">
                <a:latin typeface="Carlito"/>
                <a:cs typeface="Carlito"/>
              </a:rPr>
              <a:t>of sub-classing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add additional</a:t>
            </a:r>
            <a:r>
              <a:rPr sz="2800" spc="1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responsibilities.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71469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0" dirty="0"/>
              <a:t>When</a:t>
            </a:r>
            <a:r>
              <a:rPr sz="5400" spc="-525" dirty="0"/>
              <a:t> </a:t>
            </a:r>
            <a:r>
              <a:rPr sz="5400" spc="-265" dirty="0"/>
              <a:t>to</a:t>
            </a:r>
            <a:r>
              <a:rPr sz="5400" spc="-515" dirty="0"/>
              <a:t> </a:t>
            </a:r>
            <a:r>
              <a:rPr sz="5400" spc="-175" dirty="0"/>
              <a:t>Use</a:t>
            </a:r>
            <a:r>
              <a:rPr sz="5400" spc="-509" dirty="0"/>
              <a:t> </a:t>
            </a:r>
            <a:r>
              <a:rPr sz="5400" spc="-254" dirty="0"/>
              <a:t>this</a:t>
            </a:r>
            <a:r>
              <a:rPr sz="5400" spc="-515" dirty="0"/>
              <a:t> </a:t>
            </a:r>
            <a:r>
              <a:rPr sz="5400" spc="-235" dirty="0"/>
              <a:t>pattern?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95890" cy="41636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7685" marR="157480" indent="-515620">
              <a:lnSpc>
                <a:spcPts val="3020"/>
              </a:lnSpc>
              <a:spcBef>
                <a:spcPts val="480"/>
              </a:spcBef>
              <a:tabLst>
                <a:tab pos="527685" algn="l"/>
              </a:tabLst>
            </a:pPr>
            <a:r>
              <a:rPr sz="2800" spc="-5" dirty="0">
                <a:latin typeface="Carlito"/>
                <a:cs typeface="Carlito"/>
              </a:rPr>
              <a:t>1.	When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want to </a:t>
            </a:r>
            <a:r>
              <a:rPr sz="2800" spc="-5" dirty="0">
                <a:latin typeface="Carlito"/>
                <a:cs typeface="Carlito"/>
              </a:rPr>
              <a:t>add additional functionality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5" dirty="0">
                <a:latin typeface="Carlito"/>
                <a:cs typeface="Carlito"/>
              </a:rPr>
              <a:t>or the  class or the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library.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SCENERIO</a:t>
            </a:r>
            <a:endParaRPr sz="2800">
              <a:latin typeface="Carlito"/>
              <a:cs typeface="Carlito"/>
            </a:endParaRPr>
          </a:p>
          <a:p>
            <a:pPr marL="527685" marR="5080" indent="-515620">
              <a:lnSpc>
                <a:spcPct val="90000"/>
              </a:lnSpc>
              <a:spcBef>
                <a:spcPts val="994"/>
              </a:spcBef>
              <a:tabLst>
                <a:tab pos="527685" algn="l"/>
              </a:tabLst>
            </a:pPr>
            <a:r>
              <a:rPr sz="2800" spc="-5" dirty="0">
                <a:latin typeface="Carlito"/>
                <a:cs typeface="Carlito"/>
              </a:rPr>
              <a:t>1.	Imagine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30" dirty="0">
                <a:latin typeface="Carlito"/>
                <a:cs typeface="Carlito"/>
              </a:rPr>
              <a:t>you’re </a:t>
            </a:r>
            <a:r>
              <a:rPr sz="2800" spc="-10" dirty="0">
                <a:latin typeface="Carlito"/>
                <a:cs typeface="Carlito"/>
              </a:rPr>
              <a:t>working </a:t>
            </a:r>
            <a:r>
              <a:rPr sz="2800" spc="-5" dirty="0">
                <a:latin typeface="Carlito"/>
                <a:cs typeface="Carlito"/>
              </a:rPr>
              <a:t>on a </a:t>
            </a:r>
            <a:r>
              <a:rPr sz="2800" spc="-10" dirty="0">
                <a:latin typeface="Carlito"/>
                <a:cs typeface="Carlito"/>
              </a:rPr>
              <a:t>notification </a:t>
            </a:r>
            <a:r>
              <a:rPr sz="2800" spc="-15" dirty="0">
                <a:latin typeface="Carlito"/>
                <a:cs typeface="Carlito"/>
              </a:rPr>
              <a:t>library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0" dirty="0">
                <a:latin typeface="Carlito"/>
                <a:cs typeface="Carlito"/>
              </a:rPr>
              <a:t>lets  other </a:t>
            </a:r>
            <a:r>
              <a:rPr sz="2800" spc="-20" dirty="0">
                <a:latin typeface="Carlito"/>
                <a:cs typeface="Carlito"/>
              </a:rPr>
              <a:t>programs </a:t>
            </a:r>
            <a:r>
              <a:rPr sz="2800" spc="-5" dirty="0">
                <a:latin typeface="Carlito"/>
                <a:cs typeface="Carlito"/>
              </a:rPr>
              <a:t>notify their </a:t>
            </a:r>
            <a:r>
              <a:rPr sz="2800" spc="-20" dirty="0">
                <a:latin typeface="Carlito"/>
                <a:cs typeface="Carlito"/>
              </a:rPr>
              <a:t>users </a:t>
            </a:r>
            <a:r>
              <a:rPr sz="2800" spc="-5" dirty="0">
                <a:latin typeface="Carlito"/>
                <a:cs typeface="Carlito"/>
              </a:rPr>
              <a:t>about </a:t>
            </a:r>
            <a:r>
              <a:rPr sz="2800" spc="-15" dirty="0">
                <a:latin typeface="Carlito"/>
                <a:cs typeface="Carlito"/>
              </a:rPr>
              <a:t>important events. </a:t>
            </a:r>
            <a:r>
              <a:rPr sz="2800" spc="-10" dirty="0">
                <a:latin typeface="Carlito"/>
                <a:cs typeface="Carlito"/>
              </a:rPr>
              <a:t>The  </a:t>
            </a:r>
            <a:r>
              <a:rPr sz="2800" spc="-5" dirty="0">
                <a:latin typeface="Carlito"/>
                <a:cs typeface="Carlito"/>
              </a:rPr>
              <a:t>initial </a:t>
            </a:r>
            <a:r>
              <a:rPr sz="2800" spc="-20" dirty="0">
                <a:latin typeface="Carlito"/>
                <a:cs typeface="Carlito"/>
              </a:rPr>
              <a:t>version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5" dirty="0">
                <a:latin typeface="Carlito"/>
                <a:cs typeface="Carlito"/>
              </a:rPr>
              <a:t>library was </a:t>
            </a:r>
            <a:r>
              <a:rPr sz="2800" spc="-5" dirty="0">
                <a:latin typeface="Carlito"/>
                <a:cs typeface="Carlito"/>
              </a:rPr>
              <a:t>based on the </a:t>
            </a:r>
            <a:r>
              <a:rPr sz="2800" b="1" spc="-5" dirty="0">
                <a:latin typeface="Carlito"/>
                <a:cs typeface="Carlito"/>
              </a:rPr>
              <a:t>Notifier </a:t>
            </a:r>
            <a:r>
              <a:rPr sz="2800" spc="-5" dirty="0">
                <a:latin typeface="Carlito"/>
                <a:cs typeface="Carlito"/>
              </a:rPr>
              <a:t>class </a:t>
            </a:r>
            <a:r>
              <a:rPr sz="2800" spc="-10" dirty="0">
                <a:latin typeface="Carlito"/>
                <a:cs typeface="Carlito"/>
              </a:rPr>
              <a:t>that had  only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35" dirty="0">
                <a:latin typeface="Carlito"/>
                <a:cs typeface="Carlito"/>
              </a:rPr>
              <a:t>few </a:t>
            </a:r>
            <a:r>
              <a:rPr sz="2800" spc="-10" dirty="0">
                <a:latin typeface="Carlito"/>
                <a:cs typeface="Carlito"/>
              </a:rPr>
              <a:t>fields,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constructor </a:t>
            </a:r>
            <a:r>
              <a:rPr sz="2800" spc="-5" dirty="0">
                <a:latin typeface="Carlito"/>
                <a:cs typeface="Carlito"/>
              </a:rPr>
              <a:t>and a </a:t>
            </a:r>
            <a:r>
              <a:rPr sz="2800" spc="-10" dirty="0">
                <a:latin typeface="Carlito"/>
                <a:cs typeface="Carlito"/>
              </a:rPr>
              <a:t>single </a:t>
            </a:r>
            <a:r>
              <a:rPr sz="2800" b="1" spc="-5" dirty="0">
                <a:latin typeface="Carlito"/>
                <a:cs typeface="Carlito"/>
              </a:rPr>
              <a:t>send </a:t>
            </a:r>
            <a:r>
              <a:rPr sz="2800" spc="-5" dirty="0">
                <a:latin typeface="Carlito"/>
                <a:cs typeface="Carlito"/>
              </a:rPr>
              <a:t>method. </a:t>
            </a:r>
            <a:r>
              <a:rPr sz="2800" spc="-10" dirty="0">
                <a:latin typeface="Carlito"/>
                <a:cs typeface="Carlito"/>
              </a:rPr>
              <a:t>The  </a:t>
            </a:r>
            <a:r>
              <a:rPr sz="2800" spc="-5" dirty="0">
                <a:latin typeface="Carlito"/>
                <a:cs typeface="Carlito"/>
              </a:rPr>
              <a:t>method </a:t>
            </a:r>
            <a:r>
              <a:rPr sz="2800" spc="-10" dirty="0">
                <a:latin typeface="Carlito"/>
                <a:cs typeface="Carlito"/>
              </a:rPr>
              <a:t>could </a:t>
            </a:r>
            <a:r>
              <a:rPr sz="2800" spc="-5" dirty="0">
                <a:latin typeface="Carlito"/>
                <a:cs typeface="Carlito"/>
              </a:rPr>
              <a:t>accept a </a:t>
            </a:r>
            <a:r>
              <a:rPr sz="2800" spc="-10" dirty="0">
                <a:latin typeface="Carlito"/>
                <a:cs typeface="Carlito"/>
              </a:rPr>
              <a:t>message </a:t>
            </a:r>
            <a:r>
              <a:rPr sz="2800" spc="-15" dirty="0">
                <a:latin typeface="Carlito"/>
                <a:cs typeface="Carlito"/>
              </a:rPr>
              <a:t>argument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send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message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list </a:t>
            </a:r>
            <a:r>
              <a:rPr sz="2800" spc="-5" dirty="0">
                <a:latin typeface="Carlito"/>
                <a:cs typeface="Carlito"/>
              </a:rPr>
              <a:t>of emails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20" dirty="0">
                <a:latin typeface="Carlito"/>
                <a:cs typeface="Carlito"/>
              </a:rPr>
              <a:t>were </a:t>
            </a:r>
            <a:r>
              <a:rPr sz="2800" spc="-5" dirty="0">
                <a:latin typeface="Carlito"/>
                <a:cs typeface="Carlito"/>
              </a:rPr>
              <a:t>passed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notifier </a:t>
            </a:r>
            <a:r>
              <a:rPr sz="2800" spc="-5" dirty="0">
                <a:latin typeface="Carlito"/>
                <a:cs typeface="Carlito"/>
              </a:rPr>
              <a:t>via  its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constructor.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71469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0" dirty="0"/>
              <a:t>When</a:t>
            </a:r>
            <a:r>
              <a:rPr sz="5400" spc="-525" dirty="0"/>
              <a:t> </a:t>
            </a:r>
            <a:r>
              <a:rPr sz="5400" spc="-265" dirty="0"/>
              <a:t>to</a:t>
            </a:r>
            <a:r>
              <a:rPr sz="5400" spc="-515" dirty="0"/>
              <a:t> </a:t>
            </a:r>
            <a:r>
              <a:rPr sz="5400" spc="-175" dirty="0"/>
              <a:t>Use</a:t>
            </a:r>
            <a:r>
              <a:rPr sz="5400" spc="-509" dirty="0"/>
              <a:t> </a:t>
            </a:r>
            <a:r>
              <a:rPr sz="5400" spc="-254" dirty="0"/>
              <a:t>this</a:t>
            </a:r>
            <a:r>
              <a:rPr sz="5400" spc="-515" dirty="0"/>
              <a:t> </a:t>
            </a:r>
            <a:r>
              <a:rPr sz="5400" spc="-235" dirty="0"/>
              <a:t>pattern?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05720" cy="16046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</a:pPr>
            <a:r>
              <a:rPr sz="2800" spc="-40" dirty="0">
                <a:latin typeface="Carlito"/>
                <a:cs typeface="Carlito"/>
              </a:rPr>
              <a:t>At </a:t>
            </a:r>
            <a:r>
              <a:rPr sz="2800" spc="-10" dirty="0">
                <a:latin typeface="Carlito"/>
                <a:cs typeface="Carlito"/>
              </a:rPr>
              <a:t>some point, </a:t>
            </a:r>
            <a:r>
              <a:rPr sz="2800" spc="-20" dirty="0">
                <a:latin typeface="Carlito"/>
                <a:cs typeface="Carlito"/>
              </a:rPr>
              <a:t>you realize </a:t>
            </a:r>
            <a:r>
              <a:rPr sz="2800" spc="-15" dirty="0">
                <a:latin typeface="Carlito"/>
                <a:cs typeface="Carlito"/>
              </a:rPr>
              <a:t>that </a:t>
            </a:r>
            <a:r>
              <a:rPr sz="2800" spc="-20" dirty="0">
                <a:latin typeface="Carlito"/>
                <a:cs typeface="Carlito"/>
              </a:rPr>
              <a:t>users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5" dirty="0">
                <a:latin typeface="Carlito"/>
                <a:cs typeface="Carlito"/>
              </a:rPr>
              <a:t>library expect more </a:t>
            </a:r>
            <a:r>
              <a:rPr sz="2800" spc="-5" dirty="0">
                <a:latin typeface="Carlito"/>
                <a:cs typeface="Carlito"/>
              </a:rPr>
              <a:t>than  </a:t>
            </a:r>
            <a:r>
              <a:rPr sz="2800" spc="-15" dirty="0">
                <a:latin typeface="Carlito"/>
                <a:cs typeface="Carlito"/>
              </a:rPr>
              <a:t>just </a:t>
            </a:r>
            <a:r>
              <a:rPr sz="2800" spc="-5" dirty="0">
                <a:latin typeface="Carlito"/>
                <a:cs typeface="Carlito"/>
              </a:rPr>
              <a:t>email </a:t>
            </a:r>
            <a:r>
              <a:rPr sz="2800" spc="-10" dirty="0">
                <a:latin typeface="Carlito"/>
                <a:cs typeface="Carlito"/>
              </a:rPr>
              <a:t>notifications. </a:t>
            </a:r>
            <a:r>
              <a:rPr sz="2800" spc="-15" dirty="0">
                <a:latin typeface="Carlito"/>
                <a:cs typeface="Carlito"/>
              </a:rPr>
              <a:t>Many </a:t>
            </a:r>
            <a:r>
              <a:rPr sz="2800" spc="-5" dirty="0">
                <a:latin typeface="Carlito"/>
                <a:cs typeface="Carlito"/>
              </a:rPr>
              <a:t>of them </a:t>
            </a:r>
            <a:r>
              <a:rPr sz="2800" spc="-10" dirty="0">
                <a:latin typeface="Carlito"/>
                <a:cs typeface="Carlito"/>
              </a:rPr>
              <a:t>would </a:t>
            </a:r>
            <a:r>
              <a:rPr sz="2800" spc="-30" dirty="0">
                <a:latin typeface="Carlito"/>
                <a:cs typeface="Carlito"/>
              </a:rPr>
              <a:t>like </a:t>
            </a:r>
            <a:r>
              <a:rPr sz="2800" spc="-15" dirty="0">
                <a:latin typeface="Carlito"/>
                <a:cs typeface="Carlito"/>
              </a:rPr>
              <a:t>to receive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SMS  </a:t>
            </a:r>
            <a:r>
              <a:rPr sz="2800" spc="-5" dirty="0">
                <a:latin typeface="Carlito"/>
                <a:cs typeface="Carlito"/>
              </a:rPr>
              <a:t>about </a:t>
            </a:r>
            <a:r>
              <a:rPr sz="2800" spc="-10" dirty="0">
                <a:latin typeface="Carlito"/>
                <a:cs typeface="Carlito"/>
              </a:rPr>
              <a:t>critical issues. </a:t>
            </a:r>
            <a:r>
              <a:rPr sz="2800" spc="-15" dirty="0">
                <a:latin typeface="Carlito"/>
                <a:cs typeface="Carlito"/>
              </a:rPr>
              <a:t>Others </a:t>
            </a:r>
            <a:r>
              <a:rPr sz="2800" spc="-10" dirty="0">
                <a:latin typeface="Carlito"/>
                <a:cs typeface="Carlito"/>
              </a:rPr>
              <a:t>would </a:t>
            </a:r>
            <a:r>
              <a:rPr sz="2800" spc="-30" dirty="0">
                <a:latin typeface="Carlito"/>
                <a:cs typeface="Carlito"/>
              </a:rPr>
              <a:t>like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notified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spc="-15" dirty="0">
                <a:latin typeface="Carlito"/>
                <a:cs typeface="Carlito"/>
              </a:rPr>
              <a:t>Facebook </a:t>
            </a:r>
            <a:r>
              <a:rPr sz="2800" spc="-5" dirty="0">
                <a:latin typeface="Carlito"/>
                <a:cs typeface="Carlito"/>
              </a:rPr>
              <a:t>and,  of </a:t>
            </a:r>
            <a:r>
              <a:rPr sz="2800" spc="-15" dirty="0">
                <a:latin typeface="Carlito"/>
                <a:cs typeface="Carlito"/>
              </a:rPr>
              <a:t>course,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corporate users </a:t>
            </a:r>
            <a:r>
              <a:rPr sz="2800" spc="-10" dirty="0">
                <a:latin typeface="Carlito"/>
                <a:cs typeface="Carlito"/>
              </a:rPr>
              <a:t>would </a:t>
            </a:r>
            <a:r>
              <a:rPr sz="2800" spc="-15" dirty="0">
                <a:latin typeface="Carlito"/>
                <a:cs typeface="Carlito"/>
              </a:rPr>
              <a:t>love to get </a:t>
            </a:r>
            <a:r>
              <a:rPr sz="2800" spc="-10" dirty="0">
                <a:latin typeface="Carlito"/>
                <a:cs typeface="Carlito"/>
              </a:rPr>
              <a:t>Slack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notifications.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37331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0" dirty="0"/>
              <a:t>UML</a:t>
            </a:r>
            <a:r>
              <a:rPr sz="5400" spc="-535" dirty="0"/>
              <a:t> </a:t>
            </a:r>
            <a:r>
              <a:rPr sz="5400" spc="-280" dirty="0"/>
              <a:t>Diagram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838200" y="1274063"/>
            <a:ext cx="8827008" cy="5454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59740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10" dirty="0"/>
              <a:t>Implementation</a:t>
            </a:r>
            <a:r>
              <a:rPr sz="5400" spc="-550" dirty="0"/>
              <a:t> </a:t>
            </a:r>
            <a:r>
              <a:rPr sz="5400" spc="-270" dirty="0"/>
              <a:t>Steps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30400"/>
            <a:ext cx="10330180" cy="42329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200" spc="-10" dirty="0">
                <a:latin typeface="Carlito"/>
                <a:cs typeface="Carlito"/>
              </a:rPr>
              <a:t>Following are the </a:t>
            </a:r>
            <a:r>
              <a:rPr sz="2200" spc="-15" dirty="0">
                <a:latin typeface="Carlito"/>
                <a:cs typeface="Carlito"/>
              </a:rPr>
              <a:t>steps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implementing </a:t>
            </a:r>
            <a:r>
              <a:rPr sz="2200" spc="-20" dirty="0">
                <a:latin typeface="Carlito"/>
                <a:cs typeface="Carlito"/>
              </a:rPr>
              <a:t>Decorator </a:t>
            </a:r>
            <a:r>
              <a:rPr sz="2200" spc="-10" dirty="0">
                <a:latin typeface="Carlito"/>
                <a:cs typeface="Carlito"/>
              </a:rPr>
              <a:t>design</a:t>
            </a:r>
            <a:r>
              <a:rPr sz="2200" spc="114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pattern.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200" b="1" spc="-10" dirty="0">
                <a:latin typeface="Carlito"/>
                <a:cs typeface="Carlito"/>
              </a:rPr>
              <a:t>Component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ts val="2245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rlito"/>
                <a:cs typeface="Carlito"/>
              </a:rPr>
              <a:t>This is an </a:t>
            </a:r>
            <a:r>
              <a:rPr sz="2200" spc="-15" dirty="0">
                <a:latin typeface="Carlito"/>
                <a:cs typeface="Carlito"/>
              </a:rPr>
              <a:t>interface containing members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will be </a:t>
            </a:r>
            <a:r>
              <a:rPr sz="2200" spc="-10" dirty="0">
                <a:latin typeface="Carlito"/>
                <a:cs typeface="Carlito"/>
              </a:rPr>
              <a:t>implemented by ConcreteClass</a:t>
            </a:r>
            <a:r>
              <a:rPr sz="2200" spc="2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and</a:t>
            </a:r>
            <a:endParaRPr sz="2200">
              <a:latin typeface="Carlito"/>
              <a:cs typeface="Carlito"/>
            </a:endParaRPr>
          </a:p>
          <a:p>
            <a:pPr marL="241300">
              <a:lnSpc>
                <a:spcPts val="2245"/>
              </a:lnSpc>
            </a:pPr>
            <a:r>
              <a:rPr sz="2200" spc="-40" dirty="0">
                <a:latin typeface="Carlito"/>
                <a:cs typeface="Carlito"/>
              </a:rPr>
              <a:t>Decorator.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5" dirty="0">
                <a:latin typeface="Carlito"/>
                <a:cs typeface="Carlito"/>
              </a:rPr>
              <a:t>ConcreteComponent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rlito"/>
                <a:cs typeface="Carlito"/>
              </a:rPr>
              <a:t>This </a:t>
            </a:r>
            <a:r>
              <a:rPr sz="2200" spc="-5" dirty="0">
                <a:latin typeface="Carlito"/>
                <a:cs typeface="Carlito"/>
              </a:rPr>
              <a:t>is a class which </a:t>
            </a:r>
            <a:r>
              <a:rPr sz="2200" spc="-10" dirty="0">
                <a:latin typeface="Carlito"/>
                <a:cs typeface="Carlito"/>
              </a:rPr>
              <a:t>implements </a:t>
            </a:r>
            <a:r>
              <a:rPr sz="2200" spc="-5" dirty="0">
                <a:latin typeface="Carlito"/>
                <a:cs typeface="Carlito"/>
              </a:rPr>
              <a:t>the Component</a:t>
            </a:r>
            <a:r>
              <a:rPr sz="2200" spc="8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interface.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0" dirty="0">
                <a:latin typeface="Carlito"/>
                <a:cs typeface="Carlito"/>
              </a:rPr>
              <a:t>Decorator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ts val="2245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rlito"/>
                <a:cs typeface="Carlito"/>
              </a:rPr>
              <a:t>This is an </a:t>
            </a:r>
            <a:r>
              <a:rPr sz="2200" spc="-15" dirty="0">
                <a:latin typeface="Carlito"/>
                <a:cs typeface="Carlito"/>
              </a:rPr>
              <a:t>abstract </a:t>
            </a:r>
            <a:r>
              <a:rPr sz="2200" spc="-5" dirty="0">
                <a:latin typeface="Carlito"/>
                <a:cs typeface="Carlito"/>
              </a:rPr>
              <a:t>class which </a:t>
            </a:r>
            <a:r>
              <a:rPr sz="2200" spc="-10" dirty="0">
                <a:latin typeface="Carlito"/>
                <a:cs typeface="Carlito"/>
              </a:rPr>
              <a:t>implements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Component </a:t>
            </a:r>
            <a:r>
              <a:rPr sz="2200" spc="-15" dirty="0">
                <a:latin typeface="Carlito"/>
                <a:cs typeface="Carlito"/>
              </a:rPr>
              <a:t>interface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contains</a:t>
            </a:r>
            <a:r>
              <a:rPr sz="2200" spc="1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the</a:t>
            </a:r>
            <a:endParaRPr sz="2200">
              <a:latin typeface="Carlito"/>
              <a:cs typeface="Carlito"/>
            </a:endParaRPr>
          </a:p>
          <a:p>
            <a:pPr marL="241300" marR="5080">
              <a:lnSpc>
                <a:spcPct val="70000"/>
              </a:lnSpc>
              <a:spcBef>
                <a:spcPts val="395"/>
              </a:spcBef>
            </a:pPr>
            <a:r>
              <a:rPr sz="2200" spc="-20" dirty="0">
                <a:latin typeface="Carlito"/>
                <a:cs typeface="Carlito"/>
              </a:rPr>
              <a:t>reference to </a:t>
            </a:r>
            <a:r>
              <a:rPr sz="2200" spc="-5" dirty="0">
                <a:latin typeface="Carlito"/>
                <a:cs typeface="Carlito"/>
              </a:rPr>
              <a:t>a Component </a:t>
            </a:r>
            <a:r>
              <a:rPr sz="2200" spc="-10" dirty="0">
                <a:latin typeface="Carlito"/>
                <a:cs typeface="Carlito"/>
              </a:rPr>
              <a:t>instance. This </a:t>
            </a:r>
            <a:r>
              <a:rPr sz="2200" spc="-5" dirty="0">
                <a:latin typeface="Carlito"/>
                <a:cs typeface="Carlito"/>
              </a:rPr>
              <a:t>class also acts as </a:t>
            </a:r>
            <a:r>
              <a:rPr sz="2200" spc="-10" dirty="0">
                <a:latin typeface="Carlito"/>
                <a:cs typeface="Carlito"/>
              </a:rPr>
              <a:t>base </a:t>
            </a:r>
            <a:r>
              <a:rPr sz="2200" spc="-5" dirty="0">
                <a:latin typeface="Carlito"/>
                <a:cs typeface="Carlito"/>
              </a:rPr>
              <a:t>class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0" dirty="0">
                <a:latin typeface="Carlito"/>
                <a:cs typeface="Carlito"/>
              </a:rPr>
              <a:t>decorators for  </a:t>
            </a:r>
            <a:r>
              <a:rPr sz="2200" spc="-10" dirty="0">
                <a:latin typeface="Carlito"/>
                <a:cs typeface="Carlito"/>
              </a:rPr>
              <a:t>components.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5" dirty="0">
                <a:latin typeface="Carlito"/>
                <a:cs typeface="Carlito"/>
              </a:rPr>
              <a:t>ConcreteDecorator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ts val="2245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rlito"/>
                <a:cs typeface="Carlito"/>
              </a:rPr>
              <a:t>This </a:t>
            </a:r>
            <a:r>
              <a:rPr sz="2200" spc="-5" dirty="0">
                <a:latin typeface="Carlito"/>
                <a:cs typeface="Carlito"/>
              </a:rPr>
              <a:t>is a class which </a:t>
            </a:r>
            <a:r>
              <a:rPr sz="2200" spc="-10" dirty="0">
                <a:latin typeface="Carlito"/>
                <a:cs typeface="Carlito"/>
              </a:rPr>
              <a:t>inherits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20" dirty="0">
                <a:latin typeface="Carlito"/>
                <a:cs typeface="Carlito"/>
              </a:rPr>
              <a:t>Decorator </a:t>
            </a:r>
            <a:r>
              <a:rPr sz="2200" spc="-5" dirty="0">
                <a:latin typeface="Carlito"/>
                <a:cs typeface="Carlito"/>
              </a:rPr>
              <a:t>class and </a:t>
            </a:r>
            <a:r>
              <a:rPr sz="2200" spc="-15" dirty="0">
                <a:latin typeface="Carlito"/>
                <a:cs typeface="Carlito"/>
              </a:rPr>
              <a:t>provides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20" dirty="0">
                <a:latin typeface="Carlito"/>
                <a:cs typeface="Carlito"/>
              </a:rPr>
              <a:t>decorator</a:t>
            </a:r>
            <a:r>
              <a:rPr sz="2200" spc="13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for</a:t>
            </a:r>
            <a:endParaRPr sz="2200">
              <a:latin typeface="Carlito"/>
              <a:cs typeface="Carlito"/>
            </a:endParaRPr>
          </a:p>
          <a:p>
            <a:pPr marL="241300">
              <a:lnSpc>
                <a:spcPts val="2245"/>
              </a:lnSpc>
            </a:pPr>
            <a:r>
              <a:rPr sz="2200" spc="-10" dirty="0">
                <a:latin typeface="Carlito"/>
                <a:cs typeface="Carlito"/>
              </a:rPr>
              <a:t>components.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5066" y="2555189"/>
            <a:ext cx="860298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525" dirty="0"/>
              <a:t>Example </a:t>
            </a:r>
            <a:r>
              <a:rPr sz="8000" spc="-434" dirty="0"/>
              <a:t>Step </a:t>
            </a:r>
            <a:r>
              <a:rPr sz="8000" spc="-409" dirty="0"/>
              <a:t>by</a:t>
            </a:r>
            <a:r>
              <a:rPr sz="8000" spc="-1320" dirty="0"/>
              <a:t> </a:t>
            </a:r>
            <a:r>
              <a:rPr sz="8000" spc="-430" dirty="0"/>
              <a:t>Step</a:t>
            </a:r>
            <a:endParaRPr sz="8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15779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90" dirty="0"/>
              <a:t>S</a:t>
            </a:r>
            <a:r>
              <a:rPr sz="5400" spc="-445" dirty="0"/>
              <a:t>t</a:t>
            </a:r>
            <a:r>
              <a:rPr sz="5400" spc="-330" dirty="0"/>
              <a:t>e</a:t>
            </a:r>
            <a:r>
              <a:rPr sz="5400" spc="-265" dirty="0"/>
              <a:t>p</a:t>
            </a:r>
            <a:r>
              <a:rPr sz="5400" spc="-95" dirty="0"/>
              <a:t>1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912424" y="1925180"/>
            <a:ext cx="4249363" cy="1892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213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Carlito</vt:lpstr>
      <vt:lpstr>Trebuchet MS</vt:lpstr>
      <vt:lpstr>Office Theme</vt:lpstr>
      <vt:lpstr>Decorator Design Pattern Software Design Architecture Lab#7 Saniya Sarim </vt:lpstr>
      <vt:lpstr>Decorator Design Pattern</vt:lpstr>
      <vt:lpstr>Why Decorator Design Pattern</vt:lpstr>
      <vt:lpstr>When to Use this pattern?</vt:lpstr>
      <vt:lpstr>When to Use this pattern?</vt:lpstr>
      <vt:lpstr>UML Diagram</vt:lpstr>
      <vt:lpstr>Implementation Steps</vt:lpstr>
      <vt:lpstr>Example Step by Step</vt:lpstr>
      <vt:lpstr>Step1</vt:lpstr>
      <vt:lpstr>Step2</vt:lpstr>
      <vt:lpstr>Step2</vt:lpstr>
      <vt:lpstr>Step 3</vt:lpstr>
      <vt:lpstr>Step 4</vt:lpstr>
      <vt:lpstr>Consumation</vt:lpstr>
      <vt:lpstr>Output</vt:lpstr>
      <vt:lpstr>Tasks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Design Pattern</dc:title>
  <dc:creator>Muhammad Rehan</dc:creator>
  <cp:lastModifiedBy>Microsoft account</cp:lastModifiedBy>
  <cp:revision>1</cp:revision>
  <dcterms:created xsi:type="dcterms:W3CDTF">2022-04-18T06:49:06Z</dcterms:created>
  <dcterms:modified xsi:type="dcterms:W3CDTF">2022-04-18T06:52:22Z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2022-04-18T00:00:00Z</vt:filetime>
  </property>
</Properties>
</file>