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77" r:id="rId3"/>
    <p:sldId id="257" r:id="rId4"/>
    <p:sldId id="258" r:id="rId5"/>
    <p:sldId id="259" r:id="rId6"/>
    <p:sldId id="260" r:id="rId7"/>
    <p:sldId id="332" r:id="rId8"/>
    <p:sldId id="261" r:id="rId9"/>
    <p:sldId id="262" r:id="rId10"/>
    <p:sldId id="263" r:id="rId11"/>
    <p:sldId id="264" r:id="rId12"/>
    <p:sldId id="270" r:id="rId13"/>
    <p:sldId id="271" r:id="rId14"/>
    <p:sldId id="265" r:id="rId15"/>
    <p:sldId id="266" r:id="rId16"/>
    <p:sldId id="267" r:id="rId17"/>
    <p:sldId id="268" r:id="rId18"/>
    <p:sldId id="269" r:id="rId19"/>
    <p:sldId id="279" r:id="rId20"/>
    <p:sldId id="313" r:id="rId21"/>
    <p:sldId id="293" r:id="rId22"/>
    <p:sldId id="294" r:id="rId23"/>
    <p:sldId id="295" r:id="rId24"/>
    <p:sldId id="296" r:id="rId25"/>
    <p:sldId id="298" r:id="rId26"/>
    <p:sldId id="299" r:id="rId27"/>
    <p:sldId id="300" r:id="rId28"/>
    <p:sldId id="301" r:id="rId29"/>
    <p:sldId id="302" r:id="rId30"/>
    <p:sldId id="303" r:id="rId31"/>
    <p:sldId id="304" r:id="rId32"/>
    <p:sldId id="305" r:id="rId33"/>
    <p:sldId id="306" r:id="rId34"/>
    <p:sldId id="307" r:id="rId35"/>
    <p:sldId id="308" r:id="rId36"/>
    <p:sldId id="281" r:id="rId37"/>
    <p:sldId id="282" r:id="rId38"/>
    <p:sldId id="283" r:id="rId39"/>
    <p:sldId id="334" r:id="rId40"/>
    <p:sldId id="336" r:id="rId41"/>
    <p:sldId id="337" r:id="rId42"/>
    <p:sldId id="338" r:id="rId43"/>
    <p:sldId id="3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67" d="100"/>
          <a:sy n="67" d="100"/>
        </p:scale>
        <p:origin x="846" y="7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B498F-5FBF-4CE0-9438-B10A1A310838}"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2B1E3-6C42-472D-AED5-1170B0A7B64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F169783F-C8B5-44A9-920F-2B637B045F7C}" type="slidenum">
              <a:rPr lang="en-US" altLang="en-US"/>
              <a:t>19</a:t>
            </a:fld>
            <a:endParaRPr lang="en-US" altLang="en-US"/>
          </a:p>
        </p:txBody>
      </p:sp>
      <p:sp>
        <p:nvSpPr>
          <p:cNvPr id="4915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4915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150CC9C9-F110-4F38-BE60-A826E59EC634}" type="slidenum">
              <a:rPr lang="en-US" altLang="en-US" sz="1200">
                <a:latin typeface="Calibri" panose="020F0502020204030204" charset="0"/>
              </a:rPr>
              <a:t>19</a:t>
            </a:fld>
            <a:endParaRPr lang="en-US" altLang="en-US" sz="1200">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3B674C63-415E-48A4-8EEC-BCCC9D29F405}" type="slidenum">
              <a:rPr lang="en-US" altLang="en-US"/>
              <a:t>36</a:t>
            </a:fld>
            <a:endParaRPr lang="en-US" altLang="en-US"/>
          </a:p>
        </p:txBody>
      </p:sp>
      <p:sp>
        <p:nvSpPr>
          <p:cNvPr id="50177"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017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229BCBAC-5AAF-4210-9E1A-4CBB25440BC7}" type="slidenum">
              <a:rPr lang="en-US" altLang="en-US" sz="1200">
                <a:latin typeface="Calibri" panose="020F0502020204030204" charset="0"/>
              </a:rPr>
              <a:t>36</a:t>
            </a:fld>
            <a:endParaRPr lang="en-US" altLang="en-US" sz="120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37</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37</a:t>
            </a:fld>
            <a:endParaRPr lang="en-US" altLang="en-US" sz="120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38</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38</a:t>
            </a:fld>
            <a:endParaRPr lang="en-US" altLang="en-US" sz="120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39</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39</a:t>
            </a:fld>
            <a:endParaRPr lang="en-US" altLang="en-US" sz="1200">
              <a:latin typeface="Calibri" panose="020F0502020204030204" charset="0"/>
            </a:endParaRPr>
          </a:p>
        </p:txBody>
      </p:sp>
    </p:spTree>
    <p:extLst>
      <p:ext uri="{BB962C8B-B14F-4D97-AF65-F5344CB8AC3E}">
        <p14:creationId xmlns:p14="http://schemas.microsoft.com/office/powerpoint/2010/main" val="70890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40</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40</a:t>
            </a:fld>
            <a:endParaRPr lang="en-US" altLang="en-US" sz="1200">
              <a:latin typeface="Calibri" panose="020F0502020204030204" charset="0"/>
            </a:endParaRPr>
          </a:p>
        </p:txBody>
      </p:sp>
    </p:spTree>
    <p:extLst>
      <p:ext uri="{BB962C8B-B14F-4D97-AF65-F5344CB8AC3E}">
        <p14:creationId xmlns:p14="http://schemas.microsoft.com/office/powerpoint/2010/main" val="769161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41</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41</a:t>
            </a:fld>
            <a:endParaRPr lang="en-US" altLang="en-US" sz="1200">
              <a:latin typeface="Calibri" panose="020F0502020204030204" charset="0"/>
            </a:endParaRPr>
          </a:p>
        </p:txBody>
      </p:sp>
    </p:spTree>
    <p:extLst>
      <p:ext uri="{BB962C8B-B14F-4D97-AF65-F5344CB8AC3E}">
        <p14:creationId xmlns:p14="http://schemas.microsoft.com/office/powerpoint/2010/main" val="297046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42</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42</a:t>
            </a:fld>
            <a:endParaRPr lang="en-US" altLang="en-US" sz="1200">
              <a:latin typeface="Calibri" panose="020F0502020204030204" charset="0"/>
            </a:endParaRPr>
          </a:p>
        </p:txBody>
      </p:sp>
    </p:spTree>
    <p:extLst>
      <p:ext uri="{BB962C8B-B14F-4D97-AF65-F5344CB8AC3E}">
        <p14:creationId xmlns:p14="http://schemas.microsoft.com/office/powerpoint/2010/main" val="69559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p:txBody>
          <a:bodyPr/>
          <a:lstStyle/>
          <a:p>
            <a:fld id="{BE4CA78E-49BB-422E-84E4-18C2EF70F974}" type="slidenum">
              <a:rPr lang="en-US" altLang="en-US"/>
              <a:t>43</a:t>
            </a:fld>
            <a:endParaRPr lang="en-US" altLang="en-US"/>
          </a:p>
        </p:txBody>
      </p:sp>
      <p:sp>
        <p:nvSpPr>
          <p:cNvPr id="51201"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charset="0"/>
              <a:ea typeface="AR PL KaitiM GB" charset="0"/>
              <a:cs typeface="AR PL KaitiM GB" charset="0"/>
            </a:endParaRPr>
          </a:p>
        </p:txBody>
      </p:sp>
      <p:sp>
        <p:nvSpPr>
          <p:cNvPr id="5120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r">
              <a:buClrTx/>
              <a:buFontTx/>
              <a:buNone/>
            </a:pPr>
            <a:fld id="{EB6EC1E5-A27F-47C7-91CC-080964285E88}" type="slidenum">
              <a:rPr lang="en-US" altLang="en-US" sz="1200">
                <a:latin typeface="Calibri" panose="020F0502020204030204" charset="0"/>
              </a:rPr>
              <a:t>43</a:t>
            </a:fld>
            <a:endParaRPr lang="en-US" altLang="en-US" sz="1200">
              <a:latin typeface="Calibri" panose="020F0502020204030204" charset="0"/>
            </a:endParaRPr>
          </a:p>
        </p:txBody>
      </p:sp>
    </p:spTree>
    <p:extLst>
      <p:ext uri="{BB962C8B-B14F-4D97-AF65-F5344CB8AC3E}">
        <p14:creationId xmlns:p14="http://schemas.microsoft.com/office/powerpoint/2010/main" val="991154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91FE16-48A6-49FD-B402-67763189210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FE16-48A6-49FD-B402-67763189210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1FE16-48A6-49FD-B402-677631892108}"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91FE16-48A6-49FD-B402-67763189210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91FE16-48A6-49FD-B402-677631892108}"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91FE16-48A6-49FD-B402-677631892108}"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1FE16-48A6-49FD-B402-677631892108}"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1FE16-48A6-49FD-B402-67763189210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1FE16-48A6-49FD-B402-677631892108}"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5E1F0-A90F-4B5B-B339-1F731F65F2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1FE16-48A6-49FD-B402-677631892108}"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5E1F0-A90F-4B5B-B339-1F731F65F2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DML AND INDEXES</a:t>
            </a:r>
          </a:p>
        </p:txBody>
      </p:sp>
      <p:sp>
        <p:nvSpPr>
          <p:cNvPr id="3" name="Subtitle 2"/>
          <p:cNvSpPr>
            <a:spLocks noGrp="1"/>
          </p:cNvSpPr>
          <p:nvPr>
            <p:ph type="subTitle" idx="1"/>
          </p:nvPr>
        </p:nvSpPr>
        <p:spPr/>
        <p:txBody>
          <a:bodyPr>
            <a:normAutofit/>
          </a:bodyPr>
          <a:lstStyle/>
          <a:p>
            <a:r>
              <a:rPr lang="en-US" sz="4000" b="1" dirty="0"/>
              <a:t>Lab #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Changing Data in table</a:t>
            </a:r>
          </a:p>
        </p:txBody>
      </p:sp>
      <p:pic>
        <p:nvPicPr>
          <p:cNvPr id="5" name="Picture 4"/>
          <p:cNvPicPr>
            <a:picLocks noChangeAspect="1"/>
          </p:cNvPicPr>
          <p:nvPr/>
        </p:nvPicPr>
        <p:blipFill rotWithShape="1">
          <a:blip r:embed="rId2"/>
          <a:srcRect t="14081"/>
          <a:stretch>
            <a:fillRect/>
          </a:stretch>
        </p:blipFill>
        <p:spPr>
          <a:xfrm>
            <a:off x="1005625" y="1600536"/>
            <a:ext cx="9954296" cy="50320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Statement</a:t>
            </a:r>
          </a:p>
        </p:txBody>
      </p:sp>
      <p:pic>
        <p:nvPicPr>
          <p:cNvPr id="4" name="Picture 3"/>
          <p:cNvPicPr>
            <a:picLocks noChangeAspect="1"/>
          </p:cNvPicPr>
          <p:nvPr/>
        </p:nvPicPr>
        <p:blipFill rotWithShape="1">
          <a:blip r:embed="rId2"/>
          <a:srcRect t="30053"/>
          <a:stretch>
            <a:fillRect/>
          </a:stretch>
        </p:blipFill>
        <p:spPr>
          <a:xfrm>
            <a:off x="1097279" y="1845733"/>
            <a:ext cx="9128545" cy="4001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Statement</a:t>
            </a:r>
          </a:p>
        </p:txBody>
      </p:sp>
      <p:pic>
        <p:nvPicPr>
          <p:cNvPr id="5" name="Picture 4"/>
          <p:cNvPicPr>
            <a:picLocks noChangeAspect="1"/>
          </p:cNvPicPr>
          <p:nvPr/>
        </p:nvPicPr>
        <p:blipFill>
          <a:blip r:embed="rId2"/>
          <a:stretch>
            <a:fillRect/>
          </a:stretch>
        </p:blipFill>
        <p:spPr>
          <a:xfrm>
            <a:off x="838200" y="2167706"/>
            <a:ext cx="10670544" cy="30868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Statement</a:t>
            </a:r>
          </a:p>
        </p:txBody>
      </p:sp>
      <p:pic>
        <p:nvPicPr>
          <p:cNvPr id="4" name="Content Placeholder 3"/>
          <p:cNvPicPr>
            <a:picLocks noGrp="1" noChangeAspect="1"/>
          </p:cNvPicPr>
          <p:nvPr>
            <p:ph idx="1"/>
          </p:nvPr>
        </p:nvPicPr>
        <p:blipFill>
          <a:blip r:embed="rId2"/>
          <a:stretch>
            <a:fillRect/>
          </a:stretch>
        </p:blipFill>
        <p:spPr>
          <a:xfrm>
            <a:off x="1969998" y="1690688"/>
            <a:ext cx="7676278" cy="49393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Removing a Row from the department Table</a:t>
            </a:r>
          </a:p>
        </p:txBody>
      </p:sp>
      <p:pic>
        <p:nvPicPr>
          <p:cNvPr id="4" name="Content Placeholder 3"/>
          <p:cNvPicPr>
            <a:picLocks noGrp="1" noChangeAspect="1"/>
          </p:cNvPicPr>
          <p:nvPr>
            <p:ph idx="1"/>
          </p:nvPr>
        </p:nvPicPr>
        <p:blipFill rotWithShape="1">
          <a:blip r:embed="rId2"/>
          <a:srcRect t="11026" b="4030"/>
          <a:stretch>
            <a:fillRect/>
          </a:stretch>
        </p:blipFill>
        <p:spPr>
          <a:xfrm>
            <a:off x="838200" y="1690688"/>
            <a:ext cx="10515600" cy="44991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STATEMENT</a:t>
            </a:r>
          </a:p>
        </p:txBody>
      </p:sp>
      <p:pic>
        <p:nvPicPr>
          <p:cNvPr id="4" name="Content Placeholder 3"/>
          <p:cNvPicPr>
            <a:picLocks noGrp="1" noChangeAspect="1"/>
          </p:cNvPicPr>
          <p:nvPr>
            <p:ph idx="1"/>
          </p:nvPr>
        </p:nvPicPr>
        <p:blipFill rotWithShape="1">
          <a:blip r:embed="rId2"/>
          <a:srcRect t="41522"/>
          <a:stretch>
            <a:fillRect/>
          </a:stretch>
        </p:blipFill>
        <p:spPr>
          <a:xfrm>
            <a:off x="688081" y="2052592"/>
            <a:ext cx="10842130" cy="28156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Row</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23065" b="9000"/>
          <a:stretch>
            <a:fillRect/>
          </a:stretch>
        </p:blipFill>
        <p:spPr>
          <a:xfrm>
            <a:off x="838199" y="1825624"/>
            <a:ext cx="9915659" cy="45425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Rows Integrity Constraint Error</a:t>
            </a:r>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2"/>
          <a:srcRect t="30621"/>
          <a:stretch>
            <a:fillRect/>
          </a:stretch>
        </p:blipFill>
        <p:spPr>
          <a:xfrm>
            <a:off x="838199" y="1825625"/>
            <a:ext cx="10328157" cy="43513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Record Integrity Constraint Error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8784" t="40272" r="14993" b="39481"/>
          <a:stretch>
            <a:fillRect/>
          </a:stretch>
        </p:blipFill>
        <p:spPr>
          <a:xfrm>
            <a:off x="838200" y="1825625"/>
            <a:ext cx="10575010" cy="323577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charset="0"/>
              </a:rPr>
              <a:t>INDEX</a:t>
            </a:r>
            <a:br>
              <a:rPr lang="en-US" altLang="en-US" sz="3200" b="1" dirty="0">
                <a:latin typeface="Calibri" panose="020F0502020204030204" charset="0"/>
              </a:rPr>
            </a:br>
            <a:endParaRPr lang="en-US" altLang="en-US" sz="3200" b="1" dirty="0">
              <a:latin typeface="Calibri" panose="020F0502020204030204" charset="0"/>
            </a:endParaRPr>
          </a:p>
        </p:txBody>
      </p:sp>
      <p:sp>
        <p:nvSpPr>
          <p:cNvPr id="20482" name="Text Box 2"/>
          <p:cNvSpPr txBox="1">
            <a:spLocks noChangeArrowheads="1"/>
          </p:cNvSpPr>
          <p:nvPr/>
        </p:nvSpPr>
        <p:spPr bwMode="auto">
          <a:xfrm>
            <a:off x="862885" y="928687"/>
            <a:ext cx="10212946" cy="54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marL="0" indent="0">
              <a:spcBef>
                <a:spcPts val="450"/>
              </a:spcBef>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Indexes allow the database application to find data fast; without reading the whole table. They are similar to textbook indexes</a:t>
            </a:r>
          </a:p>
          <a:p>
            <a:pPr>
              <a:spcBef>
                <a:spcPts val="450"/>
              </a:spcBef>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An index can be created in a table to find data more quickly and efficiently</a:t>
            </a:r>
          </a:p>
          <a:p>
            <a:pPr>
              <a:spcBef>
                <a:spcPts val="450"/>
              </a:spcBef>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users cannot see the indexes, they are just used to speed up searches/queries</a:t>
            </a:r>
          </a:p>
          <a:p>
            <a:pPr marL="457200" indent="-457200">
              <a:spcBef>
                <a:spcPts val="450"/>
              </a:spcBef>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you create indexes, the database goes to that index first and then retrieves the corresponding table records directly.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DML ( DATA MANIPULATION LANGUAGE)</a:t>
            </a:r>
          </a:p>
        </p:txBody>
      </p:sp>
      <p:sp>
        <p:nvSpPr>
          <p:cNvPr id="3" name="Content Placeholder 2"/>
          <p:cNvSpPr>
            <a:spLocks noGrp="1"/>
          </p:cNvSpPr>
          <p:nvPr>
            <p:ph idx="1"/>
          </p:nvPr>
        </p:nvSpPr>
        <p:spPr/>
        <p:txBody>
          <a:bodyPr/>
          <a:lstStyle/>
          <a:p>
            <a:r>
              <a:rPr lang="en-US"/>
              <a:t>DML is short name of Data Manipulation Language which deals with data manipulation and includes most common SQL statements such SELECT, INSERT, UPDATE, DELETE, etc., and it is used to store, modify, retrieve, delete and update data in a database.</a:t>
            </a:r>
          </a:p>
          <a:p>
            <a:endParaRPr lang="en-US"/>
          </a:p>
          <a:p>
            <a:r>
              <a:rPr lang="en-US"/>
              <a:t>SELECT - retrieve data from a database</a:t>
            </a:r>
          </a:p>
          <a:p>
            <a:r>
              <a:rPr lang="en-US"/>
              <a:t>INSERT - insert data into a table</a:t>
            </a:r>
          </a:p>
          <a:p>
            <a:r>
              <a:rPr lang="en-US"/>
              <a:t>UPDATE - updates existing data within a table</a:t>
            </a:r>
          </a:p>
          <a:p>
            <a:r>
              <a:rPr lang="en-US"/>
              <a:t>DELETE - Delete all records from a database table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anose="020F0502020204030204" charset="0"/>
                <a:sym typeface="+mn-ea"/>
              </a:rPr>
              <a:t>Index </a:t>
            </a:r>
            <a:endParaRPr lang="en-US"/>
          </a:p>
        </p:txBody>
      </p:sp>
      <p:sp>
        <p:nvSpPr>
          <p:cNvPr id="3" name="Content Placeholder 2"/>
          <p:cNvSpPr>
            <a:spLocks noGrp="1"/>
          </p:cNvSpPr>
          <p:nvPr>
            <p:ph idx="1"/>
          </p:nvPr>
        </p:nvSpPr>
        <p:spPr/>
        <p:txBody>
          <a:bodyPr/>
          <a:lstStyle/>
          <a:p>
            <a:pPr marL="0" indent="0">
              <a:spcBef>
                <a:spcPts val="450"/>
              </a:spcBef>
              <a:buNone/>
            </a:pPr>
            <a:r>
              <a:rPr lang="en-US" altLang="en-US" dirty="0">
                <a:latin typeface="Calibri" panose="020F0502020204030204" charset="0"/>
                <a:sym typeface="+mn-ea"/>
              </a:rPr>
              <a:t>Create Index:</a:t>
            </a:r>
          </a:p>
          <a:p>
            <a:pPr marL="0" indent="0">
              <a:spcBef>
                <a:spcPts val="450"/>
              </a:spcBef>
              <a:buNone/>
            </a:pPr>
            <a:r>
              <a:rPr lang="en-US" altLang="en-US" dirty="0">
                <a:latin typeface="Calibri" panose="020F0502020204030204" charset="0"/>
                <a:sym typeface="+mn-ea"/>
              </a:rPr>
              <a:t>Creates an index on a table. Duplicate values are allowed:</a:t>
            </a:r>
            <a:endParaRPr lang="en-US" altLang="en-US" dirty="0">
              <a:latin typeface="Calibri" panose="020F0502020204030204" charset="0"/>
            </a:endParaRPr>
          </a:p>
          <a:p>
            <a:pPr marL="0" indent="0">
              <a:spcBef>
                <a:spcPts val="450"/>
              </a:spcBef>
              <a:buNone/>
            </a:pPr>
            <a:r>
              <a:rPr lang="en-US" altLang="en-US" dirty="0">
                <a:latin typeface="Calibri" panose="020F0502020204030204" charset="0"/>
                <a:sym typeface="+mn-ea"/>
              </a:rPr>
              <a:t>       </a:t>
            </a:r>
            <a:endParaRPr lang="en-US" altLang="en-US" dirty="0">
              <a:latin typeface="Calibri" panose="020F0502020204030204" charset="0"/>
            </a:endParaRPr>
          </a:p>
          <a:p>
            <a:pPr marL="0" indent="0">
              <a:spcBef>
                <a:spcPts val="450"/>
              </a:spcBef>
              <a:buNone/>
            </a:pPr>
            <a:r>
              <a:rPr lang="en-US" altLang="en-US" dirty="0">
                <a:latin typeface="Calibri" panose="020F0502020204030204" charset="0"/>
                <a:sym typeface="+mn-ea"/>
              </a:rPr>
              <a:t> Syntax:</a:t>
            </a:r>
          </a:p>
          <a:p>
            <a:pPr marL="0" indent="0">
              <a:spcBef>
                <a:spcPts val="450"/>
              </a:spcBef>
              <a:buNone/>
            </a:pPr>
            <a:r>
              <a:rPr lang="en-US" altLang="en-US" dirty="0">
                <a:latin typeface="Calibri" panose="020F0502020204030204" charset="0"/>
                <a:sym typeface="+mn-ea"/>
              </a:rPr>
              <a:t>CREATE   INDEX   </a:t>
            </a:r>
            <a:r>
              <a:rPr lang="en-US" altLang="en-US" dirty="0" err="1">
                <a:latin typeface="Calibri" panose="020F0502020204030204" charset="0"/>
                <a:sym typeface="+mn-ea"/>
              </a:rPr>
              <a:t>index_name</a:t>
            </a:r>
            <a:br>
              <a:rPr lang="en-US" altLang="en-US" dirty="0">
                <a:latin typeface="Calibri" panose="020F0502020204030204" charset="0"/>
                <a:sym typeface="+mn-ea"/>
              </a:rPr>
            </a:br>
            <a:r>
              <a:rPr lang="en-US" altLang="en-US" dirty="0">
                <a:latin typeface="Calibri" panose="020F0502020204030204" charset="0"/>
                <a:sym typeface="+mn-ea"/>
              </a:rPr>
              <a:t>ON   </a:t>
            </a:r>
            <a:r>
              <a:rPr lang="en-US" altLang="en-US" dirty="0" err="1">
                <a:latin typeface="Calibri" panose="020F0502020204030204" charset="0"/>
                <a:sym typeface="+mn-ea"/>
              </a:rPr>
              <a:t>table_name</a:t>
            </a:r>
            <a:r>
              <a:rPr lang="en-US" altLang="en-US" dirty="0">
                <a:latin typeface="Calibri" panose="020F0502020204030204" charset="0"/>
                <a:sym typeface="+mn-ea"/>
              </a:rPr>
              <a:t> (</a:t>
            </a:r>
            <a:r>
              <a:rPr lang="en-US" altLang="en-US" dirty="0" err="1">
                <a:latin typeface="Calibri" panose="020F0502020204030204" charset="0"/>
                <a:sym typeface="+mn-ea"/>
              </a:rPr>
              <a:t>column_name</a:t>
            </a:r>
            <a:r>
              <a:rPr lang="en-US" altLang="en-US" dirty="0">
                <a:latin typeface="Calibri" panose="020F0502020204030204" charset="0"/>
                <a:sym typeface="+mn-ea"/>
              </a:rPr>
              <a:t>);</a:t>
            </a:r>
            <a:endParaRPr lang="en-US" altLang="en-US" dirty="0">
              <a:latin typeface="Calibri" panose="020F0502020204030204" charset="0"/>
            </a:endParaRPr>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Indexes</a:t>
            </a:r>
          </a:p>
        </p:txBody>
      </p:sp>
      <p:sp>
        <p:nvSpPr>
          <p:cNvPr id="3" name="Content Placeholder 2"/>
          <p:cNvSpPr>
            <a:spLocks noGrp="1"/>
          </p:cNvSpPr>
          <p:nvPr>
            <p:ph idx="1"/>
          </p:nvPr>
        </p:nvSpPr>
        <p:spPr/>
        <p:txBody>
          <a:bodyPr/>
          <a:lstStyle/>
          <a:p>
            <a:r>
              <a:rPr lang="en-US"/>
              <a:t>There are two types of Indexes in SQL Server:</a:t>
            </a:r>
          </a:p>
          <a:p>
            <a:endParaRPr lang="en-US"/>
          </a:p>
          <a:p>
            <a:r>
              <a:rPr lang="en-US"/>
              <a:t>Clustered Index</a:t>
            </a:r>
          </a:p>
          <a:p>
            <a:r>
              <a:rPr lang="en-US"/>
              <a:t>Non-Clustered Index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Clustered Index</a:t>
            </a:r>
          </a:p>
        </p:txBody>
      </p:sp>
      <p:sp>
        <p:nvSpPr>
          <p:cNvPr id="3" name="Content Placeholder 2"/>
          <p:cNvSpPr>
            <a:spLocks noGrp="1"/>
          </p:cNvSpPr>
          <p:nvPr>
            <p:ph idx="1"/>
          </p:nvPr>
        </p:nvSpPr>
        <p:spPr/>
        <p:txBody>
          <a:bodyPr/>
          <a:lstStyle/>
          <a:p>
            <a:r>
              <a:rPr lang="en-US"/>
              <a:t>A clustered index defines the order in which data is physically stored in a table. </a:t>
            </a:r>
          </a:p>
          <a:p>
            <a:r>
              <a:rPr lang="en-US"/>
              <a:t>Table data can be sorted in only way, therefore, there can be only one clustered index per table. </a:t>
            </a:r>
          </a:p>
          <a:p>
            <a:r>
              <a:rPr lang="en-US"/>
              <a:t>In SQL Server, the primary key constraint automatically creates a clustered index on that particular column.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a:xfrm>
            <a:off x="838200" y="1825625"/>
            <a:ext cx="3475990" cy="4351655"/>
          </a:xfrm>
        </p:spPr>
        <p:txBody>
          <a:bodyPr>
            <a:normAutofit fontScale="67500" lnSpcReduction="10000"/>
          </a:bodyPr>
          <a:lstStyle/>
          <a:p>
            <a:pPr marL="0" indent="0">
              <a:buNone/>
            </a:pPr>
            <a:r>
              <a:rPr lang="en-US" b="1"/>
              <a:t>CREATE DATABASE schooldb		</a:t>
            </a:r>
          </a:p>
          <a:p>
            <a:pPr marL="0" indent="0">
              <a:buNone/>
            </a:pPr>
            <a:r>
              <a:rPr lang="en-US" b="1"/>
              <a:t>CREATE TABLE student</a:t>
            </a:r>
          </a:p>
          <a:p>
            <a:pPr marL="0" indent="0">
              <a:buNone/>
            </a:pPr>
            <a:r>
              <a:rPr lang="en-US" b="1"/>
              <a:t>(</a:t>
            </a:r>
          </a:p>
          <a:p>
            <a:pPr marL="0" indent="0">
              <a:buNone/>
            </a:pPr>
            <a:r>
              <a:rPr lang="en-US" b="1"/>
              <a:t>    id INT PRIMARY KEY,</a:t>
            </a:r>
          </a:p>
          <a:p>
            <a:pPr marL="0" indent="0">
              <a:buNone/>
            </a:pPr>
            <a:r>
              <a:rPr lang="en-US" b="1"/>
              <a:t>    name VARCHAR(50) NOT NULL,</a:t>
            </a:r>
          </a:p>
          <a:p>
            <a:pPr marL="0" indent="0">
              <a:buNone/>
            </a:pPr>
            <a:r>
              <a:rPr lang="en-US" b="1"/>
              <a:t>    gender VARCHAR(50) NOT NULL,</a:t>
            </a:r>
          </a:p>
          <a:p>
            <a:pPr marL="0" indent="0">
              <a:buNone/>
            </a:pPr>
            <a:r>
              <a:rPr lang="en-US" b="1"/>
              <a:t>    DOB datetime NOT NULL,</a:t>
            </a:r>
          </a:p>
          <a:p>
            <a:pPr marL="0" indent="0">
              <a:buNone/>
            </a:pPr>
            <a:r>
              <a:rPr lang="en-US" b="1"/>
              <a:t>    total_score INT NOT NULL,</a:t>
            </a:r>
          </a:p>
          <a:p>
            <a:pPr marL="0" indent="0">
              <a:buNone/>
            </a:pPr>
            <a:r>
              <a:rPr lang="en-US" b="1"/>
              <a:t>    city VARCHAR(50) NOT NULL</a:t>
            </a:r>
          </a:p>
          <a:p>
            <a:pPr marL="0" indent="0">
              <a:buNone/>
            </a:pPr>
            <a:r>
              <a:rPr lang="en-US" b="1"/>
              <a:t> )</a:t>
            </a:r>
          </a:p>
          <a:p>
            <a:pPr marL="0" indent="0">
              <a:buNone/>
            </a:pPr>
            <a:endParaRPr lang="en-US" b="1"/>
          </a:p>
        </p:txBody>
      </p:sp>
      <p:sp>
        <p:nvSpPr>
          <p:cNvPr id="4" name="Content Placeholder 3"/>
          <p:cNvSpPr>
            <a:spLocks noGrp="1"/>
          </p:cNvSpPr>
          <p:nvPr>
            <p:ph sz="half" idx="2"/>
          </p:nvPr>
        </p:nvSpPr>
        <p:spPr>
          <a:xfrm>
            <a:off x="4314190" y="1825625"/>
            <a:ext cx="7039610" cy="4351655"/>
          </a:xfrm>
        </p:spPr>
        <p:txBody>
          <a:bodyPr>
            <a:normAutofit fontScale="67500" lnSpcReduction="10000"/>
          </a:bodyPr>
          <a:lstStyle/>
          <a:p>
            <a:r>
              <a:rPr lang="en-US">
                <a:sym typeface="+mn-ea"/>
              </a:rPr>
              <a:t> Notice here in the “student” table we have set primary key constraint on the “id” column. This automatically creates a clustered index on the “id” column. </a:t>
            </a:r>
          </a:p>
          <a:p>
            <a:r>
              <a:rPr lang="en-US">
                <a:sym typeface="+mn-ea"/>
              </a:rPr>
              <a:t>To see all the indexes on a particular table execute “sp_helpindex” stored procedure. This stored procedure accepts the name of the table as a parameter and retrieves all the indexes of the table.</a:t>
            </a: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730"/>
          </a:xfrm>
        </p:spPr>
        <p:txBody>
          <a:bodyPr/>
          <a:lstStyle/>
          <a:p>
            <a:r>
              <a:rPr lang="en-US"/>
              <a:t>Example</a:t>
            </a:r>
          </a:p>
        </p:txBody>
      </p:sp>
      <p:sp>
        <p:nvSpPr>
          <p:cNvPr id="3" name="Content Placeholder 2"/>
          <p:cNvSpPr>
            <a:spLocks noGrp="1"/>
          </p:cNvSpPr>
          <p:nvPr>
            <p:ph sz="half" idx="1"/>
          </p:nvPr>
        </p:nvSpPr>
        <p:spPr/>
        <p:txBody>
          <a:bodyPr/>
          <a:lstStyle/>
          <a:p>
            <a:pPr marL="0" indent="0">
              <a:buNone/>
            </a:pPr>
            <a:r>
              <a:rPr lang="en-US"/>
              <a:t>USE schooldb</a:t>
            </a:r>
          </a:p>
          <a:p>
            <a:pPr marL="0" indent="0">
              <a:buNone/>
            </a:pPr>
            <a:r>
              <a:rPr lang="en-US"/>
              <a:t>EXECUTE sp_helpindex student</a:t>
            </a:r>
          </a:p>
          <a:p>
            <a:pPr marL="0" indent="0">
              <a:buNone/>
            </a:pPr>
            <a:r>
              <a:rPr lang="en-US"/>
              <a:t> </a:t>
            </a:r>
          </a:p>
        </p:txBody>
      </p:sp>
      <p:pic>
        <p:nvPicPr>
          <p:cNvPr id="7" name="Content Placeholder 6"/>
          <p:cNvPicPr>
            <a:picLocks noGrp="1" noChangeAspect="1"/>
          </p:cNvPicPr>
          <p:nvPr>
            <p:ph sz="half" idx="2"/>
          </p:nvPr>
        </p:nvPicPr>
        <p:blipFill>
          <a:blip r:embed="rId2"/>
          <a:stretch>
            <a:fillRect/>
          </a:stretch>
        </p:blipFill>
        <p:spPr>
          <a:xfrm>
            <a:off x="508000" y="3021330"/>
            <a:ext cx="6042025" cy="2929255"/>
          </a:xfrm>
          <a:prstGeom prst="rect">
            <a:avLst/>
          </a:prstGeom>
        </p:spPr>
      </p:pic>
      <p:pic>
        <p:nvPicPr>
          <p:cNvPr id="8" name="Content Placeholder 4"/>
          <p:cNvPicPr>
            <a:picLocks noChangeAspect="1"/>
          </p:cNvPicPr>
          <p:nvPr/>
        </p:nvPicPr>
        <p:blipFill>
          <a:blip r:embed="rId3"/>
          <a:stretch>
            <a:fillRect/>
          </a:stretch>
        </p:blipFill>
        <p:spPr>
          <a:xfrm>
            <a:off x="6760210" y="1253490"/>
            <a:ext cx="5073015"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Example </a:t>
            </a:r>
          </a:p>
        </p:txBody>
      </p:sp>
      <p:sp>
        <p:nvSpPr>
          <p:cNvPr id="3" name="Content Placeholder 2"/>
          <p:cNvSpPr>
            <a:spLocks noGrp="1"/>
          </p:cNvSpPr>
          <p:nvPr>
            <p:ph idx="1"/>
          </p:nvPr>
        </p:nvSpPr>
        <p:spPr/>
        <p:txBody>
          <a:bodyPr>
            <a:normAutofit/>
          </a:bodyPr>
          <a:lstStyle/>
          <a:p>
            <a:r>
              <a:rPr lang="en-US"/>
              <a:t>This clustered index stores the record in the student table in the ascending order of the “id”. Therefore, if the inserted record has the id of 5, the record will be inserted in the 5th row of the table instead of the first row. Similarly, if the fourth record has an id of 3, it will be inserted in the third row instead of the fourth row. </a:t>
            </a:r>
          </a:p>
          <a:p>
            <a:r>
              <a:rPr lang="en-US"/>
              <a:t>This is because the clustered index has to maintain the physical order of the stored records according to the indexed column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Clustered Index</a:t>
            </a:r>
          </a:p>
        </p:txBody>
      </p:sp>
      <p:sp>
        <p:nvSpPr>
          <p:cNvPr id="3" name="Content Placeholder 2"/>
          <p:cNvSpPr>
            <a:spLocks noGrp="1"/>
          </p:cNvSpPr>
          <p:nvPr>
            <p:ph sz="half" idx="1"/>
          </p:nvPr>
        </p:nvSpPr>
        <p:spPr>
          <a:xfrm>
            <a:off x="838200" y="1825625"/>
            <a:ext cx="3959225" cy="4351655"/>
          </a:xfrm>
        </p:spPr>
        <p:txBody>
          <a:bodyPr>
            <a:noAutofit/>
          </a:bodyPr>
          <a:lstStyle/>
          <a:p>
            <a:pPr marL="0" indent="0">
              <a:buNone/>
            </a:pPr>
            <a:r>
              <a:rPr lang="en-US" sz="1400"/>
              <a:t>USE schooldb</a:t>
            </a:r>
          </a:p>
          <a:p>
            <a:pPr marL="0" indent="0">
              <a:buNone/>
            </a:pPr>
            <a:r>
              <a:rPr lang="en-US" sz="1400"/>
              <a:t>INSERT INTO student</a:t>
            </a:r>
          </a:p>
          <a:p>
            <a:pPr marL="0" indent="0">
              <a:buNone/>
            </a:pPr>
            <a:r>
              <a:rPr lang="en-US" sz="1400"/>
              <a:t> VALUES  </a:t>
            </a:r>
          </a:p>
          <a:p>
            <a:pPr marL="0" indent="0">
              <a:buNone/>
            </a:pPr>
            <a:r>
              <a:rPr lang="en-US" sz="1400"/>
              <a:t>(6, 'Kate', 'Female', '03-JAN-1985', 500, 'Liverpool'), </a:t>
            </a:r>
          </a:p>
          <a:p>
            <a:pPr marL="0" indent="0">
              <a:buNone/>
            </a:pPr>
            <a:r>
              <a:rPr lang="en-US" sz="1400"/>
              <a:t>(2, 'Jon', 'Male', '02-FEB-1974', 545, 'Manchester'),</a:t>
            </a:r>
          </a:p>
          <a:p>
            <a:pPr marL="0" indent="0">
              <a:buNone/>
            </a:pPr>
            <a:r>
              <a:rPr lang="en-US" sz="1400"/>
              <a:t>(9, 'Wise', 'Male', '11-NOV-1987', 499, 'Manchester'), </a:t>
            </a:r>
          </a:p>
          <a:p>
            <a:pPr marL="0" indent="0">
              <a:buNone/>
            </a:pPr>
            <a:r>
              <a:rPr lang="en-US" sz="1400"/>
              <a:t>(3, 'Sara', 'Female', '07-MAR-1988', 600, 'Leeds'), </a:t>
            </a:r>
          </a:p>
          <a:p>
            <a:pPr marL="0" indent="0">
              <a:buNone/>
            </a:pPr>
            <a:r>
              <a:rPr lang="en-US" sz="1400"/>
              <a:t>(1, 'Jolly', 'Female', '12-JUN-1989', 500, 'London'),</a:t>
            </a:r>
          </a:p>
          <a:p>
            <a:pPr marL="0" indent="0">
              <a:buNone/>
            </a:pPr>
            <a:r>
              <a:rPr lang="en-US" sz="1400"/>
              <a:t>(4, 'Laura', 'Female', '22-DEC-1981', 400, 'Liverpool'),</a:t>
            </a:r>
          </a:p>
          <a:p>
            <a:pPr marL="0" indent="0">
              <a:buNone/>
            </a:pPr>
            <a:r>
              <a:rPr lang="en-US" sz="1400"/>
              <a:t>(7, 'Joseph', 'Male', '09-APR-1982', 643, 'London'),  </a:t>
            </a:r>
          </a:p>
          <a:p>
            <a:pPr marL="0" indent="0">
              <a:buNone/>
            </a:pPr>
            <a:r>
              <a:rPr lang="en-US" sz="1400"/>
              <a:t>(5, 'Alan', 'Male', '29-JUL-1993', 500, 'London'), </a:t>
            </a:r>
          </a:p>
          <a:p>
            <a:pPr marL="0" indent="0">
              <a:buNone/>
            </a:pPr>
            <a:r>
              <a:rPr lang="en-US" sz="1400"/>
              <a:t>(8, 'Mice', 'Male', '16-AUG-1974', 543, 'Liverpool'),</a:t>
            </a:r>
          </a:p>
          <a:p>
            <a:pPr marL="0" indent="0">
              <a:buNone/>
            </a:pPr>
            <a:r>
              <a:rPr lang="en-US" sz="1400"/>
              <a:t>(10, 'Elis', 'Female', '28-OCT-1990', 400, 'Leeds');</a:t>
            </a:r>
          </a:p>
          <a:p>
            <a:pPr marL="0" indent="0">
              <a:buNone/>
            </a:pPr>
            <a:r>
              <a:rPr lang="en-US" sz="1400"/>
              <a:t> </a:t>
            </a:r>
          </a:p>
        </p:txBody>
      </p:sp>
      <p:sp>
        <p:nvSpPr>
          <p:cNvPr id="4" name="Content Placeholder 3"/>
          <p:cNvSpPr>
            <a:spLocks noGrp="1"/>
          </p:cNvSpPr>
          <p:nvPr>
            <p:ph sz="half" idx="2"/>
          </p:nvPr>
        </p:nvSpPr>
        <p:spPr>
          <a:xfrm>
            <a:off x="4797425" y="1825625"/>
            <a:ext cx="6556375" cy="4351655"/>
          </a:xfrm>
        </p:spPr>
        <p:txBody>
          <a:bodyPr>
            <a:normAutofit fontScale="97500" lnSpcReduction="10000"/>
          </a:bodyPr>
          <a:lstStyle/>
          <a:p>
            <a:r>
              <a:rPr lang="en-US"/>
              <a:t>The above script inserts ten records in the student table. Notice here the records are inserted in random order of the values in the “id” column. </a:t>
            </a:r>
          </a:p>
          <a:p>
            <a:r>
              <a:rPr lang="en-US"/>
              <a:t>But because of the default clustered index on the id column, the records are physically stored in the ascending order of the values in the “id” column. </a:t>
            </a:r>
          </a:p>
          <a:p>
            <a:r>
              <a:rPr lang="en-US"/>
              <a:t>Execute the following SELECT statement to retrieve the records from the student table.</a:t>
            </a:r>
          </a:p>
          <a:p>
            <a:r>
              <a:rPr lang="en-US"/>
              <a:t>SELECT * FROM student</a:t>
            </a: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Clustered Index</a:t>
            </a:r>
          </a:p>
        </p:txBody>
      </p:sp>
      <p:sp>
        <p:nvSpPr>
          <p:cNvPr id="3" name="Content Placeholder 2"/>
          <p:cNvSpPr>
            <a:spLocks noGrp="1"/>
          </p:cNvSpPr>
          <p:nvPr>
            <p:ph sz="half" idx="1"/>
          </p:nvPr>
        </p:nvSpPr>
        <p:spPr/>
        <p:txBody>
          <a:bodyPr/>
          <a:lstStyle/>
          <a:p>
            <a:r>
              <a:rPr lang="en-US"/>
              <a:t>You can create your own custom index as well the default clustered index. </a:t>
            </a:r>
          </a:p>
          <a:p>
            <a:r>
              <a:rPr lang="en-US"/>
              <a:t>To create a new clustered index on a table you first have to delete the previous index.</a:t>
            </a:r>
          </a:p>
        </p:txBody>
      </p:sp>
      <p:pic>
        <p:nvPicPr>
          <p:cNvPr id="5" name="Content Placeholder 4"/>
          <p:cNvPicPr>
            <a:picLocks noGrp="1" noChangeAspect="1"/>
          </p:cNvPicPr>
          <p:nvPr>
            <p:ph sz="half" idx="2"/>
          </p:nvPr>
        </p:nvPicPr>
        <p:blipFill>
          <a:blip r:embed="rId2"/>
          <a:stretch>
            <a:fillRect/>
          </a:stretch>
        </p:blipFill>
        <p:spPr>
          <a:xfrm>
            <a:off x="6870065" y="1825625"/>
            <a:ext cx="4100830" cy="435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Custom Clustered index Example</a:t>
            </a:r>
          </a:p>
        </p:txBody>
      </p:sp>
      <p:sp>
        <p:nvSpPr>
          <p:cNvPr id="3" name="Content Placeholder 2"/>
          <p:cNvSpPr>
            <a:spLocks noGrp="1"/>
          </p:cNvSpPr>
          <p:nvPr>
            <p:ph idx="1"/>
          </p:nvPr>
        </p:nvSpPr>
        <p:spPr/>
        <p:txBody>
          <a:bodyPr>
            <a:normAutofit fontScale="85000" lnSpcReduction="10000"/>
          </a:bodyPr>
          <a:lstStyle/>
          <a:p>
            <a:pPr marL="0" indent="0">
              <a:buNone/>
            </a:pPr>
            <a:r>
              <a:rPr lang="en-US"/>
              <a:t>Now, to create a new clustered Index, execute the following script:</a:t>
            </a:r>
          </a:p>
          <a:p>
            <a:pPr marL="0" indent="0">
              <a:buNone/>
            </a:pPr>
            <a:endParaRPr lang="en-US" sz="3200"/>
          </a:p>
          <a:p>
            <a:pPr marL="0" indent="0">
              <a:buNone/>
            </a:pPr>
            <a:r>
              <a:rPr lang="en-US" sz="3200"/>
              <a:t> CREATE CLUSTERED INDEX IX_tblStudent_Gender_Score</a:t>
            </a:r>
          </a:p>
          <a:p>
            <a:pPr marL="0" indent="0">
              <a:buNone/>
            </a:pPr>
            <a:r>
              <a:rPr lang="en-US" sz="3200"/>
              <a:t>ON student(gender ASC, total_score DESC)</a:t>
            </a:r>
          </a:p>
          <a:p>
            <a:pPr marL="0" indent="0">
              <a:buNone/>
            </a:pPr>
            <a:r>
              <a:rPr lang="en-US"/>
              <a:t> </a:t>
            </a:r>
          </a:p>
          <a:p>
            <a:pPr marL="0" indent="0">
              <a:buNone/>
            </a:pPr>
            <a:r>
              <a:rPr lang="en-US"/>
              <a:t>The above script creates a clustered index named “IX_tblStudent_Gender_Score” on the student table. This index is created on the “gender” and “total_score” columns. An index that is created on more than one column is called “composite index”.</a:t>
            </a:r>
          </a:p>
          <a:p>
            <a:pPr marL="0" indent="0">
              <a:buNone/>
            </a:pPr>
            <a:r>
              <a:rPr lang="en-US"/>
              <a:t>The above index first sorts all the records in the ascending order of the gender. If gender is same for two or more records, the records are sorted in the descending order of the values in their “total_score” column.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sz="half" idx="1"/>
          </p:nvPr>
        </p:nvSpPr>
        <p:spPr/>
        <p:txBody>
          <a:bodyPr/>
          <a:lstStyle/>
          <a:p>
            <a:r>
              <a:rPr lang="en-US"/>
              <a:t>Select * from student</a:t>
            </a:r>
          </a:p>
          <a:p>
            <a:endParaRPr lang="en-US"/>
          </a:p>
        </p:txBody>
      </p:sp>
      <p:pic>
        <p:nvPicPr>
          <p:cNvPr id="4" name="Content Placeholder 3"/>
          <p:cNvPicPr>
            <a:picLocks noGrp="1" noChangeAspect="1"/>
          </p:cNvPicPr>
          <p:nvPr>
            <p:ph sz="half" idx="2"/>
          </p:nvPr>
        </p:nvPicPr>
        <p:blipFill>
          <a:blip r:embed="rId2"/>
          <a:stretch>
            <a:fillRect/>
          </a:stretch>
        </p:blipFill>
        <p:spPr>
          <a:xfrm>
            <a:off x="1563370" y="2534920"/>
            <a:ext cx="7992110" cy="33108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DML (Data Manipulation Language)</a:t>
            </a:r>
          </a:p>
        </p:txBody>
      </p:sp>
      <p:pic>
        <p:nvPicPr>
          <p:cNvPr id="4" name="Content Placeholder 3"/>
          <p:cNvPicPr>
            <a:picLocks noGrp="1" noChangeAspect="1"/>
          </p:cNvPicPr>
          <p:nvPr>
            <p:ph idx="1"/>
          </p:nvPr>
        </p:nvPicPr>
        <p:blipFill rotWithShape="1">
          <a:blip r:embed="rId2"/>
          <a:srcRect t="33822"/>
          <a:stretch>
            <a:fillRect/>
          </a:stretch>
        </p:blipFill>
        <p:spPr>
          <a:xfrm>
            <a:off x="838200" y="1690688"/>
            <a:ext cx="10961446" cy="418207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 Clustered Index</a:t>
            </a:r>
          </a:p>
        </p:txBody>
      </p:sp>
      <p:sp>
        <p:nvSpPr>
          <p:cNvPr id="3" name="Content Placeholder 2"/>
          <p:cNvSpPr>
            <a:spLocks noGrp="1"/>
          </p:cNvSpPr>
          <p:nvPr>
            <p:ph idx="1"/>
          </p:nvPr>
        </p:nvSpPr>
        <p:spPr/>
        <p:txBody>
          <a:bodyPr>
            <a:normAutofit/>
          </a:bodyPr>
          <a:lstStyle/>
          <a:p>
            <a:r>
              <a:rPr lang="en-US"/>
              <a:t>A non-clustered index doesn’t sort the physical data inside the table. In fact, a non-clustered index is stored at one place and table data is stored in another place. </a:t>
            </a:r>
          </a:p>
          <a:p>
            <a:r>
              <a:rPr lang="en-US"/>
              <a:t>This is similar to a textbook where the book content is located in one place and the index is located in another. </a:t>
            </a:r>
          </a:p>
          <a:p>
            <a:r>
              <a:rPr lang="en-US"/>
              <a:t>This allows for more than one non-clustered index per table.</a:t>
            </a:r>
          </a:p>
          <a:p>
            <a:r>
              <a:rPr lang="en-US">
                <a:sym typeface="+mn-ea"/>
              </a:rPr>
              <a:t>It is important to mention here that inside the table the data will be sorted by a clustered index. However, inside the non-clustered index data is stored in the specified order.</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 Clustered Index</a:t>
            </a:r>
          </a:p>
        </p:txBody>
      </p:sp>
      <p:sp>
        <p:nvSpPr>
          <p:cNvPr id="3" name="Content Placeholder 2"/>
          <p:cNvSpPr>
            <a:spLocks noGrp="1"/>
          </p:cNvSpPr>
          <p:nvPr>
            <p:ph idx="1"/>
          </p:nvPr>
        </p:nvSpPr>
        <p:spPr/>
        <p:txBody>
          <a:bodyPr>
            <a:normAutofit/>
          </a:bodyPr>
          <a:lstStyle/>
          <a:p>
            <a:r>
              <a:rPr lang="en-US"/>
              <a:t> The index contains column values on which the index is created and the address of the record that the column value belongs to.</a:t>
            </a:r>
          </a:p>
          <a:p>
            <a:pPr marL="0" indent="0">
              <a:buNone/>
            </a:pPr>
            <a:endParaRPr lang="en-US"/>
          </a:p>
          <a:p>
            <a:r>
              <a:rPr lang="en-US"/>
              <a:t>When a query is issued against a column on which the index is created, the database will first go to the index and look for the address of the corresponding row in the table. It will then go to that row address and fetch other column values. </a:t>
            </a:r>
          </a:p>
          <a:p>
            <a:r>
              <a:rPr lang="en-US"/>
              <a:t>It is due to this additional step that non-clustered indexes are slower than clustered indexes.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Non-Clustered Index</a:t>
            </a:r>
          </a:p>
        </p:txBody>
      </p:sp>
      <p:sp>
        <p:nvSpPr>
          <p:cNvPr id="3" name="Content Placeholder 2"/>
          <p:cNvSpPr>
            <a:spLocks noGrp="1"/>
          </p:cNvSpPr>
          <p:nvPr>
            <p:ph sz="half" idx="1"/>
          </p:nvPr>
        </p:nvSpPr>
        <p:spPr/>
        <p:txBody>
          <a:bodyPr>
            <a:normAutofit fontScale="90000" lnSpcReduction="10000"/>
          </a:bodyPr>
          <a:lstStyle/>
          <a:p>
            <a:pPr marL="0" indent="0">
              <a:buNone/>
            </a:pPr>
            <a:r>
              <a:rPr lang="en-US"/>
              <a:t>use schooldb</a:t>
            </a:r>
          </a:p>
          <a:p>
            <a:pPr marL="0" indent="0">
              <a:buNone/>
            </a:pPr>
            <a:r>
              <a:rPr lang="en-US"/>
              <a:t> CREATE NONCLUSTERED INDEX IX_tblStudent_Name</a:t>
            </a:r>
          </a:p>
          <a:p>
            <a:pPr marL="0" indent="0">
              <a:buNone/>
            </a:pPr>
            <a:r>
              <a:rPr lang="en-US"/>
              <a:t>ON student(name ASC)</a:t>
            </a:r>
          </a:p>
          <a:p>
            <a:pPr marL="0" indent="0">
              <a:buNone/>
            </a:pPr>
            <a:r>
              <a:rPr lang="en-US"/>
              <a:t> </a:t>
            </a:r>
          </a:p>
          <a:p>
            <a:pPr marL="0" indent="0">
              <a:buNone/>
            </a:pPr>
            <a:endParaRPr lang="en-US"/>
          </a:p>
        </p:txBody>
      </p:sp>
      <p:sp>
        <p:nvSpPr>
          <p:cNvPr id="4" name="Content Placeholder 3"/>
          <p:cNvSpPr>
            <a:spLocks noGrp="1"/>
          </p:cNvSpPr>
          <p:nvPr>
            <p:ph sz="half" idx="2"/>
          </p:nvPr>
        </p:nvSpPr>
        <p:spPr/>
        <p:txBody>
          <a:bodyPr>
            <a:normAutofit fontScale="90000" lnSpcReduction="10000"/>
          </a:bodyPr>
          <a:lstStyle/>
          <a:p>
            <a:r>
              <a:rPr lang="en-US" b="1"/>
              <a:t>The above script creates a non-clustered index on the “name” column of the student table. The index sorts by name in ascending order. </a:t>
            </a:r>
          </a:p>
          <a:p>
            <a:r>
              <a:rPr lang="en-US" b="1"/>
              <a:t>As we said earlier, the table data and index will be stored in different places. The table records will be sorted by a clustered index if there is one. </a:t>
            </a:r>
          </a:p>
          <a:p>
            <a:r>
              <a:rPr lang="en-US" b="1"/>
              <a:t>The index will be sorted according to its definition and will be stored separately from the table.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Clustered index</a:t>
            </a:r>
          </a:p>
        </p:txBody>
      </p:sp>
      <p:sp>
        <p:nvSpPr>
          <p:cNvPr id="3" name="Content Placeholder 2"/>
          <p:cNvSpPr>
            <a:spLocks noGrp="1"/>
          </p:cNvSpPr>
          <p:nvPr>
            <p:ph sz="half" idx="1"/>
          </p:nvPr>
        </p:nvSpPr>
        <p:spPr/>
        <p:txBody>
          <a:bodyPr/>
          <a:lstStyle/>
          <a:p>
            <a:pPr marL="0" indent="0">
              <a:buNone/>
            </a:pPr>
            <a:r>
              <a:rPr lang="en-US"/>
              <a:t>CREATE CLUSTERED INDEX IX_tblStudent_id</a:t>
            </a:r>
          </a:p>
          <a:p>
            <a:pPr marL="0" indent="0">
              <a:buNone/>
            </a:pPr>
            <a:r>
              <a:rPr lang="en-US"/>
              <a:t>ON student(id ASC)</a:t>
            </a:r>
          </a:p>
          <a:p>
            <a:pPr marL="0" indent="0">
              <a:buNone/>
            </a:pPr>
            <a:endParaRPr lang="en-US"/>
          </a:p>
          <a:p>
            <a:pPr marL="0" indent="0">
              <a:buNone/>
            </a:pPr>
            <a:endParaRPr lang="en-US"/>
          </a:p>
        </p:txBody>
      </p:sp>
      <p:pic>
        <p:nvPicPr>
          <p:cNvPr id="5" name="Content Placeholder 4"/>
          <p:cNvPicPr>
            <a:picLocks noGrp="1" noChangeAspect="1"/>
          </p:cNvPicPr>
          <p:nvPr>
            <p:ph sz="half" idx="2"/>
          </p:nvPr>
        </p:nvPicPr>
        <p:blipFill>
          <a:blip r:embed="rId2"/>
          <a:stretch>
            <a:fillRect/>
          </a:stretch>
        </p:blipFill>
        <p:spPr>
          <a:xfrm>
            <a:off x="6503035" y="2176780"/>
            <a:ext cx="4429125" cy="22574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Non Clustererd Index</a:t>
            </a:r>
          </a:p>
        </p:txBody>
      </p:sp>
      <p:sp>
        <p:nvSpPr>
          <p:cNvPr id="3" name="Content Placeholder 2"/>
          <p:cNvSpPr>
            <a:spLocks noGrp="1"/>
          </p:cNvSpPr>
          <p:nvPr>
            <p:ph sz="half" idx="1"/>
          </p:nvPr>
        </p:nvSpPr>
        <p:spPr/>
        <p:txBody>
          <a:bodyPr>
            <a:normAutofit fontScale="92500"/>
          </a:bodyPr>
          <a:lstStyle/>
          <a:p>
            <a:r>
              <a:rPr lang="en-US"/>
              <a:t>Notice, here in the index every row has a column that stores the address of the row to which the name belongs. So if a query is issued to retrieve the gender and DOB of the student named “Jon”, the database will first search the name “Jon” inside the index. </a:t>
            </a:r>
          </a:p>
          <a:p>
            <a:r>
              <a:rPr lang="en-US"/>
              <a:t>It will then read the row address of “Jon” and will go directly to that row in the “student” table to fetch gender and DOB of Jon.</a:t>
            </a:r>
          </a:p>
        </p:txBody>
      </p:sp>
      <p:pic>
        <p:nvPicPr>
          <p:cNvPr id="5" name="Content Placeholder 4"/>
          <p:cNvPicPr>
            <a:picLocks noGrp="1" noChangeAspect="1"/>
          </p:cNvPicPr>
          <p:nvPr>
            <p:ph sz="half" idx="2"/>
          </p:nvPr>
        </p:nvPicPr>
        <p:blipFill>
          <a:blip r:embed="rId2"/>
          <a:stretch>
            <a:fillRect/>
          </a:stretch>
        </p:blipFill>
        <p:spPr>
          <a:xfrm>
            <a:off x="6172200" y="1900555"/>
            <a:ext cx="5181600" cy="42011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Clustered vs Non Clustered</a:t>
            </a:r>
          </a:p>
        </p:txBody>
      </p:sp>
      <p:sp>
        <p:nvSpPr>
          <p:cNvPr id="6" name="Content Placeholder 5"/>
          <p:cNvSpPr>
            <a:spLocks noGrp="1"/>
          </p:cNvSpPr>
          <p:nvPr>
            <p:ph idx="1"/>
          </p:nvPr>
        </p:nvSpPr>
        <p:spPr/>
        <p:txBody>
          <a:bodyPr/>
          <a:lstStyle/>
          <a:p>
            <a:r>
              <a:rPr lang="en-US"/>
              <a:t>There can be only one clustered index per table. However, you can create multiple non-clustered indexes on a single table.</a:t>
            </a:r>
          </a:p>
          <a:p>
            <a:r>
              <a:rPr lang="en-US"/>
              <a:t>Clustered indexes only sort tables. Therefore, they do not consume extra storage. Non-clustered indexes are stored in a separate place from the actual table claiming more storage space.</a:t>
            </a:r>
          </a:p>
          <a:p>
            <a:r>
              <a:rPr lang="en-US"/>
              <a:t>Clustered indexes are faster than non-clustered indexes since they don’t involve any extra lookup step.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52429" y="1228276"/>
            <a:ext cx="10341734" cy="5431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altLang="en-US" sz="3600" b="1" dirty="0">
                <a:latin typeface="Calibri" panose="020F0502020204030204" charset="0"/>
              </a:rPr>
              <a:t>CREATE UNIQUE INDEX Syntax</a:t>
            </a:r>
          </a:p>
          <a:p>
            <a:pPr>
              <a:spcBef>
                <a:spcPts val="450"/>
              </a:spcBef>
            </a:pPr>
            <a:r>
              <a:rPr lang="en-US" altLang="en-US" sz="3600" dirty="0">
                <a:latin typeface="Calibri" panose="020F0502020204030204" charset="0"/>
              </a:rPr>
              <a:t>      Creates a unique index on a table. Duplicate values are not allowed:</a:t>
            </a:r>
          </a:p>
          <a:p>
            <a:pPr>
              <a:spcBef>
                <a:spcPts val="450"/>
              </a:spcBef>
            </a:pPr>
            <a:endParaRPr lang="en-US" altLang="en-US" sz="3600" dirty="0">
              <a:latin typeface="Calibri" panose="020F0502020204030204" charset="0"/>
            </a:endParaRPr>
          </a:p>
          <a:p>
            <a:pPr>
              <a:spcBef>
                <a:spcPts val="450"/>
              </a:spcBef>
            </a:pPr>
            <a:r>
              <a:rPr lang="en-US" altLang="en-US" sz="3600" dirty="0">
                <a:latin typeface="Calibri" panose="020F0502020204030204" charset="0"/>
              </a:rPr>
              <a:t>       CREATE   UNIQUE   INDEX   </a:t>
            </a:r>
            <a:r>
              <a:rPr lang="en-US" altLang="en-US" sz="3600" dirty="0" err="1">
                <a:latin typeface="Calibri" panose="020F0502020204030204" charset="0"/>
              </a:rPr>
              <a:t>index_name</a:t>
            </a:r>
            <a:br>
              <a:rPr lang="en-US" altLang="en-US" sz="3600" dirty="0">
                <a:latin typeface="Calibri" panose="020F0502020204030204" charset="0"/>
              </a:rPr>
            </a:br>
            <a:r>
              <a:rPr lang="en-US" altLang="en-US" sz="3600" dirty="0">
                <a:latin typeface="Calibri" panose="020F0502020204030204" charset="0"/>
              </a:rPr>
              <a:t>ON   </a:t>
            </a:r>
            <a:r>
              <a:rPr lang="en-US" altLang="en-US" sz="3600" dirty="0" err="1">
                <a:latin typeface="Calibri" panose="020F0502020204030204" charset="0"/>
              </a:rPr>
              <a:t>table_name</a:t>
            </a:r>
            <a:r>
              <a:rPr lang="en-US" altLang="en-US" sz="3600" dirty="0">
                <a:latin typeface="Calibri" panose="020F0502020204030204" charset="0"/>
              </a:rPr>
              <a:t> (</a:t>
            </a:r>
            <a:r>
              <a:rPr lang="en-US" altLang="en-US" sz="3600" dirty="0" err="1">
                <a:latin typeface="Calibri" panose="020F0502020204030204" charset="0"/>
              </a:rPr>
              <a:t>column_name</a:t>
            </a:r>
            <a:r>
              <a:rPr lang="en-US" altLang="en-US" sz="3600" dirty="0">
                <a:latin typeface="Calibri" panose="020F0502020204030204" charset="0"/>
              </a:rPr>
              <a:t>);</a:t>
            </a:r>
          </a:p>
          <a:p>
            <a:pPr>
              <a:spcBef>
                <a:spcPts val="450"/>
              </a:spcBef>
            </a:pPr>
            <a:endParaRPr lang="en-US" altLang="en-US" sz="3600" dirty="0">
              <a:latin typeface="Calibri" panose="020F0502020204030204" charset="0"/>
            </a:endParaRPr>
          </a:p>
          <a:p>
            <a:pPr>
              <a:spcBef>
                <a:spcPts val="450"/>
              </a:spcBef>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UNIQUE indicates that the combination of values in the indexed columns must be unique</a:t>
            </a: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charset="0"/>
              </a:rPr>
              <a:t>INDEX</a:t>
            </a:r>
            <a:br>
              <a:rPr lang="en-US" altLang="en-US" sz="3200" b="1" dirty="0">
                <a:latin typeface="Calibri" panose="020F0502020204030204" charset="0"/>
              </a:rPr>
            </a:br>
            <a:endParaRPr lang="en-US" altLang="en-US" sz="3200" b="1" dirty="0">
              <a:latin typeface="Calibri" panose="020F0502020204030204"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altLang="en-US" sz="4000" b="1" dirty="0">
                <a:latin typeface="Times New Roman" panose="02020603050405020304" pitchFamily="18" charset="0"/>
                <a:cs typeface="Times New Roman" panose="02020603050405020304" pitchFamily="18" charset="0"/>
              </a:rPr>
              <a:t>Rename an Index</a:t>
            </a:r>
          </a:p>
          <a:p>
            <a:pPr>
              <a:spcBef>
                <a:spcPts val="450"/>
              </a:spcBef>
            </a:pPr>
            <a:r>
              <a:rPr lang="en-US" altLang="en-US" sz="4000" dirty="0">
                <a:latin typeface="Times New Roman" panose="02020603050405020304" pitchFamily="18" charset="0"/>
                <a:cs typeface="Times New Roman" panose="02020603050405020304" pitchFamily="18" charset="0"/>
              </a:rPr>
              <a:t>      The syntax for renaming an index is:</a:t>
            </a:r>
          </a:p>
          <a:p>
            <a:pPr>
              <a:spcBef>
                <a:spcPts val="450"/>
              </a:spcBef>
            </a:pPr>
            <a:r>
              <a:rPr lang="en-US" altLang="en-US" sz="4000" dirty="0">
                <a:latin typeface="Times New Roman" panose="02020603050405020304" pitchFamily="18" charset="0"/>
                <a:cs typeface="Times New Roman" panose="02020603050405020304" pitchFamily="18" charset="0"/>
              </a:rPr>
              <a:t>      </a:t>
            </a:r>
          </a:p>
          <a:p>
            <a:pPr>
              <a:spcBef>
                <a:spcPts val="450"/>
              </a:spcBef>
            </a:pPr>
            <a:r>
              <a:rPr lang="en-US" altLang="en-US" sz="4000" dirty="0">
                <a:latin typeface="Times New Roman" panose="02020603050405020304" pitchFamily="18" charset="0"/>
                <a:cs typeface="Times New Roman" panose="02020603050405020304" pitchFamily="18" charset="0"/>
              </a:rPr>
              <a:t>      ALTER   INDEX  </a:t>
            </a:r>
            <a:r>
              <a:rPr lang="en-US" altLang="en-US" sz="4000" dirty="0" err="1">
                <a:latin typeface="Times New Roman" panose="02020603050405020304" pitchFamily="18" charset="0"/>
                <a:cs typeface="Times New Roman" panose="02020603050405020304" pitchFamily="18" charset="0"/>
              </a:rPr>
              <a:t>index_name</a:t>
            </a:r>
            <a:r>
              <a:rPr lang="en-US" altLang="en-US" sz="4000" dirty="0">
                <a:latin typeface="Times New Roman" panose="02020603050405020304" pitchFamily="18" charset="0"/>
                <a:cs typeface="Times New Roman" panose="02020603050405020304" pitchFamily="18" charset="0"/>
              </a:rPr>
              <a:t>  RENAME  TO  </a:t>
            </a:r>
            <a:r>
              <a:rPr lang="en-US" altLang="en-US" sz="4000" dirty="0" err="1">
                <a:latin typeface="Times New Roman" panose="02020603050405020304" pitchFamily="18" charset="0"/>
                <a:cs typeface="Times New Roman" panose="02020603050405020304" pitchFamily="18" charset="0"/>
              </a:rPr>
              <a:t>new_index_name</a:t>
            </a:r>
            <a:r>
              <a:rPr lang="en-US" altLang="en-US" sz="4000" dirty="0">
                <a:latin typeface="Times New Roman" panose="02020603050405020304" pitchFamily="18" charset="0"/>
                <a:cs typeface="Times New Roman" panose="02020603050405020304" pitchFamily="18" charset="0"/>
              </a:rPr>
              <a:t>;</a:t>
            </a:r>
          </a:p>
          <a:p>
            <a:pPr>
              <a:spcBef>
                <a:spcPts val="450"/>
              </a:spcBef>
            </a:pPr>
            <a:endParaRPr lang="en-US" altLang="en-US" sz="4000" dirty="0">
              <a:latin typeface="Times New Roman" panose="02020603050405020304" pitchFamily="18" charset="0"/>
              <a:cs typeface="Times New Roman" panose="02020603050405020304" pitchFamily="18" charset="0"/>
            </a:endParaRPr>
          </a:p>
          <a:p>
            <a:pPr>
              <a:spcBef>
                <a:spcPts val="450"/>
              </a:spcBef>
            </a:pPr>
            <a:endParaRPr lang="en-US" altLang="en-US" sz="4000" dirty="0">
              <a:latin typeface="Times New Roman" panose="02020603050405020304" pitchFamily="18" charset="0"/>
              <a:cs typeface="Times New Roman" panose="02020603050405020304" pitchFamily="18" charset="0"/>
            </a:endParaRP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charset="0"/>
              </a:rPr>
              <a:t>INDEX</a:t>
            </a:r>
            <a:br>
              <a:rPr lang="en-US" altLang="en-US" sz="3200" b="1" dirty="0">
                <a:latin typeface="Calibri" panose="020F0502020204030204" charset="0"/>
              </a:rPr>
            </a:br>
            <a:endParaRPr lang="en-US" altLang="en-US" sz="3200" b="1" dirty="0">
              <a:latin typeface="Calibri" panose="020F050202020403020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altLang="en-US" sz="4000" b="1" dirty="0">
                <a:latin typeface="Times New Roman" panose="02020603050405020304" pitchFamily="18" charset="0"/>
                <a:cs typeface="Times New Roman" panose="02020603050405020304" pitchFamily="18" charset="0"/>
              </a:rPr>
              <a:t>Drop an Index</a:t>
            </a:r>
          </a:p>
          <a:p>
            <a:pPr>
              <a:spcBef>
                <a:spcPts val="450"/>
              </a:spcBef>
            </a:pPr>
            <a:r>
              <a:rPr lang="en-US" altLang="en-US" sz="4000" dirty="0">
                <a:latin typeface="Times New Roman" panose="02020603050405020304" pitchFamily="18" charset="0"/>
                <a:cs typeface="Times New Roman" panose="02020603050405020304" pitchFamily="18" charset="0"/>
              </a:rPr>
              <a:t>      The syntax for dropping an index is:</a:t>
            </a:r>
          </a:p>
          <a:p>
            <a:pPr>
              <a:spcBef>
                <a:spcPts val="450"/>
              </a:spcBef>
            </a:pPr>
            <a:r>
              <a:rPr lang="en-US" altLang="en-US" sz="4000" dirty="0">
                <a:latin typeface="Times New Roman" panose="02020603050405020304" pitchFamily="18" charset="0"/>
                <a:cs typeface="Times New Roman" panose="02020603050405020304" pitchFamily="18" charset="0"/>
              </a:rPr>
              <a:t>      </a:t>
            </a:r>
          </a:p>
          <a:p>
            <a:pPr>
              <a:spcBef>
                <a:spcPts val="450"/>
              </a:spcBef>
            </a:pPr>
            <a:endParaRPr lang="en-US" altLang="en-US" sz="4000" dirty="0">
              <a:latin typeface="Times New Roman" panose="02020603050405020304" pitchFamily="18" charset="0"/>
              <a:cs typeface="Times New Roman" panose="02020603050405020304" pitchFamily="18" charset="0"/>
            </a:endParaRPr>
          </a:p>
          <a:p>
            <a:pPr>
              <a:spcBef>
                <a:spcPts val="450"/>
              </a:spcBef>
            </a:pPr>
            <a:r>
              <a:rPr lang="en-US" altLang="en-US" sz="4000" dirty="0">
                <a:latin typeface="Times New Roman" panose="02020603050405020304" pitchFamily="18" charset="0"/>
                <a:cs typeface="Times New Roman" panose="02020603050405020304" pitchFamily="18" charset="0"/>
              </a:rPr>
              <a:t>       DROP   INDEX   TableName.</a:t>
            </a:r>
            <a:r>
              <a:rPr lang="en-US" altLang="en-US" sz="4000" dirty="0" err="1">
                <a:latin typeface="Times New Roman" panose="02020603050405020304" pitchFamily="18" charset="0"/>
                <a:cs typeface="Times New Roman" panose="02020603050405020304" pitchFamily="18" charset="0"/>
              </a:rPr>
              <a:t>index_name</a:t>
            </a:r>
            <a:r>
              <a:rPr lang="en-US" altLang="en-US" sz="4000" dirty="0">
                <a:latin typeface="Times New Roman" panose="02020603050405020304" pitchFamily="18" charset="0"/>
                <a:cs typeface="Times New Roman" panose="02020603050405020304" pitchFamily="18" charset="0"/>
              </a:rPr>
              <a:t>;</a:t>
            </a:r>
          </a:p>
        </p:txBody>
      </p:sp>
      <p:sp>
        <p:nvSpPr>
          <p:cNvPr id="4" name="Text Box 1"/>
          <p:cNvSpPr txBox="1">
            <a:spLocks noChangeArrowheads="1"/>
          </p:cNvSpPr>
          <p:nvPr/>
        </p:nvSpPr>
        <p:spPr bwMode="auto">
          <a:xfrm>
            <a:off x="1695048" y="24469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sz="3200" b="1" dirty="0">
                <a:latin typeface="Calibri" panose="020F0502020204030204" charset="0"/>
              </a:rPr>
              <a:t>INDEX</a:t>
            </a:r>
            <a:br>
              <a:rPr lang="en-US" altLang="en-US" sz="3200" b="1" dirty="0">
                <a:latin typeface="Calibri" panose="020F0502020204030204" charset="0"/>
              </a:rPr>
            </a:br>
            <a:endParaRPr lang="en-US" altLang="en-US" sz="3200" b="1" dirty="0">
              <a:latin typeface="Calibri" panose="020F050202020403020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a:spcBef>
                <a:spcPts val="450"/>
              </a:spcBef>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ndara" panose="020E0502030303020204" pitchFamily="34" charset="0"/>
                <a:ea typeface="Calibri" panose="020F0502020204030204" pitchFamily="34" charset="0"/>
                <a:cs typeface="Candara" panose="020E0502030303020204" pitchFamily="34" charset="0"/>
              </a:rPr>
              <a:t> Insert the following values to table Stores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5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
        <p:nvSpPr>
          <p:cNvPr id="4" name="Text Box 1"/>
          <p:cNvSpPr txBox="1">
            <a:spLocks noChangeArrowheads="1"/>
          </p:cNvSpPr>
          <p:nvPr/>
        </p:nvSpPr>
        <p:spPr bwMode="auto">
          <a:xfrm>
            <a:off x="1052111" y="30184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3200" b="1" dirty="0">
                <a:latin typeface="Calibri" panose="020F0502020204030204" charset="0"/>
              </a:rPr>
              <a:t>TASKS</a:t>
            </a:r>
            <a:br>
              <a:rPr lang="en-US" altLang="en-US" sz="3200" b="1" dirty="0">
                <a:latin typeface="Calibri" panose="020F0502020204030204" charset="0"/>
              </a:rPr>
            </a:br>
            <a:endParaRPr lang="en-US" altLang="en-US" sz="3200" b="1" dirty="0">
              <a:latin typeface="Calibri" panose="020F0502020204030204" charset="0"/>
            </a:endParaRPr>
          </a:p>
        </p:txBody>
      </p:sp>
      <p:pic>
        <p:nvPicPr>
          <p:cNvPr id="1026" name="Picture 1">
            <a:extLst>
              <a:ext uri="{FF2B5EF4-FFF2-40B4-BE49-F238E27FC236}">
                <a16:creationId xmlns:a16="http://schemas.microsoft.com/office/drawing/2014/main" id="{D48D676F-A66C-411D-853E-BE5C1C7E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635" t="42189" r="19070" b="35576"/>
          <a:stretch>
            <a:fillRect/>
          </a:stretch>
        </p:blipFill>
        <p:spPr bwMode="auto">
          <a:xfrm>
            <a:off x="1776413" y="1745222"/>
            <a:ext cx="7753350" cy="282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6766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New Row to a Table</a:t>
            </a:r>
          </a:p>
        </p:txBody>
      </p:sp>
      <p:pic>
        <p:nvPicPr>
          <p:cNvPr id="4" name="Content Placeholder 3"/>
          <p:cNvPicPr>
            <a:picLocks noGrp="1" noChangeAspect="1"/>
          </p:cNvPicPr>
          <p:nvPr>
            <p:ph idx="1"/>
          </p:nvPr>
        </p:nvPicPr>
        <p:blipFill rotWithShape="1">
          <a:blip r:embed="rId2"/>
          <a:srcRect t="15931"/>
          <a:stretch>
            <a:fillRect/>
          </a:stretch>
        </p:blipFill>
        <p:spPr>
          <a:xfrm>
            <a:off x="1041338" y="1690688"/>
            <a:ext cx="8630696" cy="466597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Use Database Pubs for executing Queries from (Task 2-Task 6)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2) Add a new publisher whose name is Scotty and is in London UK.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3) Update address of “Eric the Read Books” to “700 </a:t>
            </a:r>
            <a:r>
              <a:rPr lang="en-US" sz="1800" dirty="0" err="1">
                <a:effectLst/>
                <a:latin typeface="Candara" panose="020E0502030303020204" pitchFamily="34" charset="0"/>
                <a:ea typeface="Calibri" panose="020F0502020204030204" pitchFamily="34" charset="0"/>
                <a:cs typeface="Candara" panose="020E0502030303020204" pitchFamily="34" charset="0"/>
              </a:rPr>
              <a:t>Catamaugus</a:t>
            </a:r>
            <a:r>
              <a:rPr lang="en-US" sz="1800" dirty="0">
                <a:effectLst/>
                <a:latin typeface="Candara" panose="020E0502030303020204" pitchFamily="34" charset="0"/>
                <a:ea typeface="Calibri" panose="020F0502020204030204" pitchFamily="34" charset="0"/>
                <a:cs typeface="Candara" panose="020E0502030303020204" pitchFamily="34" charset="0"/>
              </a:rPr>
              <a:t> Ave”.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4) Increment all discounts by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5) Delete employee whose id is “VPA30890F”.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6) Delete all Authors whose first name starts with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5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
        <p:nvSpPr>
          <p:cNvPr id="4" name="Text Box 1"/>
          <p:cNvSpPr txBox="1">
            <a:spLocks noChangeArrowheads="1"/>
          </p:cNvSpPr>
          <p:nvPr/>
        </p:nvSpPr>
        <p:spPr bwMode="auto">
          <a:xfrm>
            <a:off x="1052111" y="30184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3200" b="1" dirty="0">
                <a:latin typeface="Calibri" panose="020F0502020204030204" charset="0"/>
              </a:rPr>
              <a:t>TASKS</a:t>
            </a:r>
            <a:br>
              <a:rPr lang="en-US" altLang="en-US" sz="3200" b="1" dirty="0">
                <a:latin typeface="Calibri" panose="020F0502020204030204" charset="0"/>
              </a:rPr>
            </a:br>
            <a:endParaRPr lang="en-US" altLang="en-US" sz="3200" b="1" dirty="0">
              <a:latin typeface="Calibri" panose="020F0502020204030204" charset="0"/>
            </a:endParaRPr>
          </a:p>
        </p:txBody>
      </p:sp>
    </p:spTree>
    <p:extLst>
      <p:ext uri="{BB962C8B-B14F-4D97-AF65-F5344CB8AC3E}">
        <p14:creationId xmlns:p14="http://schemas.microsoft.com/office/powerpoint/2010/main" val="37400683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7)Create table </a:t>
            </a:r>
            <a:r>
              <a:rPr lang="en-US" sz="1800" dirty="0" err="1">
                <a:effectLst/>
                <a:latin typeface="Candara" panose="020E0502030303020204" pitchFamily="34" charset="0"/>
                <a:ea typeface="Calibri" panose="020F0502020204030204" pitchFamily="34" charset="0"/>
                <a:cs typeface="Candara" panose="020E0502030303020204" pitchFamily="34" charset="0"/>
              </a:rPr>
              <a:t>My_Employees</a:t>
            </a:r>
            <a:r>
              <a:rPr lang="en-US" sz="1800" dirty="0">
                <a:effectLst/>
                <a:latin typeface="Candara" panose="020E0502030303020204" pitchFamily="34" charset="0"/>
                <a:ea typeface="Calibri" panose="020F0502020204030204" pitchFamily="34" charset="0"/>
                <a:cs typeface="Candara" panose="020E0502030303020204" pitchFamily="34" charset="0"/>
              </a:rPr>
              <a:t> with following Columns: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45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
        <p:nvSpPr>
          <p:cNvPr id="4" name="Text Box 1"/>
          <p:cNvSpPr txBox="1">
            <a:spLocks noChangeArrowheads="1"/>
          </p:cNvSpPr>
          <p:nvPr/>
        </p:nvSpPr>
        <p:spPr bwMode="auto">
          <a:xfrm>
            <a:off x="1052111" y="30184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3200" b="1" dirty="0">
                <a:latin typeface="Calibri" panose="020F0502020204030204" charset="0"/>
              </a:rPr>
              <a:t>TASKS</a:t>
            </a:r>
            <a:br>
              <a:rPr lang="en-US" altLang="en-US" sz="3200" b="1" dirty="0">
                <a:latin typeface="Calibri" panose="020F0502020204030204" charset="0"/>
              </a:rPr>
            </a:br>
            <a:endParaRPr lang="en-US" altLang="en-US" sz="3200" b="1" dirty="0">
              <a:latin typeface="Calibri" panose="020F0502020204030204" charset="0"/>
            </a:endParaRPr>
          </a:p>
        </p:txBody>
      </p:sp>
      <p:pic>
        <p:nvPicPr>
          <p:cNvPr id="2050" name="Picture 4">
            <a:extLst>
              <a:ext uri="{FF2B5EF4-FFF2-40B4-BE49-F238E27FC236}">
                <a16:creationId xmlns:a16="http://schemas.microsoft.com/office/drawing/2014/main" id="{269C37EF-47CD-4EDB-A3EC-422BE51F0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594"/>
          <a:stretch>
            <a:fillRect/>
          </a:stretch>
        </p:blipFill>
        <p:spPr bwMode="auto">
          <a:xfrm>
            <a:off x="1762124" y="2015007"/>
            <a:ext cx="6608251" cy="282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39867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marL="457200" marR="0" algn="just">
              <a:spcBef>
                <a:spcPts val="0"/>
              </a:spcBef>
              <a:spcAft>
                <a:spcPts val="0"/>
              </a:spcAft>
            </a:pPr>
            <a:r>
              <a:rPr lang="en-US" sz="1800" dirty="0">
                <a:effectLst/>
                <a:latin typeface="Candara" panose="020E0502030303020204" pitchFamily="34" charset="0"/>
                <a:ea typeface="Times New Roman" panose="02020603050405020304" pitchFamily="18" charset="0"/>
                <a:cs typeface="Candara" panose="020E0502030303020204" pitchFamily="34" charset="0"/>
              </a:rPr>
              <a:t>8) Insert these 5 records in above mentioned table </a:t>
            </a:r>
            <a:r>
              <a:rPr lang="en-US" sz="1800" dirty="0" err="1">
                <a:effectLst/>
                <a:latin typeface="Candara" panose="020E0502030303020204" pitchFamily="34" charset="0"/>
                <a:ea typeface="Times New Roman" panose="02020603050405020304" pitchFamily="18" charset="0"/>
                <a:cs typeface="Candara" panose="020E0502030303020204" pitchFamily="34" charset="0"/>
              </a:rPr>
              <a:t>My_Employees</a:t>
            </a:r>
            <a:r>
              <a:rPr lang="en-US" sz="1800" dirty="0">
                <a:effectLst/>
                <a:latin typeface="Candara" panose="020E0502030303020204" pitchFamily="34" charset="0"/>
                <a:ea typeface="Times New Roman" panose="02020603050405020304" pitchFamily="18" charset="0"/>
                <a:cs typeface="Candara" panose="020E0502030303020204" pitchFamily="34" charset="0"/>
              </a:rPr>
              <a:t>.</a:t>
            </a:r>
            <a:endParaRPr lang="en-US" altLang="en-US" sz="2000" dirty="0">
              <a:latin typeface="Times New Roman" panose="02020603050405020304" pitchFamily="18" charset="0"/>
              <a:cs typeface="Times New Roman" panose="02020603050405020304" pitchFamily="18" charset="0"/>
            </a:endParaRPr>
          </a:p>
        </p:txBody>
      </p:sp>
      <p:sp>
        <p:nvSpPr>
          <p:cNvPr id="4" name="Text Box 1"/>
          <p:cNvSpPr txBox="1">
            <a:spLocks noChangeArrowheads="1"/>
          </p:cNvSpPr>
          <p:nvPr/>
        </p:nvSpPr>
        <p:spPr bwMode="auto">
          <a:xfrm>
            <a:off x="1052111" y="30184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3200" b="1" dirty="0">
                <a:latin typeface="Calibri" panose="020F0502020204030204" charset="0"/>
              </a:rPr>
              <a:t>TASKS</a:t>
            </a:r>
            <a:br>
              <a:rPr lang="en-US" altLang="en-US" sz="3200" b="1" dirty="0">
                <a:latin typeface="Calibri" panose="020F0502020204030204" charset="0"/>
              </a:rPr>
            </a:br>
            <a:endParaRPr lang="en-US" altLang="en-US" sz="3200" b="1" dirty="0">
              <a:latin typeface="Calibri" panose="020F0502020204030204" charset="0"/>
            </a:endParaRPr>
          </a:p>
        </p:txBody>
      </p:sp>
      <p:pic>
        <p:nvPicPr>
          <p:cNvPr id="3074" name="Picture 3">
            <a:extLst>
              <a:ext uri="{FF2B5EF4-FFF2-40B4-BE49-F238E27FC236}">
                <a16:creationId xmlns:a16="http://schemas.microsoft.com/office/drawing/2014/main" id="{9BAAD403-9C00-4A22-8CA7-68122D1D31FF}"/>
              </a:ext>
            </a:extLst>
          </p:cNvPr>
          <p:cNvPicPr>
            <a:picLocks noChangeArrowheads="1"/>
          </p:cNvPicPr>
          <p:nvPr/>
        </p:nvPicPr>
        <p:blipFill>
          <a:blip r:embed="rId3">
            <a:extLst>
              <a:ext uri="{28A0092B-C50C-407E-A947-70E740481C1C}">
                <a14:useLocalDpi xmlns:a14="http://schemas.microsoft.com/office/drawing/2010/main" val="0"/>
              </a:ext>
            </a:extLst>
          </a:blip>
          <a:srcRect l="2242" t="8397" r="3276" b="5344"/>
          <a:stretch>
            <a:fillRect/>
          </a:stretch>
        </p:blipFill>
        <p:spPr bwMode="auto">
          <a:xfrm>
            <a:off x="1603329" y="1882776"/>
            <a:ext cx="8049857"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06082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416675" y="1210615"/>
            <a:ext cx="9504609" cy="5203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455" indent="-338455">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1pPr>
            <a:lvl2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2pPr>
            <a:lvl3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3pPr>
            <a:lvl4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4pPr>
            <a:lvl5pPr>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337820" algn="l"/>
                <a:tab pos="795020" algn="l"/>
                <a:tab pos="1252220" algn="l"/>
                <a:tab pos="1709420" algn="l"/>
                <a:tab pos="2166620" algn="l"/>
                <a:tab pos="2623820" algn="l"/>
                <a:tab pos="3081020" algn="l"/>
                <a:tab pos="3538220" algn="l"/>
                <a:tab pos="3995420" algn="l"/>
                <a:tab pos="4452620" algn="l"/>
                <a:tab pos="4909820" algn="l"/>
                <a:tab pos="5367020" algn="l"/>
                <a:tab pos="5824220" algn="l"/>
                <a:tab pos="6281420" algn="l"/>
                <a:tab pos="6738620" algn="l"/>
                <a:tab pos="7195820" algn="l"/>
                <a:tab pos="7653020" algn="l"/>
                <a:tab pos="8110220" algn="l"/>
                <a:tab pos="8567420" algn="l"/>
                <a:tab pos="9024620" algn="l"/>
                <a:tab pos="9481820" algn="l"/>
              </a:tabLst>
              <a:defRPr>
                <a:solidFill>
                  <a:srgbClr val="000000"/>
                </a:solidFill>
                <a:latin typeface="Arial" panose="020B0604020202020204" pitchFamily="34" charset="0"/>
                <a:cs typeface="Arial" panose="020B0604020202020204" pitchFamily="34" charset="0"/>
              </a:defRPr>
            </a:lvl9pPr>
          </a:lstStyle>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Use table </a:t>
            </a:r>
            <a:r>
              <a:rPr lang="en-US" sz="1800" dirty="0" err="1">
                <a:effectLst/>
                <a:latin typeface="Candara" panose="020E0502030303020204" pitchFamily="34" charset="0"/>
                <a:ea typeface="Calibri" panose="020F0502020204030204" pitchFamily="34" charset="0"/>
                <a:cs typeface="Candara" panose="020E0502030303020204" pitchFamily="34" charset="0"/>
              </a:rPr>
              <a:t>My_Employees</a:t>
            </a:r>
            <a:r>
              <a:rPr lang="en-US" sz="1800" dirty="0">
                <a:effectLst/>
                <a:latin typeface="Candara" panose="020E0502030303020204" pitchFamily="34" charset="0"/>
                <a:ea typeface="Calibri" panose="020F0502020204030204" pitchFamily="34" charset="0"/>
                <a:cs typeface="Candara" panose="020E0502030303020204" pitchFamily="34" charset="0"/>
              </a:rPr>
              <a:t> to solve the queries (9-12) mentioned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9) Concatenate ID, first two letters of the FIRST_NAME and first seven characters of the LAST_NAME to produce the USERID in employee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10) Change the LAST_NAME of employee 3 to ALPHA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11) Change the salary to 1000 for all employees with a SALARY less than 900.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12) Delete Betty </a:t>
            </a:r>
            <a:r>
              <a:rPr lang="en-US" sz="1800" dirty="0" err="1">
                <a:effectLst/>
                <a:latin typeface="Candara" panose="020E0502030303020204" pitchFamily="34" charset="0"/>
                <a:ea typeface="Calibri" panose="020F0502020204030204" pitchFamily="34" charset="0"/>
                <a:cs typeface="Candara" panose="020E0502030303020204" pitchFamily="34" charset="0"/>
              </a:rPr>
              <a:t>Dancs</a:t>
            </a:r>
            <a:r>
              <a:rPr lang="en-US" sz="1800" dirty="0">
                <a:effectLst/>
                <a:latin typeface="Candara" panose="020E0502030303020204" pitchFamily="34" charset="0"/>
                <a:ea typeface="Calibri" panose="020F0502020204030204" pitchFamily="34" charset="0"/>
                <a:cs typeface="Candara" panose="020E0502030303020204" pitchFamily="34" charset="0"/>
              </a:rPr>
              <a:t> from the </a:t>
            </a:r>
            <a:r>
              <a:rPr lang="en-US" sz="1800" dirty="0" err="1">
                <a:effectLst/>
                <a:latin typeface="Candara" panose="020E0502030303020204" pitchFamily="34" charset="0"/>
                <a:ea typeface="Calibri" panose="020F0502020204030204" pitchFamily="34" charset="0"/>
                <a:cs typeface="Candara" panose="020E0502030303020204" pitchFamily="34" charset="0"/>
              </a:rPr>
              <a:t>My_Employees</a:t>
            </a:r>
            <a:r>
              <a:rPr lang="en-US" sz="1800" dirty="0">
                <a:effectLst/>
                <a:latin typeface="Candara" panose="020E0502030303020204" pitchFamily="34" charset="0"/>
                <a:ea typeface="Calibri" panose="020F0502020204030204" pitchFamily="34" charset="0"/>
                <a:cs typeface="Candara" panose="020E0502030303020204" pitchFamily="34" charset="0"/>
              </a:rPr>
              <a:t> Table.</a:t>
            </a:r>
          </a:p>
          <a:p>
            <a:pPr marL="457200" marR="0" algn="just">
              <a:spcBef>
                <a:spcPts val="0"/>
              </a:spcBef>
              <a:spcAft>
                <a:spcPts val="0"/>
              </a:spcAft>
            </a:pPr>
            <a:r>
              <a:rPr lang="en-US" sz="1800" b="1" dirty="0">
                <a:effectLst/>
                <a:latin typeface="Candara" panose="020E0502030303020204" pitchFamily="34" charset="0"/>
                <a:ea typeface="Calibri" panose="020F0502020204030204" pitchFamily="34" charset="0"/>
                <a:cs typeface="Candara" panose="020E0502030303020204" pitchFamily="34" charset="0"/>
              </a:rPr>
              <a:t>Indexes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13)Create a unique index on the order table using </a:t>
            </a:r>
            <a:r>
              <a:rPr lang="en-US" sz="1800" dirty="0" err="1">
                <a:effectLst/>
                <a:latin typeface="Candara" panose="020E0502030303020204" pitchFamily="34" charset="0"/>
                <a:ea typeface="Calibri" panose="020F0502020204030204" pitchFamily="34" charset="0"/>
                <a:cs typeface="Candara" panose="020E0502030303020204" pitchFamily="34" charset="0"/>
              </a:rPr>
              <a:t>EmployeeID</a:t>
            </a:r>
            <a:r>
              <a:rPr lang="en-US" sz="1800" dirty="0">
                <a:effectLst/>
                <a:latin typeface="Candara" panose="020E0502030303020204" pitchFamily="34" charset="0"/>
                <a:ea typeface="Calibri" panose="020F0502020204030204" pitchFamily="34" charset="0"/>
                <a:cs typeface="Candara" panose="020E0502030303020204" pitchFamily="34" charset="0"/>
              </a:rPr>
              <a:t> (Use Northwind)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14)Create a non-clustered index on the </a:t>
            </a:r>
            <a:r>
              <a:rPr lang="en-US" sz="1800" dirty="0" err="1">
                <a:effectLst/>
                <a:latin typeface="Candara" panose="020E0502030303020204" pitchFamily="34" charset="0"/>
                <a:ea typeface="Calibri" panose="020F0502020204030204" pitchFamily="34" charset="0"/>
                <a:cs typeface="Candara" panose="020E0502030303020204" pitchFamily="34" charset="0"/>
              </a:rPr>
              <a:t>OrderDate</a:t>
            </a:r>
            <a:r>
              <a:rPr lang="en-US" sz="1800" dirty="0">
                <a:effectLst/>
                <a:latin typeface="Candara" panose="020E0502030303020204" pitchFamily="34" charset="0"/>
                <a:ea typeface="Calibri" panose="020F0502020204030204" pitchFamily="34" charset="0"/>
                <a:cs typeface="Candara" panose="020E0502030303020204" pitchFamily="34" charset="0"/>
              </a:rPr>
              <a:t> column of the Orders table (Use Northwind)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15)Delete the index you created in Task # 14 (Use Northwind)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16)Create a clustered index on the region table using </a:t>
            </a:r>
            <a:r>
              <a:rPr lang="en-US" sz="1800" dirty="0" err="1">
                <a:effectLst/>
                <a:latin typeface="Candara" panose="020E0502030303020204" pitchFamily="34" charset="0"/>
                <a:ea typeface="Calibri" panose="020F0502020204030204" pitchFamily="34" charset="0"/>
                <a:cs typeface="Candara" panose="020E0502030303020204" pitchFamily="34" charset="0"/>
              </a:rPr>
              <a:t>regionid</a:t>
            </a:r>
            <a:r>
              <a:rPr lang="en-US" sz="1800" dirty="0">
                <a:effectLst/>
                <a:latin typeface="Candara" panose="020E0502030303020204" pitchFamily="34" charset="0"/>
                <a:ea typeface="Calibri" panose="020F0502020204030204" pitchFamily="34" charset="0"/>
                <a:cs typeface="Candara" panose="020E0502030303020204" pitchFamily="34" charset="0"/>
              </a:rPr>
              <a:t> (Use Northwind)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r>
              <a:rPr lang="en-US" sz="1800" dirty="0">
                <a:effectLst/>
                <a:latin typeface="Candara" panose="020E0502030303020204" pitchFamily="34" charset="0"/>
                <a:ea typeface="Calibri" panose="020F0502020204030204" pitchFamily="34" charset="0"/>
                <a:cs typeface="Candara" panose="020E050203030302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Box 1"/>
          <p:cNvSpPr txBox="1">
            <a:spLocks noChangeArrowheads="1"/>
          </p:cNvSpPr>
          <p:nvPr/>
        </p:nvSpPr>
        <p:spPr bwMode="auto">
          <a:xfrm>
            <a:off x="1052111" y="301849"/>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5pPr>
            <a:lvl6pPr marL="25146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6pPr>
            <a:lvl7pPr marL="29718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7pPr>
            <a:lvl8pPr marL="34290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8pPr>
            <a:lvl9pPr marL="3886200" indent="-228600" defTabSz="448945"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Arial" panose="020B0604020202020204" pitchFamily="34" charset="0"/>
              </a:defRPr>
            </a:lvl9pPr>
          </a:lstStyle>
          <a:p>
            <a:pPr>
              <a:buClrTx/>
              <a:buFontTx/>
              <a:buNone/>
            </a:pPr>
            <a:r>
              <a:rPr lang="en-US" altLang="en-US" sz="3200" b="1" dirty="0">
                <a:latin typeface="Calibri" panose="020F0502020204030204" charset="0"/>
              </a:rPr>
              <a:t>TASKS</a:t>
            </a:r>
            <a:br>
              <a:rPr lang="en-US" altLang="en-US" sz="3200" b="1" dirty="0">
                <a:latin typeface="Calibri" panose="020F0502020204030204" charset="0"/>
              </a:rPr>
            </a:br>
            <a:endParaRPr lang="en-US" altLang="en-US" sz="3200" b="1" dirty="0">
              <a:latin typeface="Calibri" panose="020F0502020204030204" charset="0"/>
            </a:endParaRPr>
          </a:p>
        </p:txBody>
      </p:sp>
    </p:spTree>
    <p:extLst>
      <p:ext uri="{BB962C8B-B14F-4D97-AF65-F5344CB8AC3E}">
        <p14:creationId xmlns:p14="http://schemas.microsoft.com/office/powerpoint/2010/main" val="33285650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 Statement </a:t>
            </a:r>
          </a:p>
        </p:txBody>
      </p:sp>
      <p:pic>
        <p:nvPicPr>
          <p:cNvPr id="4" name="Picture 3"/>
          <p:cNvPicPr>
            <a:picLocks noChangeAspect="1"/>
          </p:cNvPicPr>
          <p:nvPr/>
        </p:nvPicPr>
        <p:blipFill rotWithShape="1">
          <a:blip r:embed="rId2"/>
          <a:srcRect t="34692"/>
          <a:stretch>
            <a:fillRect/>
          </a:stretch>
        </p:blipFill>
        <p:spPr>
          <a:xfrm>
            <a:off x="1097279" y="1845733"/>
            <a:ext cx="9809833" cy="3408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New Rows</a:t>
            </a:r>
          </a:p>
        </p:txBody>
      </p:sp>
      <p:pic>
        <p:nvPicPr>
          <p:cNvPr id="4" name="Content Placeholder 3"/>
          <p:cNvPicPr>
            <a:picLocks noGrp="1" noChangeAspect="1"/>
          </p:cNvPicPr>
          <p:nvPr>
            <p:ph idx="1"/>
          </p:nvPr>
        </p:nvPicPr>
        <p:blipFill rotWithShape="1">
          <a:blip r:embed="rId2"/>
          <a:srcRect t="25300"/>
          <a:stretch>
            <a:fillRect/>
          </a:stretch>
        </p:blipFill>
        <p:spPr>
          <a:xfrm>
            <a:off x="838200" y="1834723"/>
            <a:ext cx="9710737" cy="43331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fontScale="90000" lnSpcReduction="10000"/>
          </a:bodyPr>
          <a:lstStyle/>
          <a:p>
            <a:pPr marL="0" indent="0">
              <a:buNone/>
            </a:pPr>
            <a:r>
              <a:rPr lang="en-US"/>
              <a:t>create table departments</a:t>
            </a:r>
          </a:p>
          <a:p>
            <a:pPr marL="0" indent="0">
              <a:buNone/>
            </a:pPr>
            <a:r>
              <a:rPr lang="en-US"/>
              <a:t>(department_id int primary key,</a:t>
            </a:r>
          </a:p>
          <a:p>
            <a:pPr marL="0" indent="0">
              <a:buNone/>
            </a:pPr>
            <a:r>
              <a:rPr lang="en-US"/>
              <a:t>department_name varchar (225),</a:t>
            </a:r>
          </a:p>
          <a:p>
            <a:pPr marL="0" indent="0">
              <a:buNone/>
            </a:pPr>
            <a:r>
              <a:rPr lang="en-US"/>
              <a:t>manager_id int,</a:t>
            </a:r>
          </a:p>
          <a:p>
            <a:pPr marL="0" indent="0">
              <a:buNone/>
            </a:pPr>
            <a:r>
              <a:rPr lang="en-US"/>
              <a:t>location_id int)</a:t>
            </a:r>
          </a:p>
          <a:p>
            <a:pPr marL="0" indent="0">
              <a:buNone/>
            </a:pPr>
            <a:endParaRPr lang="en-US"/>
          </a:p>
          <a:p>
            <a:pPr marL="0" indent="0">
              <a:buNone/>
            </a:pPr>
            <a:r>
              <a:rPr lang="en-US"/>
              <a:t>insert into departments(department_id,department_name,manager_id,location_id)</a:t>
            </a:r>
          </a:p>
          <a:p>
            <a:pPr marL="0" indent="0">
              <a:buNone/>
            </a:pPr>
            <a:r>
              <a:rPr lang="en-US"/>
              <a:t> values (70, 'public relations',100,1700)</a:t>
            </a:r>
          </a:p>
          <a:p>
            <a:pPr marL="0" indent="0">
              <a:buNone/>
            </a:pPr>
            <a:r>
              <a:rPr lang="en-US"/>
              <a:t> select * from departments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New Rows</a:t>
            </a:r>
          </a:p>
        </p:txBody>
      </p:sp>
      <p:pic>
        <p:nvPicPr>
          <p:cNvPr id="5" name="Content Placeholder 4"/>
          <p:cNvPicPr>
            <a:picLocks noGrp="1" noChangeAspect="1"/>
          </p:cNvPicPr>
          <p:nvPr>
            <p:ph idx="1"/>
          </p:nvPr>
        </p:nvPicPr>
        <p:blipFill rotWithShape="1">
          <a:blip r:embed="rId2"/>
          <a:srcRect t="25044"/>
          <a:stretch>
            <a:fillRect/>
          </a:stretch>
        </p:blipFill>
        <p:spPr>
          <a:xfrm>
            <a:off x="1113256" y="1690688"/>
            <a:ext cx="9459425" cy="4619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Special Values</a:t>
            </a:r>
          </a:p>
        </p:txBody>
      </p:sp>
      <p:pic>
        <p:nvPicPr>
          <p:cNvPr id="4" name="Picture 3"/>
          <p:cNvPicPr>
            <a:picLocks noChangeAspect="1"/>
          </p:cNvPicPr>
          <p:nvPr/>
        </p:nvPicPr>
        <p:blipFill rotWithShape="1">
          <a:blip r:embed="rId2"/>
          <a:srcRect t="23273" b="2068"/>
          <a:stretch>
            <a:fillRect/>
          </a:stretch>
        </p:blipFill>
        <p:spPr>
          <a:xfrm>
            <a:off x="1293683" y="1690688"/>
            <a:ext cx="9331387" cy="43387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1913</Words>
  <Application>Microsoft Office PowerPoint</Application>
  <PresentationFormat>Widescreen</PresentationFormat>
  <Paragraphs>198</Paragraphs>
  <Slides>43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Candara</vt:lpstr>
      <vt:lpstr>Times New Roman</vt:lpstr>
      <vt:lpstr>Office Theme</vt:lpstr>
      <vt:lpstr>DML AND INDEXES</vt:lpstr>
      <vt:lpstr>DML ( DATA MANIPULATION LANGUAGE)</vt:lpstr>
      <vt:lpstr>DML (Data Manipulation Language)</vt:lpstr>
      <vt:lpstr>Adding a New Row to a Table</vt:lpstr>
      <vt:lpstr>Insert Statement </vt:lpstr>
      <vt:lpstr>Inserting New Rows</vt:lpstr>
      <vt:lpstr>Example</vt:lpstr>
      <vt:lpstr>Inserting New Rows</vt:lpstr>
      <vt:lpstr>Inserting Special Values</vt:lpstr>
      <vt:lpstr>Changing Data in table</vt:lpstr>
      <vt:lpstr>Update Statement</vt:lpstr>
      <vt:lpstr>Update Statement</vt:lpstr>
      <vt:lpstr>Update Statement</vt:lpstr>
      <vt:lpstr>Removing a Row from the department Table</vt:lpstr>
      <vt:lpstr>DELETE STATEMENT</vt:lpstr>
      <vt:lpstr>Deleting Row</vt:lpstr>
      <vt:lpstr>Deleting Rows Integrity Constraint Error</vt:lpstr>
      <vt:lpstr>Deleting Record Integrity Constraint Error</vt:lpstr>
      <vt:lpstr>PowerPoint Presentation</vt:lpstr>
      <vt:lpstr>Index </vt:lpstr>
      <vt:lpstr>Types of Indexes</vt:lpstr>
      <vt:lpstr>Clustered Index</vt:lpstr>
      <vt:lpstr>Example</vt:lpstr>
      <vt:lpstr>Example</vt:lpstr>
      <vt:lpstr>Example </vt:lpstr>
      <vt:lpstr>Example Clustered Index</vt:lpstr>
      <vt:lpstr>Custom Clustered Index</vt:lpstr>
      <vt:lpstr>Custom Clustered index Example</vt:lpstr>
      <vt:lpstr>Example</vt:lpstr>
      <vt:lpstr>Non Clustered Index</vt:lpstr>
      <vt:lpstr>Non Clustered Index</vt:lpstr>
      <vt:lpstr>Example Non-Clustered Index</vt:lpstr>
      <vt:lpstr>Example Clustered index</vt:lpstr>
      <vt:lpstr>Non Clustererd Index</vt:lpstr>
      <vt:lpstr>Clustered vs Non Clustered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Dr shahmeen nazar</dc:creator>
  <cp:lastModifiedBy>Ayesha Khan</cp:lastModifiedBy>
  <cp:revision>58</cp:revision>
  <dcterms:created xsi:type="dcterms:W3CDTF">2017-02-19T07:31:00Z</dcterms:created>
  <dcterms:modified xsi:type="dcterms:W3CDTF">2021-04-15T05:04:50Z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