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94" r:id="rId4"/>
    <p:sldId id="293" r:id="rId5"/>
    <p:sldId id="258" r:id="rId6"/>
    <p:sldId id="260" r:id="rId7"/>
    <p:sldId id="261" r:id="rId8"/>
    <p:sldId id="257" r:id="rId9"/>
    <p:sldId id="263" r:id="rId10"/>
    <p:sldId id="264" r:id="rId11"/>
    <p:sldId id="265"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5" r:id="rId26"/>
    <p:sldId id="296"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912" autoAdjust="0"/>
    <p:restoredTop sz="94660"/>
  </p:normalViewPr>
  <p:slideViewPr>
    <p:cSldViewPr snapToGrid="0" showGuides="1">
      <p:cViewPr varScale="1">
        <p:scale>
          <a:sx n="64" d="100"/>
          <a:sy n="64" d="100"/>
        </p:scale>
        <p:origin x="84"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BD8F92-0CA7-4329-8BC7-23712162BE5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D8F92-0CA7-4329-8BC7-23712162BE5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D8F92-0CA7-4329-8BC7-23712162BE5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D8F92-0CA7-4329-8BC7-23712162BE5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D8F92-0CA7-4329-8BC7-23712162BE5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BD8F92-0CA7-4329-8BC7-23712162BE5C}"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BD8F92-0CA7-4329-8BC7-23712162BE5C}"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BD8F92-0CA7-4329-8BC7-23712162BE5C}" type="datetimeFigureOut">
              <a:rPr lang="en-US" smtClean="0"/>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D8F92-0CA7-4329-8BC7-23712162BE5C}" type="datetimeFigureOut">
              <a:rPr lang="en-US" smtClean="0"/>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D8F92-0CA7-4329-8BC7-23712162BE5C}"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D8F92-0CA7-4329-8BC7-23712162BE5C}"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A3636-D78A-4414-BBB4-E1446EFFA17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D8F92-0CA7-4329-8BC7-23712162BE5C}" type="datetimeFigureOut">
              <a:rPr lang="en-US" smtClean="0"/>
              <a:t>3/6/2021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A3636-D78A-4414-BBB4-E1446EFFA17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arallelcodes.com/install-and-attach-northwind-database-in-sql-management-studio/"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yasfZuou3z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Data_(compu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SAP_AG" TargetMode="External"/><Relationship Id="rId13" Type="http://schemas.openxmlformats.org/officeDocument/2006/relationships/hyperlink" Target="http://en.wikipedia.org/wiki/FilemakerPro" TargetMode="External"/><Relationship Id="rId3" Type="http://schemas.openxmlformats.org/officeDocument/2006/relationships/hyperlink" Target="http://en.wikipedia.org/wiki/MariaDB" TargetMode="External"/><Relationship Id="rId7" Type="http://schemas.openxmlformats.org/officeDocument/2006/relationships/hyperlink" Target="http://en.wikipedia.org/wiki/Oracle_Database" TargetMode="External"/><Relationship Id="rId12" Type="http://schemas.openxmlformats.org/officeDocument/2006/relationships/hyperlink" Target="http://en.wikipedia.org/wiki/LibreOffice_Base" TargetMode="External"/><Relationship Id="rId2" Type="http://schemas.openxmlformats.org/officeDocument/2006/relationships/hyperlink" Target="http://en.wikipedia.org/wiki/MySQL" TargetMode="External"/><Relationship Id="rId1" Type="http://schemas.openxmlformats.org/officeDocument/2006/relationships/slideLayout" Target="../slideLayouts/slideLayout2.xml"/><Relationship Id="rId6" Type="http://schemas.openxmlformats.org/officeDocument/2006/relationships/hyperlink" Target="http://en.wikipedia.org/wiki/Microsoft_SQL_Server" TargetMode="External"/><Relationship Id="rId11" Type="http://schemas.openxmlformats.org/officeDocument/2006/relationships/hyperlink" Target="http://en.wikipedia.org/wiki/IBM_DB2" TargetMode="External"/><Relationship Id="rId5" Type="http://schemas.openxmlformats.org/officeDocument/2006/relationships/hyperlink" Target="http://en.wikipedia.org/wiki/SQLite" TargetMode="External"/><Relationship Id="rId10" Type="http://schemas.openxmlformats.org/officeDocument/2006/relationships/hyperlink" Target="http://en.wikipedia.org/wiki/FoxPro" TargetMode="External"/><Relationship Id="rId4" Type="http://schemas.openxmlformats.org/officeDocument/2006/relationships/hyperlink" Target="http://en.wikipedia.org/wiki/PostgreSQL" TargetMode="External"/><Relationship Id="rId9" Type="http://schemas.openxmlformats.org/officeDocument/2006/relationships/hyperlink" Target="http://en.wikipedia.org/wiki/DBASE" TargetMode="External"/><Relationship Id="rId1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c.net/glossary/definition/serv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1825" y="2382592"/>
            <a:ext cx="9573296" cy="3815366"/>
          </a:xfrm>
        </p:spPr>
        <p:txBody>
          <a:bodyPr>
            <a:normAutofit fontScale="92500" lnSpcReduction="20000"/>
          </a:bodyPr>
          <a:lstStyle/>
          <a:p>
            <a:r>
              <a:rPr lang="en-US" sz="4000" dirty="0">
                <a:latin typeface="Times New Roman" panose="02020603050405020304" pitchFamily="18" charset="0"/>
                <a:cs typeface="Times New Roman" panose="02020603050405020304" pitchFamily="18" charset="0"/>
              </a:rPr>
              <a:t>DATABASE MANAGEMENT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SYSTEMS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Introduction To SQL</a:t>
            </a:r>
          </a:p>
          <a:p>
            <a:r>
              <a:rPr lang="en-US" sz="4000" dirty="0">
                <a:latin typeface="Times New Roman" panose="02020603050405020304" pitchFamily="18" charset="0"/>
                <a:cs typeface="Times New Roman" panose="02020603050405020304" pitchFamily="18" charset="0"/>
              </a:rPr>
              <a:t>Lab 1</a:t>
            </a:r>
          </a:p>
          <a:p>
            <a:r>
              <a:rPr lang="en-US" sz="4000" dirty="0">
                <a:latin typeface="Times New Roman" panose="02020603050405020304" pitchFamily="18" charset="0"/>
                <a:cs typeface="Times New Roman" panose="02020603050405020304" pitchFamily="18" charset="0"/>
              </a:rPr>
              <a:t>Instructor: Engr Ayesha Khan</a:t>
            </a:r>
          </a:p>
          <a:p>
            <a:r>
              <a:rPr lang="en-US" dirty="0"/>
              <a:t>                                                                                           </a:t>
            </a:r>
            <a:br>
              <a:rPr lang="en-US" dirty="0"/>
            </a:br>
            <a:r>
              <a:rPr lang="en-US" dirty="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INTRODUCTION TO SQL</a:t>
            </a:r>
          </a:p>
        </p:txBody>
      </p:sp>
      <p:sp>
        <p:nvSpPr>
          <p:cNvPr id="3" name="Content Placeholder 2"/>
          <p:cNvSpPr>
            <a:spLocks noGrp="1"/>
          </p:cNvSpPr>
          <p:nvPr>
            <p:ph idx="1"/>
          </p:nvPr>
        </p:nvSpPr>
        <p:spPr>
          <a:xfrm>
            <a:off x="838200" y="2485623"/>
            <a:ext cx="10515600" cy="415498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The SELECT ... FROM Clause </a:t>
            </a:r>
          </a:p>
          <a:p>
            <a:pPr marL="0" indent="0">
              <a:buNone/>
            </a:pPr>
            <a:r>
              <a:rPr lang="en-US" dirty="0">
                <a:latin typeface="Times New Roman" panose="02020603050405020304" pitchFamily="18" charset="0"/>
                <a:cs typeface="Times New Roman" panose="02020603050405020304" pitchFamily="18" charset="0"/>
              </a:rPr>
              <a:t>The most basic SELECT statement has only 2 parts: </a:t>
            </a:r>
          </a:p>
          <a:p>
            <a:pPr marL="514350" indent="-514350">
              <a:buAutoNum type="arabicParenBoth"/>
            </a:pPr>
            <a:r>
              <a:rPr lang="en-US" dirty="0">
                <a:latin typeface="Times New Roman" panose="02020603050405020304" pitchFamily="18" charset="0"/>
                <a:cs typeface="Times New Roman" panose="02020603050405020304" pitchFamily="18" charset="0"/>
              </a:rPr>
              <a:t>the columns you want to display and </a:t>
            </a:r>
          </a:p>
          <a:p>
            <a:pPr marL="514350" indent="-514350">
              <a:buAutoNum type="arabicParenBoth"/>
            </a:pPr>
            <a:r>
              <a:rPr lang="en-US" dirty="0">
                <a:latin typeface="Times New Roman" panose="02020603050405020304" pitchFamily="18" charset="0"/>
                <a:cs typeface="Times New Roman" panose="02020603050405020304" pitchFamily="18" charset="0"/>
              </a:rPr>
              <a:t>from the table(s) these columns belong to.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EXAMPLE 1</a:t>
            </a:r>
          </a:p>
        </p:txBody>
      </p:sp>
      <p:sp>
        <p:nvSpPr>
          <p:cNvPr id="3" name="Content Placeholder 2"/>
          <p:cNvSpPr>
            <a:spLocks noGrp="1"/>
          </p:cNvSpPr>
          <p:nvPr>
            <p:ph idx="1"/>
          </p:nvPr>
        </p:nvSpPr>
        <p:spPr>
          <a:xfrm>
            <a:off x="838200" y="1918952"/>
            <a:ext cx="10515600" cy="472165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FirstName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LastName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HireDate</a:t>
            </a:r>
            <a:r>
              <a:rPr lang="en-US" dirty="0">
                <a:latin typeface="Times New Roman" panose="02020603050405020304" pitchFamily="18" charset="0"/>
                <a:cs typeface="Times New Roman" panose="02020603050405020304" pitchFamily="18" charset="0"/>
              </a:rPr>
              <a:t>, City FROM Employees </a:t>
            </a:r>
          </a:p>
          <a:p>
            <a:pPr marL="0" indent="0">
              <a:buNone/>
            </a:pPr>
            <a:r>
              <a:rPr lang="en-US" dirty="0">
                <a:latin typeface="Times New Roman" panose="02020603050405020304" pitchFamily="18" charset="0"/>
                <a:cs typeface="Times New Roman" panose="02020603050405020304" pitchFamily="18" charset="0"/>
              </a:rPr>
              <a:t>Select * from Employees</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grpSp>
        <p:nvGrpSpPr>
          <p:cNvPr id="5" name="Group 4"/>
          <p:cNvGrpSpPr/>
          <p:nvPr/>
        </p:nvGrpSpPr>
        <p:grpSpPr>
          <a:xfrm>
            <a:off x="838200" y="3239283"/>
            <a:ext cx="10636876" cy="3597678"/>
            <a:chOff x="0" y="0"/>
            <a:chExt cx="7010400" cy="2242238"/>
          </a:xfrm>
        </p:grpSpPr>
        <p:sp>
          <p:nvSpPr>
            <p:cNvPr id="6" name="Rectangle 5"/>
            <p:cNvSpPr/>
            <p:nvPr/>
          </p:nvSpPr>
          <p:spPr>
            <a:xfrm>
              <a:off x="91745" y="12065"/>
              <a:ext cx="68713"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p:cNvSpPr/>
            <p:nvPr/>
          </p:nvSpPr>
          <p:spPr>
            <a:xfrm>
              <a:off x="91745" y="286385"/>
              <a:ext cx="68713"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p:cNvSpPr/>
            <p:nvPr/>
          </p:nvSpPr>
          <p:spPr>
            <a:xfrm>
              <a:off x="91745" y="560731"/>
              <a:ext cx="68804"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p:cNvSpPr/>
            <p:nvPr/>
          </p:nvSpPr>
          <p:spPr>
            <a:xfrm>
              <a:off x="91745" y="835279"/>
              <a:ext cx="68713"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p:cNvSpPr/>
            <p:nvPr/>
          </p:nvSpPr>
          <p:spPr>
            <a:xfrm>
              <a:off x="91745" y="1109599"/>
              <a:ext cx="68713"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p:cNvSpPr/>
            <p:nvPr/>
          </p:nvSpPr>
          <p:spPr>
            <a:xfrm>
              <a:off x="91745" y="1383919"/>
              <a:ext cx="68713"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p:cNvSpPr/>
            <p:nvPr/>
          </p:nvSpPr>
          <p:spPr>
            <a:xfrm>
              <a:off x="91745" y="1658239"/>
              <a:ext cx="68713"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p:cNvSpPr/>
            <p:nvPr/>
          </p:nvSpPr>
          <p:spPr>
            <a:xfrm>
              <a:off x="91745" y="1932559"/>
              <a:ext cx="68713"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p:cNvPicPr/>
            <p:nvPr/>
          </p:nvPicPr>
          <p:blipFill>
            <a:blip r:embed="rId3"/>
            <a:stretch>
              <a:fillRect/>
            </a:stretch>
          </p:blipFill>
          <p:spPr>
            <a:xfrm>
              <a:off x="0" y="0"/>
              <a:ext cx="7010400" cy="2066925"/>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1825"/>
            <a:ext cx="10515600" cy="1325563"/>
          </a:xfrm>
        </p:spPr>
        <p:txBody>
          <a:bodyPr>
            <a:normAutofit/>
          </a:bodyPr>
          <a:lstStyle/>
          <a:p>
            <a:r>
              <a:rPr lang="en-US" sz="4800" dirty="0">
                <a:latin typeface="Times New Roman" panose="02020603050405020304" pitchFamily="18" charset="0"/>
                <a:cs typeface="Times New Roman" panose="02020603050405020304" pitchFamily="18" charset="0"/>
              </a:rPr>
              <a:t>Where Clause</a:t>
            </a:r>
          </a:p>
        </p:txBody>
      </p:sp>
      <p:sp>
        <p:nvSpPr>
          <p:cNvPr id="3" name="Content Placeholder 2"/>
          <p:cNvSpPr>
            <a:spLocks noGrp="1"/>
          </p:cNvSpPr>
          <p:nvPr>
            <p:ph idx="1"/>
          </p:nvPr>
        </p:nvSpPr>
        <p:spPr>
          <a:xfrm>
            <a:off x="838200" y="2727146"/>
            <a:ext cx="10515600" cy="4351338"/>
          </a:xfrm>
        </p:spPr>
        <p:txBody>
          <a:bodyPr>
            <a:normAutofit/>
          </a:bodyPr>
          <a:lstStyle/>
          <a:p>
            <a:pPr marL="0" lvl="0" indent="0" algn="just" fontAlgn="base">
              <a:buNone/>
            </a:pPr>
            <a:r>
              <a:rPr lang="en-US" sz="4000" dirty="0">
                <a:latin typeface="Times New Roman" panose="02020603050405020304" pitchFamily="18" charset="0"/>
                <a:cs typeface="Times New Roman" panose="02020603050405020304" pitchFamily="18" charset="0"/>
              </a:rPr>
              <a:t>By adding a </a:t>
            </a:r>
            <a:r>
              <a:rPr lang="en-US" sz="4000" b="1" dirty="0">
                <a:latin typeface="Times New Roman" panose="02020603050405020304" pitchFamily="18" charset="0"/>
                <a:cs typeface="Times New Roman" panose="02020603050405020304" pitchFamily="18" charset="0"/>
              </a:rPr>
              <a:t>WHERE </a:t>
            </a:r>
            <a:r>
              <a:rPr lang="en-US" sz="4000" dirty="0">
                <a:latin typeface="Times New Roman" panose="02020603050405020304" pitchFamily="18" charset="0"/>
                <a:cs typeface="Times New Roman" panose="02020603050405020304" pitchFamily="18" charset="0"/>
              </a:rPr>
              <a:t>clause to the </a:t>
            </a:r>
            <a:r>
              <a:rPr lang="en-US" sz="4000" b="1" dirty="0">
                <a:latin typeface="Times New Roman" panose="02020603050405020304" pitchFamily="18" charset="0"/>
                <a:cs typeface="Times New Roman" panose="02020603050405020304" pitchFamily="18" charset="0"/>
              </a:rPr>
              <a:t>SELECT</a:t>
            </a:r>
            <a:r>
              <a:rPr lang="en-US" sz="4000" dirty="0">
                <a:latin typeface="Times New Roman" panose="02020603050405020304" pitchFamily="18" charset="0"/>
                <a:cs typeface="Times New Roman" panose="02020603050405020304" pitchFamily="18" charset="0"/>
              </a:rPr>
              <a:t> statement, we add one (or more) conditions that must be met by the selected data. This will limit the number of rows that answer the query and are fetched. In many cases, this is where most of the "action" of a query takes place</a:t>
            </a:r>
            <a:r>
              <a:rPr lang="en-US" sz="40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1825"/>
            <a:ext cx="10515600" cy="1325563"/>
          </a:xfrm>
        </p:spPr>
        <p:txBody>
          <a:bodyPr/>
          <a:lstStyle/>
          <a:p>
            <a:r>
              <a:rPr lang="en-US" dirty="0">
                <a:latin typeface="Times New Roman" panose="02020603050405020304" pitchFamily="18" charset="0"/>
                <a:cs typeface="Times New Roman" panose="02020603050405020304" pitchFamily="18" charset="0"/>
              </a:rPr>
              <a:t>Operators</a:t>
            </a:r>
          </a:p>
        </p:txBody>
      </p:sp>
      <p:sp>
        <p:nvSpPr>
          <p:cNvPr id="3" name="Content Placeholder 2"/>
          <p:cNvSpPr>
            <a:spLocks noGrp="1"/>
          </p:cNvSpPr>
          <p:nvPr>
            <p:ph idx="1"/>
          </p:nvPr>
        </p:nvSpPr>
        <p:spPr>
          <a:xfrm>
            <a:off x="838200" y="2420267"/>
            <a:ext cx="10515600" cy="4351338"/>
          </a:xfrm>
        </p:spPr>
        <p:txBody>
          <a:bodyPr>
            <a:normAutofit/>
          </a:bodyPr>
          <a:lstStyle/>
          <a:p>
            <a:pPr marL="0" lvl="0" indent="0" algn="just">
              <a:buNone/>
            </a:pPr>
            <a:r>
              <a:rPr lang="en-US" sz="4000" dirty="0">
                <a:latin typeface="Times New Roman" panose="02020603050405020304" pitchFamily="18" charset="0"/>
                <a:cs typeface="Times New Roman" panose="02020603050405020304" pitchFamily="18" charset="0"/>
              </a:rPr>
              <a:t>There are four types of operators:</a:t>
            </a:r>
          </a:p>
          <a:p>
            <a:pPr marL="742950" lvl="0" indent="-742950" algn="just">
              <a:buFont typeface="+mj-lt"/>
              <a:buAutoNum type="arabicPeriod"/>
            </a:pPr>
            <a:r>
              <a:rPr lang="en-US" sz="3600" dirty="0">
                <a:latin typeface="Times New Roman" panose="02020603050405020304" pitchFamily="18" charset="0"/>
                <a:cs typeface="Times New Roman" panose="02020603050405020304" pitchFamily="18" charset="0"/>
              </a:rPr>
              <a:t>Comparison Operators </a:t>
            </a:r>
          </a:p>
          <a:p>
            <a:pPr marL="742950" indent="-742950">
              <a:buFont typeface="+mj-lt"/>
              <a:buAutoNum type="arabicPeriod"/>
            </a:pPr>
            <a:r>
              <a:rPr lang="en-US" sz="3600" dirty="0">
                <a:latin typeface="Times New Roman" panose="02020603050405020304" pitchFamily="18" charset="0"/>
                <a:cs typeface="Times New Roman" panose="02020603050405020304" pitchFamily="18" charset="0"/>
              </a:rPr>
              <a:t>Logical Operators </a:t>
            </a:r>
          </a:p>
          <a:p>
            <a:pPr marL="742950" indent="-742950">
              <a:buFont typeface="+mj-lt"/>
              <a:buAutoNum type="arabicPeriod"/>
            </a:pPr>
            <a:r>
              <a:rPr lang="en-US" sz="3600" dirty="0">
                <a:latin typeface="Times New Roman" panose="02020603050405020304" pitchFamily="18" charset="0"/>
                <a:cs typeface="Times New Roman" panose="02020603050405020304" pitchFamily="18" charset="0"/>
              </a:rPr>
              <a:t>List Operators </a:t>
            </a:r>
          </a:p>
          <a:p>
            <a:pPr marL="742950" indent="-742950">
              <a:buFont typeface="+mj-lt"/>
              <a:buAutoNum type="arabicPeriod"/>
            </a:pPr>
            <a:r>
              <a:rPr lang="en-US" sz="3600" dirty="0">
                <a:latin typeface="Times New Roman" panose="02020603050405020304" pitchFamily="18" charset="0"/>
                <a:cs typeface="Times New Roman" panose="02020603050405020304" pitchFamily="18" charset="0"/>
              </a:rPr>
              <a:t>Range Operators </a:t>
            </a:r>
          </a:p>
          <a:p>
            <a:pPr marL="0" lv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1825"/>
            <a:ext cx="10515600" cy="1325563"/>
          </a:xfrm>
        </p:spPr>
        <p:txBody>
          <a:bodyPr/>
          <a:lstStyle/>
          <a:p>
            <a:r>
              <a:rPr lang="en-US" dirty="0">
                <a:latin typeface="Times New Roman" panose="02020603050405020304" pitchFamily="18" charset="0"/>
                <a:cs typeface="Times New Roman" panose="02020603050405020304" pitchFamily="18" charset="0"/>
              </a:rPr>
              <a:t>Operator</a:t>
            </a:r>
          </a:p>
        </p:txBody>
      </p:sp>
      <p:sp>
        <p:nvSpPr>
          <p:cNvPr id="3" name="Content Placeholder 2"/>
          <p:cNvSpPr>
            <a:spLocks noGrp="1"/>
          </p:cNvSpPr>
          <p:nvPr>
            <p:ph idx="1"/>
          </p:nvPr>
        </p:nvSpPr>
        <p:spPr>
          <a:xfrm>
            <a:off x="838200" y="2149966"/>
            <a:ext cx="10515600" cy="4351338"/>
          </a:xfrm>
        </p:spPr>
        <p:txBody>
          <a:bodyPr/>
          <a:lstStyle/>
          <a:p>
            <a:pPr marL="0" lvl="0" indent="0" algn="just">
              <a:buNone/>
            </a:pPr>
            <a:endParaRPr lang="en-US" sz="4000" dirty="0"/>
          </a:p>
          <a:p>
            <a:pPr marL="0" lvl="0" indent="0" algn="just">
              <a:buNone/>
            </a:pPr>
            <a:r>
              <a:rPr lang="en-US" sz="4000" dirty="0">
                <a:latin typeface="Times New Roman" panose="02020603050405020304" pitchFamily="18" charset="0"/>
                <a:cs typeface="Times New Roman" panose="02020603050405020304" pitchFamily="18" charset="0"/>
              </a:rPr>
              <a:t>An operator is a character or a reserved word that is used to specify a condition, or combine two or more conditions. The operators are used with the WHERE clause in the SELECT statement to set the filter criteria for data.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4728"/>
            <a:ext cx="10515600" cy="1325563"/>
          </a:xfrm>
        </p:spPr>
        <p:txBody>
          <a:bodyPr/>
          <a:lstStyle/>
          <a:p>
            <a:r>
              <a:rPr lang="en-US" dirty="0">
                <a:latin typeface="Times New Roman" panose="02020603050405020304" pitchFamily="18" charset="0"/>
                <a:cs typeface="Times New Roman" panose="02020603050405020304" pitchFamily="18" charset="0"/>
              </a:rPr>
              <a:t>Comparison Operator</a:t>
            </a:r>
          </a:p>
        </p:txBody>
      </p:sp>
      <p:sp>
        <p:nvSpPr>
          <p:cNvPr id="3" name="Content Placeholder 2"/>
          <p:cNvSpPr>
            <a:spLocks noGrp="1"/>
          </p:cNvSpPr>
          <p:nvPr>
            <p:ph idx="1"/>
          </p:nvPr>
        </p:nvSpPr>
        <p:spPr>
          <a:xfrm>
            <a:off x="838200" y="1893193"/>
            <a:ext cx="10515600" cy="4726547"/>
          </a:xfrm>
        </p:spPr>
        <p:txBody>
          <a:bodyPr>
            <a:normAutofit fontScale="92500" lnSpcReduction="10000"/>
          </a:bodyPr>
          <a:lstStyle/>
          <a:p>
            <a:pPr marL="0" lvl="0" indent="0" algn="just">
              <a:buNone/>
            </a:pPr>
            <a:r>
              <a:rPr lang="en-US" sz="4000" dirty="0">
                <a:latin typeface="Times New Roman" panose="02020603050405020304" pitchFamily="18" charset="0"/>
                <a:cs typeface="Times New Roman" panose="02020603050405020304" pitchFamily="18" charset="0"/>
              </a:rPr>
              <a:t>Comparison operators are used to compare the column data with specific values in a condition.</a:t>
            </a:r>
          </a:p>
          <a:p>
            <a:pPr marL="0" lvl="0" indent="0" fontAlgn="base">
              <a:buNone/>
            </a:pPr>
            <a:r>
              <a:rPr lang="en-US" sz="4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Comparison Operator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a:p>
            <a:pPr marL="0" lvl="0" indent="0" fontAlgn="base">
              <a:buNone/>
            </a:pPr>
            <a:r>
              <a:rPr lang="en-US" sz="3200" dirty="0">
                <a:latin typeface="Times New Roman" panose="02020603050405020304" pitchFamily="18" charset="0"/>
                <a:cs typeface="Times New Roman" panose="02020603050405020304" pitchFamily="18" charset="0"/>
              </a:rPr>
              <a:t>= Equal to  </a:t>
            </a:r>
          </a:p>
          <a:p>
            <a:pPr marL="0" lvl="0" indent="0" fontAlgn="base">
              <a:buNone/>
            </a:pPr>
            <a:r>
              <a:rPr lang="en-US" sz="3200" dirty="0">
                <a:latin typeface="Times New Roman" panose="02020603050405020304" pitchFamily="18" charset="0"/>
                <a:cs typeface="Times New Roman" panose="02020603050405020304" pitchFamily="18" charset="0"/>
              </a:rPr>
              <a:t>&gt; Greater than  </a:t>
            </a:r>
          </a:p>
          <a:p>
            <a:pPr marL="0" lvl="0" indent="0" fontAlgn="base">
              <a:buNone/>
            </a:pPr>
            <a:r>
              <a:rPr lang="en-US" sz="3200" dirty="0">
                <a:latin typeface="Times New Roman" panose="02020603050405020304" pitchFamily="18" charset="0"/>
                <a:cs typeface="Times New Roman" panose="02020603050405020304" pitchFamily="18" charset="0"/>
              </a:rPr>
              <a:t>&lt; Less than  </a:t>
            </a:r>
          </a:p>
          <a:p>
            <a:pPr marL="0" lvl="0" indent="0" fontAlgn="base">
              <a:buNone/>
            </a:pPr>
            <a:r>
              <a:rPr lang="en-US" sz="3200" dirty="0">
                <a:latin typeface="Times New Roman" panose="02020603050405020304" pitchFamily="18" charset="0"/>
                <a:cs typeface="Times New Roman" panose="02020603050405020304" pitchFamily="18" charset="0"/>
              </a:rPr>
              <a:t>&gt;= Greater than or equal to </a:t>
            </a:r>
          </a:p>
          <a:p>
            <a:pPr marL="0" lvl="0" indent="0" fontAlgn="base">
              <a:buNone/>
            </a:pPr>
            <a:r>
              <a:rPr lang="en-US" sz="3200" dirty="0">
                <a:latin typeface="Times New Roman" panose="02020603050405020304" pitchFamily="18" charset="0"/>
                <a:cs typeface="Times New Roman" panose="02020603050405020304" pitchFamily="18" charset="0"/>
              </a:rPr>
              <a:t>&lt;= Less than or equal to  </a:t>
            </a:r>
          </a:p>
          <a:p>
            <a:pPr marL="0" lvl="0" indent="0" fontAlgn="base">
              <a:buNone/>
            </a:pPr>
            <a:r>
              <a:rPr lang="en-US" sz="3200" dirty="0">
                <a:latin typeface="Times New Roman" panose="02020603050405020304" pitchFamily="18" charset="0"/>
                <a:cs typeface="Times New Roman" panose="02020603050405020304" pitchFamily="18" charset="0"/>
              </a:rPr>
              <a:t>&lt;&gt; Not equal to </a:t>
            </a:r>
          </a:p>
          <a:p>
            <a:pPr marL="0" lv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5130"/>
            <a:ext cx="10515600" cy="1325563"/>
          </a:xfrm>
        </p:spPr>
        <p:txBody>
          <a:bodyPr>
            <a:normAutofit/>
          </a:bodyPr>
          <a:lstStyle/>
          <a:p>
            <a:pPr lvl="0" fontAlgn="base"/>
            <a:r>
              <a:rPr lang="en-US" sz="4800" dirty="0">
                <a:latin typeface="Times New Roman" panose="02020603050405020304" pitchFamily="18" charset="0"/>
                <a:cs typeface="Times New Roman" panose="02020603050405020304" pitchFamily="18" charset="0"/>
              </a:rPr>
              <a:t>SQL WHERE and OPERATOR Syntax </a:t>
            </a:r>
          </a:p>
        </p:txBody>
      </p:sp>
      <p:sp>
        <p:nvSpPr>
          <p:cNvPr id="3" name="Content Placeholder 2"/>
          <p:cNvSpPr>
            <a:spLocks noGrp="1"/>
          </p:cNvSpPr>
          <p:nvPr>
            <p:ph idx="1"/>
          </p:nvPr>
        </p:nvSpPr>
        <p:spPr>
          <a:xfrm>
            <a:off x="838200" y="1704528"/>
            <a:ext cx="10515600" cy="5032375"/>
          </a:xfrm>
        </p:spPr>
        <p:txBody>
          <a:bodyPr>
            <a:normAutofit/>
          </a:bodyPr>
          <a:lstStyle/>
          <a:p>
            <a:pPr marL="0" lvl="0" indent="0" fontAlgn="base">
              <a:buNone/>
            </a:pPr>
            <a:endParaRPr lang="en-US" sz="4000" dirty="0">
              <a:latin typeface="Times New Roman" panose="02020603050405020304" pitchFamily="18" charset="0"/>
              <a:cs typeface="Times New Roman" panose="02020603050405020304" pitchFamily="18" charset="0"/>
            </a:endParaRPr>
          </a:p>
          <a:p>
            <a:pPr marL="0" lvl="0" indent="0" fontAlgn="base">
              <a:buNone/>
            </a:pPr>
            <a:endParaRPr lang="en-US" sz="4000" dirty="0">
              <a:latin typeface="Times New Roman" panose="02020603050405020304" pitchFamily="18" charset="0"/>
              <a:cs typeface="Times New Roman" panose="02020603050405020304" pitchFamily="18" charset="0"/>
            </a:endParaRPr>
          </a:p>
          <a:p>
            <a:pPr marL="0" lvl="0" indent="0" fontAlgn="base">
              <a:buNone/>
            </a:pPr>
            <a:r>
              <a:rPr lang="en-US" sz="4000" dirty="0">
                <a:latin typeface="Times New Roman" panose="02020603050405020304" pitchFamily="18" charset="0"/>
                <a:cs typeface="Times New Roman" panose="02020603050405020304" pitchFamily="18" charset="0"/>
              </a:rPr>
              <a:t>SELECT </a:t>
            </a:r>
            <a:r>
              <a:rPr lang="en-US" sz="4000" i="1" dirty="0" err="1">
                <a:latin typeface="Times New Roman" panose="02020603050405020304" pitchFamily="18" charset="0"/>
                <a:cs typeface="Times New Roman" panose="02020603050405020304" pitchFamily="18" charset="0"/>
              </a:rPr>
              <a:t>column_name</a:t>
            </a:r>
            <a:r>
              <a:rPr lang="en-US" sz="4000" dirty="0" err="1">
                <a:latin typeface="Times New Roman" panose="02020603050405020304" pitchFamily="18" charset="0"/>
                <a:cs typeface="Times New Roman" panose="02020603050405020304" pitchFamily="18" charset="0"/>
              </a:rPr>
              <a:t>,</a:t>
            </a:r>
            <a:r>
              <a:rPr lang="en-US" sz="4000" i="1" dirty="0" err="1">
                <a:latin typeface="Times New Roman" panose="02020603050405020304" pitchFamily="18" charset="0"/>
                <a:cs typeface="Times New Roman" panose="02020603050405020304" pitchFamily="18" charset="0"/>
              </a:rPr>
              <a:t>column_name</a:t>
            </a:r>
            <a:r>
              <a:rPr lang="en-US" sz="4000" dirty="0">
                <a:latin typeface="Times New Roman" panose="02020603050405020304" pitchFamily="18" charset="0"/>
                <a:cs typeface="Times New Roman" panose="02020603050405020304" pitchFamily="18" charset="0"/>
              </a:rPr>
              <a:t> FROM </a:t>
            </a:r>
            <a:r>
              <a:rPr lang="en-US" sz="4000" i="1" dirty="0" err="1">
                <a:latin typeface="Times New Roman" panose="02020603050405020304" pitchFamily="18" charset="0"/>
                <a:cs typeface="Times New Roman" panose="02020603050405020304" pitchFamily="18" charset="0"/>
              </a:rPr>
              <a:t>table_name</a:t>
            </a:r>
            <a:r>
              <a:rPr lang="en-US" sz="4000" dirty="0">
                <a:latin typeface="Times New Roman" panose="02020603050405020304" pitchFamily="18" charset="0"/>
                <a:cs typeface="Times New Roman" panose="02020603050405020304" pitchFamily="18" charset="0"/>
              </a:rPr>
              <a:t> WHERE </a:t>
            </a:r>
            <a:r>
              <a:rPr lang="en-US" sz="4000" i="1" dirty="0" err="1">
                <a:latin typeface="Times New Roman" panose="02020603050405020304" pitchFamily="18" charset="0"/>
                <a:cs typeface="Times New Roman" panose="02020603050405020304" pitchFamily="18" charset="0"/>
              </a:rPr>
              <a:t>column_name</a:t>
            </a:r>
            <a:r>
              <a:rPr lang="en-US" sz="4000" i="1" dirty="0">
                <a:latin typeface="Times New Roman" panose="02020603050405020304" pitchFamily="18" charset="0"/>
                <a:cs typeface="Times New Roman" panose="02020603050405020304" pitchFamily="18" charset="0"/>
              </a:rPr>
              <a:t> operator value</a:t>
            </a:r>
          </a:p>
          <a:p>
            <a:pPr marL="0" indent="0" fontAlgn="base">
              <a:buNone/>
            </a:pPr>
            <a:endParaRPr lang="en-US" sz="4000" dirty="0"/>
          </a:p>
          <a:p>
            <a:pPr marL="0" lvl="0" indent="0" fontAlgn="base">
              <a:buNone/>
            </a:pP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39" y="1162842"/>
            <a:ext cx="10515600" cy="1325563"/>
          </a:xfrm>
        </p:spPr>
        <p:txBody>
          <a:bodyPr>
            <a:normAutofit/>
          </a:bodyPr>
          <a:lstStyle/>
          <a:p>
            <a:pPr lvl="0" fontAlgn="base"/>
            <a:r>
              <a:rPr lang="en-US" sz="4800" dirty="0">
                <a:latin typeface="Times New Roman" panose="02020603050405020304" pitchFamily="18" charset="0"/>
                <a:cs typeface="Times New Roman" panose="02020603050405020304" pitchFamily="18" charset="0"/>
              </a:rPr>
              <a:t>Equal to</a:t>
            </a:r>
          </a:p>
        </p:txBody>
      </p:sp>
      <p:sp>
        <p:nvSpPr>
          <p:cNvPr id="3" name="Content Placeholder 2"/>
          <p:cNvSpPr>
            <a:spLocks noGrp="1"/>
          </p:cNvSpPr>
          <p:nvPr>
            <p:ph idx="1"/>
          </p:nvPr>
        </p:nvSpPr>
        <p:spPr>
          <a:xfrm>
            <a:off x="838200" y="1825624"/>
            <a:ext cx="10515600" cy="5032375"/>
          </a:xfrm>
        </p:spPr>
        <p:txBody>
          <a:bodyPr>
            <a:normAutofit/>
          </a:bodyPr>
          <a:lstStyle/>
          <a:p>
            <a:pPr marL="0" indent="0" fontAlgn="base">
              <a:buNone/>
            </a:pPr>
            <a:endParaRPr lang="en-US" sz="4000" dirty="0"/>
          </a:p>
          <a:p>
            <a:pPr marL="0" indent="0" fontAlgn="base">
              <a:buNone/>
            </a:pPr>
            <a:r>
              <a:rPr lang="en-US" sz="4000" dirty="0">
                <a:latin typeface="Times New Roman" panose="02020603050405020304" pitchFamily="18" charset="0"/>
                <a:cs typeface="Times New Roman" panose="02020603050405020304" pitchFamily="18" charset="0"/>
              </a:rPr>
              <a:t>SELECT </a:t>
            </a:r>
            <a:r>
              <a:rPr lang="en-US" sz="4000" dirty="0" err="1">
                <a:latin typeface="Times New Roman" panose="02020603050405020304" pitchFamily="18" charset="0"/>
                <a:cs typeface="Times New Roman" panose="02020603050405020304" pitchFamily="18" charset="0"/>
              </a:rPr>
              <a:t>EmployeeID</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FirstName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LastName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HireDate</a:t>
            </a:r>
            <a:r>
              <a:rPr lang="en-US" sz="4000" dirty="0">
                <a:latin typeface="Times New Roman" panose="02020603050405020304" pitchFamily="18" charset="0"/>
                <a:cs typeface="Times New Roman" panose="02020603050405020304" pitchFamily="18" charset="0"/>
              </a:rPr>
              <a:t>, City FROM Employees  WHERE City = 'London';</a:t>
            </a:r>
          </a:p>
          <a:p>
            <a:pPr marL="0" lvl="0" indent="0" fontAlgn="base">
              <a:buNone/>
            </a:pPr>
            <a:endParaRPr lang="en-US" sz="4000" dirty="0"/>
          </a:p>
        </p:txBody>
      </p:sp>
      <p:pic>
        <p:nvPicPr>
          <p:cNvPr id="4" name="Picture 3"/>
          <p:cNvPicPr>
            <a:picLocks noChangeAspect="1"/>
          </p:cNvPicPr>
          <p:nvPr/>
        </p:nvPicPr>
        <p:blipFill>
          <a:blip r:embed="rId2"/>
          <a:stretch>
            <a:fillRect/>
          </a:stretch>
        </p:blipFill>
        <p:spPr>
          <a:xfrm>
            <a:off x="838200" y="4341811"/>
            <a:ext cx="10491839" cy="2232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7401"/>
            <a:ext cx="10515600" cy="1325563"/>
          </a:xfrm>
        </p:spPr>
        <p:txBody>
          <a:bodyPr/>
          <a:lstStyle/>
          <a:p>
            <a:r>
              <a:rPr lang="en-US" dirty="0">
                <a:latin typeface="Times New Roman" panose="02020603050405020304" pitchFamily="18" charset="0"/>
                <a:cs typeface="Times New Roman" panose="02020603050405020304" pitchFamily="18" charset="0"/>
              </a:rPr>
              <a:t>Greater than or equal to</a:t>
            </a:r>
          </a:p>
        </p:txBody>
      </p:sp>
      <p:sp>
        <p:nvSpPr>
          <p:cNvPr id="3" name="Content Placeholder 2"/>
          <p:cNvSpPr>
            <a:spLocks noGrp="1"/>
          </p:cNvSpPr>
          <p:nvPr>
            <p:ph idx="1"/>
          </p:nvPr>
        </p:nvSpPr>
        <p:spPr/>
        <p:txBody>
          <a:bodyPr/>
          <a:lstStyle/>
          <a:p>
            <a:pPr marL="0" lvl="0" indent="0" fontAlgn="base">
              <a:buNone/>
            </a:pPr>
            <a:r>
              <a:rPr lang="en-US" sz="3600" dirty="0">
                <a:latin typeface="Times New Roman" panose="02020603050405020304" pitchFamily="18" charset="0"/>
                <a:cs typeface="Times New Roman" panose="02020603050405020304" pitchFamily="18" charset="0"/>
              </a:rPr>
              <a:t>SELECT </a:t>
            </a:r>
            <a:r>
              <a:rPr lang="en-US" sz="3600" dirty="0" err="1">
                <a:latin typeface="Times New Roman" panose="02020603050405020304" pitchFamily="18" charset="0"/>
                <a:cs typeface="Times New Roman" panose="02020603050405020304" pitchFamily="18" charset="0"/>
              </a:rPr>
              <a:t>ProductName,UnitsInStock,UnitsOnOrder</a:t>
            </a:r>
            <a:r>
              <a:rPr lang="en-US" sz="3600" dirty="0">
                <a:latin typeface="Times New Roman" panose="02020603050405020304" pitchFamily="18" charset="0"/>
                <a:cs typeface="Times New Roman" panose="02020603050405020304" pitchFamily="18" charset="0"/>
              </a:rPr>
              <a:t> FROM Products WHERE </a:t>
            </a:r>
            <a:r>
              <a:rPr lang="en-US" sz="3600" dirty="0" err="1">
                <a:latin typeface="Times New Roman" panose="02020603050405020304" pitchFamily="18" charset="0"/>
                <a:cs typeface="Times New Roman" panose="02020603050405020304" pitchFamily="18" charset="0"/>
              </a:rPr>
              <a:t>UnitsOnOrder</a:t>
            </a:r>
            <a:r>
              <a:rPr lang="en-US" sz="3600" dirty="0">
                <a:latin typeface="Times New Roman" panose="02020603050405020304" pitchFamily="18" charset="0"/>
                <a:cs typeface="Times New Roman" panose="02020603050405020304" pitchFamily="18" charset="0"/>
              </a:rPr>
              <a:t> &gt;=70 </a:t>
            </a:r>
          </a:p>
          <a:p>
            <a:endParaRPr lang="en-US" dirty="0"/>
          </a:p>
        </p:txBody>
      </p:sp>
      <p:grpSp>
        <p:nvGrpSpPr>
          <p:cNvPr id="4" name="Group 3"/>
          <p:cNvGrpSpPr/>
          <p:nvPr/>
        </p:nvGrpSpPr>
        <p:grpSpPr>
          <a:xfrm>
            <a:off x="1055150" y="3007361"/>
            <a:ext cx="8861582" cy="3169602"/>
            <a:chOff x="0" y="0"/>
            <a:chExt cx="6347155" cy="2225015"/>
          </a:xfrm>
        </p:grpSpPr>
        <p:sp>
          <p:nvSpPr>
            <p:cNvPr id="5" name="Rectangle 4"/>
            <p:cNvSpPr/>
            <p:nvPr/>
          </p:nvSpPr>
          <p:spPr>
            <a:xfrm>
              <a:off x="0" y="0"/>
              <a:ext cx="122400" cy="55164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3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stretch>
              <a:fillRect/>
            </a:stretch>
          </p:blipFill>
          <p:spPr>
            <a:xfrm>
              <a:off x="22555" y="15215"/>
              <a:ext cx="6324600" cy="2209800"/>
            </a:xfrm>
            <a:prstGeom prst="rect">
              <a:avLst/>
            </a:prstGeom>
          </p:spPr>
        </p:pic>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2842"/>
            <a:ext cx="10515600" cy="1325563"/>
          </a:xfrm>
        </p:spPr>
        <p:txBody>
          <a:bodyPr>
            <a:normAutofit/>
          </a:bodyPr>
          <a:lstStyle/>
          <a:p>
            <a:pPr lvl="0" fontAlgn="base"/>
            <a:r>
              <a:rPr lang="en-US" sz="4800" dirty="0">
                <a:latin typeface="Times New Roman" panose="02020603050405020304" pitchFamily="18" charset="0"/>
                <a:cs typeface="Times New Roman" panose="02020603050405020304" pitchFamily="18" charset="0"/>
              </a:rPr>
              <a:t>Not equal to</a:t>
            </a:r>
          </a:p>
        </p:txBody>
      </p:sp>
      <p:sp>
        <p:nvSpPr>
          <p:cNvPr id="3" name="Content Placeholder 2"/>
          <p:cNvSpPr>
            <a:spLocks noGrp="1"/>
          </p:cNvSpPr>
          <p:nvPr>
            <p:ph idx="1"/>
          </p:nvPr>
        </p:nvSpPr>
        <p:spPr>
          <a:xfrm>
            <a:off x="838200" y="1825624"/>
            <a:ext cx="10515600" cy="5032375"/>
          </a:xfrm>
        </p:spPr>
        <p:txBody>
          <a:bodyPr>
            <a:normAutofit/>
          </a:bodyPr>
          <a:lstStyle/>
          <a:p>
            <a:pPr marL="0" lvl="0" indent="0" fontAlgn="base">
              <a:buNone/>
            </a:pPr>
            <a:endParaRPr lang="en-US" sz="4000" dirty="0"/>
          </a:p>
          <a:p>
            <a:pPr marL="0" lvl="0" indent="0" fontAlgn="base">
              <a:buNone/>
            </a:pPr>
            <a:r>
              <a:rPr lang="en-US" sz="4000" dirty="0">
                <a:latin typeface="Times New Roman" panose="02020603050405020304" pitchFamily="18" charset="0"/>
                <a:cs typeface="Times New Roman" panose="02020603050405020304" pitchFamily="18" charset="0"/>
              </a:rPr>
              <a:t>If you wanted to get the opposite, the employees who do </a:t>
            </a:r>
            <a:r>
              <a:rPr lang="en-US" sz="4000" i="1" dirty="0">
                <a:latin typeface="Times New Roman" panose="02020603050405020304" pitchFamily="18" charset="0"/>
                <a:cs typeface="Times New Roman" panose="02020603050405020304" pitchFamily="18" charset="0"/>
              </a:rPr>
              <a:t>not </a:t>
            </a:r>
            <a:r>
              <a:rPr lang="en-US" sz="4000" dirty="0">
                <a:latin typeface="Times New Roman" panose="02020603050405020304" pitchFamily="18" charset="0"/>
                <a:cs typeface="Times New Roman" panose="02020603050405020304" pitchFamily="18" charset="0"/>
              </a:rPr>
              <a:t>live in London, you would write </a:t>
            </a:r>
          </a:p>
          <a:p>
            <a:pPr marL="0" lvl="0" indent="0" fontAlgn="base">
              <a:buNone/>
            </a:pP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Marking scheme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graphicFrame>
        <p:nvGraphicFramePr>
          <p:cNvPr id="5" name="Table 4">
            <a:extLst>
              <a:ext uri="{FF2B5EF4-FFF2-40B4-BE49-F238E27FC236}">
                <a16:creationId xmlns:a16="http://schemas.microsoft.com/office/drawing/2014/main" id="{BFB95AAD-28B1-491F-9BF3-4B4BC0257C05}"/>
              </a:ext>
            </a:extLst>
          </p:cNvPr>
          <p:cNvGraphicFramePr>
            <a:graphicFrameLocks noGrp="1"/>
          </p:cNvGraphicFramePr>
          <p:nvPr>
            <p:extLst>
              <p:ext uri="{D42A27DB-BD31-4B8C-83A1-F6EECF244321}">
                <p14:modId xmlns:p14="http://schemas.microsoft.com/office/powerpoint/2010/main" val="1621065210"/>
              </p:ext>
            </p:extLst>
          </p:nvPr>
        </p:nvGraphicFramePr>
        <p:xfrm>
          <a:off x="2227164" y="2289265"/>
          <a:ext cx="7178040" cy="2748279"/>
        </p:xfrm>
        <a:graphic>
          <a:graphicData uri="http://schemas.openxmlformats.org/drawingml/2006/table">
            <a:tbl>
              <a:tblPr firstRow="1" bandRow="1">
                <a:tableStyleId>{5C22544A-7EE6-4342-B048-85BDC9FD1C3A}</a:tableStyleId>
              </a:tblPr>
              <a:tblGrid>
                <a:gridCol w="5213524">
                  <a:extLst>
                    <a:ext uri="{9D8B030D-6E8A-4147-A177-3AD203B41FA5}">
                      <a16:colId xmlns:a16="http://schemas.microsoft.com/office/drawing/2014/main" val="20000"/>
                    </a:ext>
                  </a:extLst>
                </a:gridCol>
                <a:gridCol w="1964516">
                  <a:extLst>
                    <a:ext uri="{9D8B030D-6E8A-4147-A177-3AD203B41FA5}">
                      <a16:colId xmlns:a16="http://schemas.microsoft.com/office/drawing/2014/main" val="20001"/>
                    </a:ext>
                  </a:extLst>
                </a:gridCol>
              </a:tblGrid>
              <a:tr h="380794">
                <a:tc>
                  <a:txBody>
                    <a:bodyPr/>
                    <a:lstStyle/>
                    <a:p>
                      <a:pPr marL="97790" marR="898525">
                        <a:lnSpc>
                          <a:spcPct val="100000"/>
                        </a:lnSpc>
                        <a:spcBef>
                          <a:spcPts val="209"/>
                        </a:spcBef>
                      </a:pPr>
                      <a:r>
                        <a:rPr sz="2400" b="1" spc="-5" dirty="0">
                          <a:solidFill>
                            <a:srgbClr val="FFFFFF"/>
                          </a:solidFill>
                          <a:latin typeface="Trebuchet MS"/>
                          <a:cs typeface="Trebuchet MS"/>
                        </a:rPr>
                        <a:t>EVALUATION  </a:t>
                      </a:r>
                      <a:r>
                        <a:rPr sz="2400" b="1" dirty="0">
                          <a:solidFill>
                            <a:srgbClr val="FFFFFF"/>
                          </a:solidFill>
                          <a:latin typeface="Trebuchet MS"/>
                          <a:cs typeface="Trebuchet MS"/>
                        </a:rPr>
                        <a:t>INSTRUME</a:t>
                      </a:r>
                      <a:r>
                        <a:rPr sz="2400" b="1" spc="5" dirty="0">
                          <a:solidFill>
                            <a:srgbClr val="FFFFFF"/>
                          </a:solidFill>
                          <a:latin typeface="Trebuchet MS"/>
                          <a:cs typeface="Trebuchet MS"/>
                        </a:rPr>
                        <a:t>N</a:t>
                      </a:r>
                      <a:r>
                        <a:rPr sz="2400" b="1" spc="-5" dirty="0">
                          <a:solidFill>
                            <a:srgbClr val="FFFFFF"/>
                          </a:solidFill>
                          <a:latin typeface="Trebuchet MS"/>
                          <a:cs typeface="Trebuchet MS"/>
                        </a:rPr>
                        <a:t>TS</a:t>
                      </a:r>
                      <a:endParaRPr sz="2400" dirty="0">
                        <a:latin typeface="Trebuchet MS"/>
                        <a:cs typeface="Trebuchet MS"/>
                      </a:endParaRPr>
                    </a:p>
                  </a:txBody>
                  <a:tcPr marL="0" marR="0" marT="26669" marB="0"/>
                </a:tc>
                <a:tc>
                  <a:txBody>
                    <a:bodyPr/>
                    <a:lstStyle/>
                    <a:p>
                      <a:pPr marL="221615">
                        <a:lnSpc>
                          <a:spcPct val="100000"/>
                        </a:lnSpc>
                        <a:spcBef>
                          <a:spcPts val="209"/>
                        </a:spcBef>
                      </a:pPr>
                      <a:r>
                        <a:rPr sz="2400" b="1" spc="90" dirty="0">
                          <a:solidFill>
                            <a:srgbClr val="FFFFFF"/>
                          </a:solidFill>
                          <a:latin typeface="Trebuchet MS"/>
                          <a:cs typeface="Trebuchet MS"/>
                        </a:rPr>
                        <a:t>MARKS</a:t>
                      </a:r>
                      <a:endParaRPr sz="2400" dirty="0">
                        <a:latin typeface="Trebuchet MS"/>
                        <a:cs typeface="Trebuchet MS"/>
                      </a:endParaRPr>
                    </a:p>
                  </a:txBody>
                  <a:tcPr marL="0" marR="0" marT="26669" marB="0"/>
                </a:tc>
                <a:extLst>
                  <a:ext uri="{0D108BD9-81ED-4DB2-BD59-A6C34878D82A}">
                    <a16:rowId xmlns:a16="http://schemas.microsoft.com/office/drawing/2014/main" val="10000"/>
                  </a:ext>
                </a:extLst>
              </a:tr>
              <a:tr h="380795">
                <a:tc>
                  <a:txBody>
                    <a:bodyPr/>
                    <a:lstStyle/>
                    <a:p>
                      <a:pPr marL="97790">
                        <a:lnSpc>
                          <a:spcPct val="100000"/>
                        </a:lnSpc>
                        <a:spcBef>
                          <a:spcPts val="210"/>
                        </a:spcBef>
                      </a:pPr>
                      <a:r>
                        <a:rPr lang="en-US" sz="2400" dirty="0">
                          <a:latin typeface="Trebuchet MS"/>
                          <a:cs typeface="Trebuchet MS"/>
                        </a:rPr>
                        <a:t>LAB ASSESMENT</a:t>
                      </a:r>
                      <a:endParaRPr sz="2400" dirty="0">
                        <a:latin typeface="Trebuchet MS"/>
                        <a:cs typeface="Trebuchet MS"/>
                      </a:endParaRPr>
                    </a:p>
                  </a:txBody>
                  <a:tcPr marL="0" marR="0" marT="26670" marB="0"/>
                </a:tc>
                <a:tc>
                  <a:txBody>
                    <a:bodyPr/>
                    <a:lstStyle/>
                    <a:p>
                      <a:pPr marL="221615" algn="ctr">
                        <a:lnSpc>
                          <a:spcPct val="100000"/>
                        </a:lnSpc>
                        <a:spcBef>
                          <a:spcPts val="210"/>
                        </a:spcBef>
                      </a:pPr>
                      <a:r>
                        <a:rPr lang="en-US" sz="2400" dirty="0">
                          <a:latin typeface="Trebuchet MS"/>
                          <a:cs typeface="Trebuchet MS"/>
                        </a:rPr>
                        <a:t>30</a:t>
                      </a:r>
                      <a:endParaRPr sz="2400" dirty="0">
                        <a:latin typeface="Trebuchet MS"/>
                        <a:cs typeface="Trebuchet MS"/>
                      </a:endParaRPr>
                    </a:p>
                  </a:txBody>
                  <a:tcPr marL="0" marR="0" marT="26670" marB="0"/>
                </a:tc>
                <a:extLst>
                  <a:ext uri="{0D108BD9-81ED-4DB2-BD59-A6C34878D82A}">
                    <a16:rowId xmlns:a16="http://schemas.microsoft.com/office/drawing/2014/main" val="4281070989"/>
                  </a:ext>
                </a:extLst>
              </a:tr>
              <a:tr h="380795">
                <a:tc>
                  <a:txBody>
                    <a:bodyPr/>
                    <a:lstStyle/>
                    <a:p>
                      <a:pPr marL="97790">
                        <a:lnSpc>
                          <a:spcPct val="100000"/>
                        </a:lnSpc>
                        <a:spcBef>
                          <a:spcPts val="210"/>
                        </a:spcBef>
                      </a:pPr>
                      <a:r>
                        <a:rPr sz="2400" spc="90" dirty="0">
                          <a:solidFill>
                            <a:srgbClr val="2C2C2C"/>
                          </a:solidFill>
                          <a:latin typeface="Trebuchet MS"/>
                          <a:cs typeface="Trebuchet MS"/>
                        </a:rPr>
                        <a:t>ASSIGNMENTS</a:t>
                      </a:r>
                      <a:endParaRPr sz="2400" dirty="0">
                        <a:latin typeface="Trebuchet MS"/>
                        <a:cs typeface="Trebuchet MS"/>
                      </a:endParaRPr>
                    </a:p>
                  </a:txBody>
                  <a:tcPr marL="0" marR="0" marT="26670" marB="0"/>
                </a:tc>
                <a:tc>
                  <a:txBody>
                    <a:bodyPr/>
                    <a:lstStyle/>
                    <a:p>
                      <a:pPr marL="221615" algn="ctr">
                        <a:lnSpc>
                          <a:spcPct val="100000"/>
                        </a:lnSpc>
                        <a:spcBef>
                          <a:spcPts val="210"/>
                        </a:spcBef>
                      </a:pPr>
                      <a:r>
                        <a:rPr lang="en-US" sz="2400" dirty="0">
                          <a:solidFill>
                            <a:srgbClr val="2C2C2C"/>
                          </a:solidFill>
                          <a:latin typeface="Trebuchet MS"/>
                          <a:cs typeface="Trebuchet MS"/>
                        </a:rPr>
                        <a:t>10</a:t>
                      </a:r>
                      <a:endParaRPr sz="2400" dirty="0">
                        <a:latin typeface="Trebuchet MS"/>
                        <a:cs typeface="Trebuchet MS"/>
                      </a:endParaRPr>
                    </a:p>
                  </a:txBody>
                  <a:tcPr marL="0" marR="0" marT="26670" marB="0"/>
                </a:tc>
                <a:extLst>
                  <a:ext uri="{0D108BD9-81ED-4DB2-BD59-A6C34878D82A}">
                    <a16:rowId xmlns:a16="http://schemas.microsoft.com/office/drawing/2014/main" val="10001"/>
                  </a:ext>
                </a:extLst>
              </a:tr>
              <a:tr h="380795">
                <a:tc>
                  <a:txBody>
                    <a:bodyPr/>
                    <a:lstStyle/>
                    <a:p>
                      <a:pPr marL="97790" marR="201295">
                        <a:lnSpc>
                          <a:spcPct val="100000"/>
                        </a:lnSpc>
                        <a:spcBef>
                          <a:spcPts val="210"/>
                        </a:spcBef>
                      </a:pPr>
                      <a:r>
                        <a:rPr lang="en-US" sz="2400" spc="65" dirty="0">
                          <a:solidFill>
                            <a:srgbClr val="2C2C2C"/>
                          </a:solidFill>
                          <a:latin typeface="Trebuchet MS"/>
                          <a:cs typeface="Trebuchet MS"/>
                        </a:rPr>
                        <a:t>LAB FILE</a:t>
                      </a:r>
                      <a:endParaRPr sz="2400" dirty="0">
                        <a:latin typeface="Trebuchet MS"/>
                        <a:cs typeface="Trebuchet MS"/>
                      </a:endParaRPr>
                    </a:p>
                  </a:txBody>
                  <a:tcPr marL="0" marR="0" marT="26670" marB="0"/>
                </a:tc>
                <a:tc>
                  <a:txBody>
                    <a:bodyPr/>
                    <a:lstStyle/>
                    <a:p>
                      <a:pPr marL="221615" algn="ctr">
                        <a:lnSpc>
                          <a:spcPct val="100000"/>
                        </a:lnSpc>
                        <a:spcBef>
                          <a:spcPts val="210"/>
                        </a:spcBef>
                      </a:pPr>
                      <a:r>
                        <a:rPr lang="en-US" sz="2400" spc="-105" dirty="0">
                          <a:solidFill>
                            <a:srgbClr val="2C2C2C"/>
                          </a:solidFill>
                          <a:latin typeface="Trebuchet MS"/>
                          <a:cs typeface="Trebuchet MS"/>
                        </a:rPr>
                        <a:t>2</a:t>
                      </a:r>
                      <a:r>
                        <a:rPr sz="2400" spc="-105" dirty="0">
                          <a:solidFill>
                            <a:srgbClr val="2C2C2C"/>
                          </a:solidFill>
                          <a:latin typeface="Trebuchet MS"/>
                          <a:cs typeface="Trebuchet MS"/>
                        </a:rPr>
                        <a:t>0</a:t>
                      </a:r>
                      <a:endParaRPr sz="2400" dirty="0">
                        <a:latin typeface="Trebuchet MS"/>
                        <a:cs typeface="Trebuchet MS"/>
                      </a:endParaRPr>
                    </a:p>
                  </a:txBody>
                  <a:tcPr marL="0" marR="0" marT="26670" marB="0"/>
                </a:tc>
                <a:extLst>
                  <a:ext uri="{0D108BD9-81ED-4DB2-BD59-A6C34878D82A}">
                    <a16:rowId xmlns:a16="http://schemas.microsoft.com/office/drawing/2014/main" val="10002"/>
                  </a:ext>
                </a:extLst>
              </a:tr>
              <a:tr h="380795">
                <a:tc>
                  <a:txBody>
                    <a:bodyPr/>
                    <a:lstStyle/>
                    <a:p>
                      <a:pPr marL="97790" marR="1024890">
                        <a:lnSpc>
                          <a:spcPct val="100000"/>
                        </a:lnSpc>
                        <a:spcBef>
                          <a:spcPts val="210"/>
                        </a:spcBef>
                      </a:pPr>
                      <a:r>
                        <a:rPr lang="en-US" sz="2400" spc="60" dirty="0">
                          <a:solidFill>
                            <a:srgbClr val="2C2C2C"/>
                          </a:solidFill>
                          <a:latin typeface="Trebuchet MS"/>
                          <a:cs typeface="Trebuchet MS"/>
                        </a:rPr>
                        <a:t>PROJECT</a:t>
                      </a:r>
                      <a:endParaRPr sz="2400" dirty="0">
                        <a:latin typeface="Trebuchet MS"/>
                        <a:cs typeface="Trebuchet MS"/>
                      </a:endParaRPr>
                    </a:p>
                  </a:txBody>
                  <a:tcPr marL="0" marR="0" marT="26670" marB="0"/>
                </a:tc>
                <a:tc>
                  <a:txBody>
                    <a:bodyPr/>
                    <a:lstStyle/>
                    <a:p>
                      <a:pPr marL="221615" algn="ctr">
                        <a:lnSpc>
                          <a:spcPct val="100000"/>
                        </a:lnSpc>
                        <a:spcBef>
                          <a:spcPts val="210"/>
                        </a:spcBef>
                      </a:pPr>
                      <a:r>
                        <a:rPr lang="en-US" sz="2400" spc="-80" dirty="0">
                          <a:solidFill>
                            <a:srgbClr val="2C2C2C"/>
                          </a:solidFill>
                          <a:latin typeface="Trebuchet MS"/>
                          <a:cs typeface="Trebuchet MS"/>
                        </a:rPr>
                        <a:t>3</a:t>
                      </a:r>
                      <a:r>
                        <a:rPr sz="2400" spc="-80" dirty="0">
                          <a:solidFill>
                            <a:srgbClr val="2C2C2C"/>
                          </a:solidFill>
                          <a:latin typeface="Trebuchet MS"/>
                          <a:cs typeface="Trebuchet MS"/>
                        </a:rPr>
                        <a:t>0</a:t>
                      </a:r>
                      <a:endParaRPr sz="2400" dirty="0">
                        <a:latin typeface="Trebuchet MS"/>
                        <a:cs typeface="Trebuchet MS"/>
                      </a:endParaRPr>
                    </a:p>
                  </a:txBody>
                  <a:tcPr marL="0" marR="0" marT="26670" marB="0"/>
                </a:tc>
                <a:extLst>
                  <a:ext uri="{0D108BD9-81ED-4DB2-BD59-A6C34878D82A}">
                    <a16:rowId xmlns:a16="http://schemas.microsoft.com/office/drawing/2014/main" val="10003"/>
                  </a:ext>
                </a:extLst>
              </a:tr>
              <a:tr h="381411">
                <a:tc>
                  <a:txBody>
                    <a:bodyPr/>
                    <a:lstStyle/>
                    <a:p>
                      <a:pPr marL="97790" marR="1024890">
                        <a:lnSpc>
                          <a:spcPct val="100000"/>
                        </a:lnSpc>
                        <a:spcBef>
                          <a:spcPts val="215"/>
                        </a:spcBef>
                      </a:pPr>
                      <a:r>
                        <a:rPr lang="en-US" sz="2400" spc="30" dirty="0">
                          <a:solidFill>
                            <a:srgbClr val="2C2C2C"/>
                          </a:solidFill>
                          <a:latin typeface="Trebuchet MS"/>
                          <a:cs typeface="Trebuchet MS"/>
                        </a:rPr>
                        <a:t>LAB VIVA</a:t>
                      </a:r>
                      <a:endParaRPr sz="2400" dirty="0">
                        <a:latin typeface="Trebuchet MS"/>
                        <a:cs typeface="Trebuchet MS"/>
                      </a:endParaRPr>
                    </a:p>
                  </a:txBody>
                  <a:tcPr marL="0" marR="0" marT="27305" marB="0"/>
                </a:tc>
                <a:tc>
                  <a:txBody>
                    <a:bodyPr/>
                    <a:lstStyle/>
                    <a:p>
                      <a:pPr marL="221615" algn="ctr">
                        <a:lnSpc>
                          <a:spcPct val="100000"/>
                        </a:lnSpc>
                        <a:spcBef>
                          <a:spcPts val="215"/>
                        </a:spcBef>
                      </a:pPr>
                      <a:r>
                        <a:rPr lang="en-US" sz="2400" spc="-120" dirty="0">
                          <a:solidFill>
                            <a:srgbClr val="2C2C2C"/>
                          </a:solidFill>
                          <a:latin typeface="Trebuchet MS"/>
                          <a:cs typeface="Trebuchet MS"/>
                        </a:rPr>
                        <a:t>10</a:t>
                      </a:r>
                    </a:p>
                  </a:txBody>
                  <a:tcPr marL="0" marR="0" marT="27305" marB="0"/>
                </a:tc>
                <a:extLst>
                  <a:ext uri="{0D108BD9-81ED-4DB2-BD59-A6C34878D82A}">
                    <a16:rowId xmlns:a16="http://schemas.microsoft.com/office/drawing/2014/main" val="10004"/>
                  </a:ext>
                </a:extLst>
              </a:tr>
              <a:tr h="381411">
                <a:tc>
                  <a:txBody>
                    <a:bodyPr/>
                    <a:lstStyle/>
                    <a:p>
                      <a:pPr marL="97790">
                        <a:lnSpc>
                          <a:spcPct val="100000"/>
                        </a:lnSpc>
                        <a:spcBef>
                          <a:spcPts val="215"/>
                        </a:spcBef>
                      </a:pPr>
                      <a:r>
                        <a:rPr sz="2400" spc="-25" dirty="0">
                          <a:solidFill>
                            <a:srgbClr val="2C2C2C"/>
                          </a:solidFill>
                          <a:latin typeface="Trebuchet MS"/>
                          <a:cs typeface="Trebuchet MS"/>
                        </a:rPr>
                        <a:t>TOTAL</a:t>
                      </a:r>
                      <a:endParaRPr sz="2400" dirty="0">
                        <a:latin typeface="Trebuchet MS"/>
                        <a:cs typeface="Trebuchet MS"/>
                      </a:endParaRPr>
                    </a:p>
                  </a:txBody>
                  <a:tcPr marL="0" marR="0" marT="27305" marB="0"/>
                </a:tc>
                <a:tc>
                  <a:txBody>
                    <a:bodyPr/>
                    <a:lstStyle/>
                    <a:p>
                      <a:pPr marL="221615" algn="ctr">
                        <a:lnSpc>
                          <a:spcPct val="100000"/>
                        </a:lnSpc>
                        <a:spcBef>
                          <a:spcPts val="215"/>
                        </a:spcBef>
                      </a:pPr>
                      <a:r>
                        <a:rPr sz="2400" spc="-85" dirty="0">
                          <a:solidFill>
                            <a:srgbClr val="2C2C2C"/>
                          </a:solidFill>
                          <a:latin typeface="Trebuchet MS"/>
                          <a:cs typeface="Trebuchet MS"/>
                        </a:rPr>
                        <a:t>100</a:t>
                      </a:r>
                      <a:endParaRPr sz="2400" dirty="0">
                        <a:latin typeface="Trebuchet MS"/>
                        <a:cs typeface="Trebuchet MS"/>
                      </a:endParaRPr>
                    </a:p>
                  </a:txBody>
                  <a:tcPr marL="0" marR="0" marT="27305" marB="0"/>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6038"/>
            <a:ext cx="10515600" cy="1325563"/>
          </a:xfrm>
        </p:spPr>
        <p:txBody>
          <a:bodyPr>
            <a:normAutofit/>
          </a:bodyPr>
          <a:lstStyle/>
          <a:p>
            <a:pPr lvl="0" fontAlgn="base"/>
            <a:r>
              <a:rPr lang="en-US" sz="4800" dirty="0">
                <a:latin typeface="Times New Roman" panose="02020603050405020304" pitchFamily="18" charset="0"/>
                <a:cs typeface="Times New Roman" panose="02020603050405020304" pitchFamily="18" charset="0"/>
              </a:rPr>
              <a:t>Not equal to</a:t>
            </a:r>
          </a:p>
        </p:txBody>
      </p:sp>
      <p:sp>
        <p:nvSpPr>
          <p:cNvPr id="3" name="Content Placeholder 2"/>
          <p:cNvSpPr>
            <a:spLocks noGrp="1"/>
          </p:cNvSpPr>
          <p:nvPr>
            <p:ph idx="1"/>
          </p:nvPr>
        </p:nvSpPr>
        <p:spPr>
          <a:xfrm>
            <a:off x="838200" y="1825624"/>
            <a:ext cx="10515600" cy="5032375"/>
          </a:xfrm>
        </p:spPr>
        <p:txBody>
          <a:bodyPr>
            <a:normAutofit/>
          </a:bodyPr>
          <a:lstStyle/>
          <a:p>
            <a:pPr marL="0" lvl="0" indent="0" fontAlgn="base">
              <a:buNone/>
            </a:pPr>
            <a:r>
              <a:rPr lang="en-US" sz="4000" dirty="0">
                <a:latin typeface="Times New Roman" panose="02020603050405020304" pitchFamily="18" charset="0"/>
                <a:cs typeface="Times New Roman" panose="02020603050405020304" pitchFamily="18" charset="0"/>
              </a:rPr>
              <a:t>SELECT </a:t>
            </a:r>
            <a:r>
              <a:rPr lang="en-US" sz="4000" dirty="0" err="1">
                <a:latin typeface="Times New Roman" panose="02020603050405020304" pitchFamily="18" charset="0"/>
                <a:cs typeface="Times New Roman" panose="02020603050405020304" pitchFamily="18" charset="0"/>
              </a:rPr>
              <a:t>EmployeeID</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FirstName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LastName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HireDate</a:t>
            </a:r>
            <a:r>
              <a:rPr lang="en-US" sz="4000" dirty="0">
                <a:latin typeface="Times New Roman" panose="02020603050405020304" pitchFamily="18" charset="0"/>
                <a:cs typeface="Times New Roman" panose="02020603050405020304" pitchFamily="18" charset="0"/>
              </a:rPr>
              <a:t>, City FROM Employees WHERE City &lt;&gt; 'London' </a:t>
            </a:r>
          </a:p>
        </p:txBody>
      </p:sp>
      <p:pic>
        <p:nvPicPr>
          <p:cNvPr id="4" name="Picture 3"/>
          <p:cNvPicPr/>
          <p:nvPr/>
        </p:nvPicPr>
        <p:blipFill>
          <a:blip r:embed="rId2"/>
          <a:stretch>
            <a:fillRect/>
          </a:stretch>
        </p:blipFill>
        <p:spPr>
          <a:xfrm>
            <a:off x="1160171" y="3631095"/>
            <a:ext cx="9761113" cy="27310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1099"/>
            <a:ext cx="10515600" cy="1325563"/>
          </a:xfrm>
        </p:spPr>
        <p:txBody>
          <a:bodyPr/>
          <a:lstStyle/>
          <a:p>
            <a:r>
              <a:rPr lang="en-US" dirty="0">
                <a:latin typeface="Times New Roman" panose="02020603050405020304" pitchFamily="18" charset="0"/>
                <a:cs typeface="Times New Roman" panose="02020603050405020304" pitchFamily="18" charset="0"/>
              </a:rPr>
              <a:t>Logical Operators</a:t>
            </a:r>
          </a:p>
        </p:txBody>
      </p:sp>
      <p:sp>
        <p:nvSpPr>
          <p:cNvPr id="3" name="Content Placeholder 2"/>
          <p:cNvSpPr>
            <a:spLocks noGrp="1"/>
          </p:cNvSpPr>
          <p:nvPr>
            <p:ph idx="1"/>
          </p:nvPr>
        </p:nvSpPr>
        <p:spPr>
          <a:xfrm>
            <a:off x="838200" y="2506662"/>
            <a:ext cx="10515600" cy="4351338"/>
          </a:xfrm>
        </p:spPr>
        <p:txBody>
          <a:bodyPr>
            <a:normAutofit fontScale="62500" lnSpcReduction="20000"/>
          </a:bodyPr>
          <a:lstStyle/>
          <a:p>
            <a:pPr marL="0" indent="0">
              <a:buNone/>
            </a:pPr>
            <a:r>
              <a:rPr lang="en-US" sz="3800" dirty="0">
                <a:latin typeface="Times New Roman" panose="02020603050405020304" pitchFamily="18" charset="0"/>
                <a:cs typeface="Times New Roman" panose="02020603050405020304" pitchFamily="18" charset="0"/>
              </a:rPr>
              <a:t>Logical operators are used to test if a specified condition is true or not. They are also used to combine multiple conditions. </a:t>
            </a:r>
          </a:p>
          <a:p>
            <a:pPr marL="0" indent="0">
              <a:buNone/>
            </a:pPr>
            <a:r>
              <a:rPr lang="en-US" sz="3800" dirty="0">
                <a:latin typeface="Times New Roman" panose="02020603050405020304" pitchFamily="18" charset="0"/>
                <a:cs typeface="Times New Roman" panose="02020603050405020304" pitchFamily="18" charset="0"/>
              </a:rPr>
              <a:t>Some of the commonly used logical operators are: </a:t>
            </a:r>
          </a:p>
          <a:p>
            <a:pPr marL="0" indent="0">
              <a:buNone/>
            </a:pPr>
            <a:r>
              <a:rPr lang="en-US" sz="3800" b="1" dirty="0">
                <a:latin typeface="Times New Roman" panose="02020603050405020304" pitchFamily="18" charset="0"/>
                <a:cs typeface="Times New Roman" panose="02020603050405020304" pitchFamily="18" charset="0"/>
              </a:rPr>
              <a:t>OR</a:t>
            </a:r>
            <a:r>
              <a:rPr lang="en-US" sz="3800" dirty="0">
                <a:latin typeface="Times New Roman" panose="02020603050405020304" pitchFamily="18" charset="0"/>
                <a:cs typeface="Times New Roman" panose="02020603050405020304" pitchFamily="18" charset="0"/>
              </a:rPr>
              <a:t> </a:t>
            </a:r>
          </a:p>
          <a:p>
            <a:r>
              <a:rPr lang="en-US" sz="3800" dirty="0">
                <a:latin typeface="Times New Roman" panose="02020603050405020304" pitchFamily="18" charset="0"/>
                <a:cs typeface="Times New Roman" panose="02020603050405020304" pitchFamily="18" charset="0"/>
              </a:rPr>
              <a:t>Retrieves rows that meet any one of the specified conditions. </a:t>
            </a:r>
          </a:p>
          <a:p>
            <a:pPr marL="0" indent="0">
              <a:buNone/>
            </a:pPr>
            <a:r>
              <a:rPr lang="en-US" sz="3800" b="1" dirty="0">
                <a:latin typeface="Times New Roman" panose="02020603050405020304" pitchFamily="18" charset="0"/>
                <a:cs typeface="Times New Roman" panose="02020603050405020304" pitchFamily="18" charset="0"/>
              </a:rPr>
              <a:t>AND</a:t>
            </a:r>
            <a:r>
              <a:rPr lang="en-US" sz="3800" dirty="0">
                <a:latin typeface="Times New Roman" panose="02020603050405020304" pitchFamily="18" charset="0"/>
                <a:cs typeface="Times New Roman" panose="02020603050405020304" pitchFamily="18" charset="0"/>
              </a:rPr>
              <a:t> </a:t>
            </a:r>
          </a:p>
          <a:p>
            <a:r>
              <a:rPr lang="en-US" sz="3800" dirty="0">
                <a:latin typeface="Times New Roman" panose="02020603050405020304" pitchFamily="18" charset="0"/>
                <a:cs typeface="Times New Roman" panose="02020603050405020304" pitchFamily="18" charset="0"/>
              </a:rPr>
              <a:t>Retrieves rows that meet both the conditions. </a:t>
            </a:r>
          </a:p>
          <a:p>
            <a:pPr marL="0" indent="0">
              <a:buNone/>
            </a:pPr>
            <a:r>
              <a:rPr lang="en-US" sz="3800" b="1" dirty="0">
                <a:latin typeface="Times New Roman" panose="02020603050405020304" pitchFamily="18" charset="0"/>
                <a:cs typeface="Times New Roman" panose="02020603050405020304" pitchFamily="18" charset="0"/>
              </a:rPr>
              <a:t>NOT</a:t>
            </a:r>
            <a:r>
              <a:rPr lang="en-US" sz="3800" dirty="0">
                <a:latin typeface="Times New Roman" panose="02020603050405020304" pitchFamily="18" charset="0"/>
                <a:cs typeface="Times New Roman" panose="02020603050405020304" pitchFamily="18" charset="0"/>
              </a:rPr>
              <a:t> </a:t>
            </a:r>
          </a:p>
          <a:p>
            <a:r>
              <a:rPr lang="en-US" sz="3800" dirty="0">
                <a:latin typeface="Times New Roman" panose="02020603050405020304" pitchFamily="18" charset="0"/>
                <a:cs typeface="Times New Roman" panose="02020603050405020304" pitchFamily="18" charset="0"/>
              </a:rPr>
              <a:t>Retrieves rows that do not meet the specified condition. </a:t>
            </a:r>
          </a:p>
          <a:p>
            <a:pPr marL="0" indent="0">
              <a:buNone/>
            </a:pPr>
            <a:r>
              <a:rPr lang="en-US" sz="3800" b="1" dirty="0">
                <a:latin typeface="Times New Roman" panose="02020603050405020304" pitchFamily="18" charset="0"/>
                <a:cs typeface="Times New Roman" panose="02020603050405020304" pitchFamily="18" charset="0"/>
              </a:rPr>
              <a:t>BETWEEN</a:t>
            </a:r>
            <a:r>
              <a:rPr lang="en-US" sz="3800" dirty="0">
                <a:latin typeface="Times New Roman" panose="02020603050405020304" pitchFamily="18" charset="0"/>
                <a:cs typeface="Times New Roman" panose="02020603050405020304" pitchFamily="18" charset="0"/>
              </a:rPr>
              <a:t> </a:t>
            </a:r>
          </a:p>
          <a:p>
            <a:r>
              <a:rPr lang="en-US" sz="3800" dirty="0">
                <a:latin typeface="Times New Roman" panose="02020603050405020304" pitchFamily="18" charset="0"/>
                <a:cs typeface="Times New Roman" panose="02020603050405020304" pitchFamily="18" charset="0"/>
              </a:rPr>
              <a:t>Retrieves rows where the tested value falls within the specified range.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
            <a:ext cx="4094541" cy="106814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5131"/>
            <a:ext cx="10515600" cy="1325563"/>
          </a:xfrm>
        </p:spPr>
        <p:txBody>
          <a:bodyPr/>
          <a:lstStyle/>
          <a:p>
            <a:r>
              <a:rPr lang="en-US" dirty="0">
                <a:latin typeface="Times New Roman" panose="02020603050405020304" pitchFamily="18" charset="0"/>
                <a:cs typeface="Times New Roman" panose="02020603050405020304" pitchFamily="18" charset="0"/>
              </a:rPr>
              <a:t>OR OPERATOR</a:t>
            </a:r>
          </a:p>
        </p:txBody>
      </p:sp>
      <p:sp>
        <p:nvSpPr>
          <p:cNvPr id="3" name="Content Placeholder 2"/>
          <p:cNvSpPr>
            <a:spLocks noGrp="1"/>
          </p:cNvSpPr>
          <p:nvPr>
            <p:ph idx="1"/>
          </p:nvPr>
        </p:nvSpPr>
        <p:spPr>
          <a:xfrm>
            <a:off x="838200" y="2420065"/>
            <a:ext cx="10515600" cy="4351338"/>
          </a:xfrm>
        </p:spPr>
        <p:txBody>
          <a:bodyPr/>
          <a:lstStyle/>
          <a:p>
            <a:pPr marL="0" indent="0">
              <a:buNone/>
            </a:pPr>
            <a:r>
              <a:rPr lang="en-US" sz="3600" dirty="0">
                <a:latin typeface="Times New Roman" panose="02020603050405020304" pitchFamily="18" charset="0"/>
                <a:cs typeface="Times New Roman" panose="02020603050405020304" pitchFamily="18" charset="0"/>
              </a:rPr>
              <a:t>SELECT </a:t>
            </a:r>
            <a:r>
              <a:rPr lang="en-US" sz="3600" dirty="0" err="1">
                <a:latin typeface="Times New Roman" panose="02020603050405020304" pitchFamily="18" charset="0"/>
                <a:cs typeface="Times New Roman" panose="02020603050405020304" pitchFamily="18" charset="0"/>
              </a:rPr>
              <a:t>CompanyName,City</a:t>
            </a:r>
            <a:r>
              <a:rPr lang="en-US" sz="3600" dirty="0">
                <a:latin typeface="Times New Roman" panose="02020603050405020304" pitchFamily="18" charset="0"/>
                <a:cs typeface="Times New Roman" panose="02020603050405020304" pitchFamily="18" charset="0"/>
              </a:rPr>
              <a:t> FROM Customers WHERE City = 'London' OR City = 'Madrid' </a:t>
            </a:r>
          </a:p>
          <a:p>
            <a:pPr marL="0" indent="0">
              <a:buNone/>
            </a:pPr>
            <a:endParaRPr lang="en-US" dirty="0"/>
          </a:p>
        </p:txBody>
      </p:sp>
      <p:pic>
        <p:nvPicPr>
          <p:cNvPr id="4" name="Picture 3"/>
          <p:cNvPicPr/>
          <p:nvPr/>
        </p:nvPicPr>
        <p:blipFill>
          <a:blip r:embed="rId2"/>
          <a:stretch>
            <a:fillRect/>
          </a:stretch>
        </p:blipFill>
        <p:spPr>
          <a:xfrm>
            <a:off x="838200" y="3494937"/>
            <a:ext cx="10417935" cy="31585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1825"/>
            <a:ext cx="10515600" cy="1325563"/>
          </a:xfrm>
        </p:spPr>
        <p:txBody>
          <a:bodyPr/>
          <a:lstStyle/>
          <a:p>
            <a:r>
              <a:rPr lang="en-US" dirty="0">
                <a:latin typeface="Times New Roman" panose="02020603050405020304" pitchFamily="18" charset="0"/>
                <a:cs typeface="Times New Roman" panose="02020603050405020304" pitchFamily="18" charset="0"/>
              </a:rPr>
              <a:t>AND OPERATOR</a:t>
            </a:r>
          </a:p>
        </p:txBody>
      </p:sp>
      <p:sp>
        <p:nvSpPr>
          <p:cNvPr id="3" name="Content Placeholder 2"/>
          <p:cNvSpPr>
            <a:spLocks noGrp="1"/>
          </p:cNvSpPr>
          <p:nvPr>
            <p:ph idx="1"/>
          </p:nvPr>
        </p:nvSpPr>
        <p:spPr>
          <a:xfrm>
            <a:off x="838200" y="2946087"/>
            <a:ext cx="10515600" cy="4351338"/>
          </a:xfrm>
        </p:spPr>
        <p:txBody>
          <a:bodyPr/>
          <a:lstStyle/>
          <a:p>
            <a:pPr marL="0" indent="0">
              <a:buNone/>
            </a:pPr>
            <a:r>
              <a:rPr lang="en-US" sz="3600" dirty="0">
                <a:latin typeface="Times New Roman" panose="02020603050405020304" pitchFamily="18" charset="0"/>
                <a:cs typeface="Times New Roman" panose="02020603050405020304" pitchFamily="18" charset="0"/>
              </a:rPr>
              <a:t>SELECT * FROM Customers WHERE Country='Germany' </a:t>
            </a:r>
          </a:p>
          <a:p>
            <a:pPr marL="0" indent="0">
              <a:buNone/>
            </a:pPr>
            <a:r>
              <a:rPr lang="en-US" sz="3600" dirty="0">
                <a:latin typeface="Times New Roman" panose="02020603050405020304" pitchFamily="18" charset="0"/>
                <a:cs typeface="Times New Roman" panose="02020603050405020304" pitchFamily="18" charset="0"/>
              </a:rPr>
              <a:t>AND City='Berlin';  </a:t>
            </a:r>
          </a:p>
          <a:p>
            <a:pPr marL="0" indent="0">
              <a:buNone/>
            </a:pPr>
            <a:endParaRPr lang="en-US" dirty="0"/>
          </a:p>
        </p:txBody>
      </p:sp>
      <p:pic>
        <p:nvPicPr>
          <p:cNvPr id="5" name="Picture 4"/>
          <p:cNvPicPr/>
          <p:nvPr/>
        </p:nvPicPr>
        <p:blipFill>
          <a:blip r:embed="rId2"/>
          <a:stretch>
            <a:fillRect/>
          </a:stretch>
        </p:blipFill>
        <p:spPr>
          <a:xfrm>
            <a:off x="785497" y="4827431"/>
            <a:ext cx="10621006" cy="16248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958" y="1068946"/>
            <a:ext cx="10515600" cy="1325563"/>
          </a:xfrm>
        </p:spPr>
        <p:txBody>
          <a:bodyPr/>
          <a:lstStyle/>
          <a:p>
            <a:r>
              <a:rPr lang="en-US" dirty="0">
                <a:latin typeface="Times New Roman" panose="02020603050405020304" pitchFamily="18" charset="0"/>
                <a:cs typeface="Times New Roman" panose="02020603050405020304" pitchFamily="18" charset="0"/>
              </a:rPr>
              <a:t>USING AND </a:t>
            </a:r>
            <a:r>
              <a:rPr lang="en-US" dirty="0" err="1">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OR OPERATOR</a:t>
            </a:r>
          </a:p>
        </p:txBody>
      </p:sp>
      <p:sp>
        <p:nvSpPr>
          <p:cNvPr id="3" name="Content Placeholder 2"/>
          <p:cNvSpPr>
            <a:spLocks noGrp="1"/>
          </p:cNvSpPr>
          <p:nvPr>
            <p:ph idx="1"/>
          </p:nvPr>
        </p:nvSpPr>
        <p:spPr>
          <a:xfrm>
            <a:off x="863958" y="2830177"/>
            <a:ext cx="10515600" cy="4351338"/>
          </a:xfrm>
        </p:spPr>
        <p:txBody>
          <a:bodyPr/>
          <a:lstStyle/>
          <a:p>
            <a:pPr marL="0" indent="0">
              <a:buNone/>
            </a:pPr>
            <a:r>
              <a:rPr lang="en-US" sz="3600" dirty="0">
                <a:latin typeface="Times New Roman" panose="02020603050405020304" pitchFamily="18" charset="0"/>
                <a:cs typeface="Times New Roman" panose="02020603050405020304" pitchFamily="18" charset="0"/>
              </a:rPr>
              <a:t>SELECT * FROM Customers WHERE Country='Germany' AND (City='Berlin' OR City='Mannheim'); </a:t>
            </a:r>
          </a:p>
          <a:p>
            <a:endParaRPr lang="en-US" sz="3200" dirty="0"/>
          </a:p>
        </p:txBody>
      </p:sp>
      <p:pic>
        <p:nvPicPr>
          <p:cNvPr id="4" name="Picture 3"/>
          <p:cNvPicPr>
            <a:picLocks noChangeAspect="1"/>
          </p:cNvPicPr>
          <p:nvPr/>
        </p:nvPicPr>
        <p:blipFill rotWithShape="1">
          <a:blip r:embed="rId2"/>
          <a:srcRect l="19579" t="40802" r="12618" b="47931"/>
          <a:stretch>
            <a:fillRect/>
          </a:stretch>
        </p:blipFill>
        <p:spPr>
          <a:xfrm>
            <a:off x="991673" y="4709631"/>
            <a:ext cx="9967979" cy="19873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5"/>
            <a:ext cx="4094541" cy="106814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958" y="1068946"/>
            <a:ext cx="10515600" cy="1325563"/>
          </a:xfrm>
        </p:spPr>
        <p:txBody>
          <a:bodyPr/>
          <a:lstStyle/>
          <a:p>
            <a:r>
              <a:rPr lang="en-US" dirty="0">
                <a:latin typeface="Times New Roman" panose="02020603050405020304" pitchFamily="18" charset="0"/>
                <a:cs typeface="Times New Roman" panose="02020603050405020304" pitchFamily="18" charset="0"/>
              </a:rPr>
              <a:t>Lab Tasks</a:t>
            </a:r>
          </a:p>
        </p:txBody>
      </p:sp>
      <p:sp>
        <p:nvSpPr>
          <p:cNvPr id="3" name="Content Placeholder 2"/>
          <p:cNvSpPr>
            <a:spLocks noGrp="1"/>
          </p:cNvSpPr>
          <p:nvPr>
            <p:ph idx="1"/>
          </p:nvPr>
        </p:nvSpPr>
        <p:spPr>
          <a:xfrm>
            <a:off x="812442" y="1945757"/>
            <a:ext cx="10515600" cy="4351338"/>
          </a:xfrm>
        </p:spPr>
        <p:txBody>
          <a:bodyPr/>
          <a:lstStyle/>
          <a:p>
            <a:pPr lvl="0"/>
            <a:r>
              <a:rPr lang="en-US" dirty="0"/>
              <a:t>Get Order id, Product id, Unit price from Order Details.</a:t>
            </a:r>
          </a:p>
          <a:p>
            <a:pPr lvl="0"/>
            <a:r>
              <a:rPr lang="en-US" dirty="0"/>
              <a:t>Find Title of employee Nancy.</a:t>
            </a:r>
          </a:p>
          <a:p>
            <a:r>
              <a:rPr lang="en-US" dirty="0"/>
              <a:t>Display data of all employees those working as Sales Representative from London</a:t>
            </a:r>
          </a:p>
          <a:p>
            <a:r>
              <a:rPr lang="en-US" dirty="0"/>
              <a:t>Display product name whose unit price are greater than 90$</a:t>
            </a:r>
          </a:p>
          <a:p>
            <a:r>
              <a:rPr lang="en-US" dirty="0"/>
              <a:t>Write a query to get current Product list (Product ID and name).</a:t>
            </a:r>
          </a:p>
          <a:p>
            <a:r>
              <a:rPr lang="en-US" dirty="0"/>
              <a:t>Fetch data of customers where country is "Germany" AND city must be "Berlin" OR "München" (use parenthesis to form complex expressions)</a:t>
            </a:r>
          </a:p>
          <a:p>
            <a:pPr marL="0" indent="0">
              <a:buNone/>
            </a:pPr>
            <a:endParaRPr lang="en-US" dirty="0"/>
          </a:p>
          <a:p>
            <a:pPr lvl="0"/>
            <a:endParaRPr lang="en-US" dirty="0"/>
          </a:p>
          <a:p>
            <a:pPr marL="0" indent="0">
              <a:buNone/>
            </a:pP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
            <a:ext cx="4094541" cy="1068141"/>
          </a:xfrm>
          <a:prstGeom prst="rect">
            <a:avLst/>
          </a:prstGeom>
        </p:spPr>
      </p:pic>
    </p:spTree>
    <p:extLst>
      <p:ext uri="{BB962C8B-B14F-4D97-AF65-F5344CB8AC3E}">
        <p14:creationId xmlns:p14="http://schemas.microsoft.com/office/powerpoint/2010/main" val="2509436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958" y="1068946"/>
            <a:ext cx="10515600" cy="1325563"/>
          </a:xfrm>
        </p:spPr>
        <p:txBody>
          <a:bodyPr/>
          <a:lstStyle/>
          <a:p>
            <a:r>
              <a:rPr lang="en-US" dirty="0">
                <a:latin typeface="Times New Roman" panose="02020603050405020304" pitchFamily="18" charset="0"/>
                <a:cs typeface="Times New Roman" panose="02020603050405020304" pitchFamily="18" charset="0"/>
              </a:rPr>
              <a:t>Lab Tasks</a:t>
            </a:r>
          </a:p>
        </p:txBody>
      </p:sp>
      <p:sp>
        <p:nvSpPr>
          <p:cNvPr id="3" name="Content Placeholder 2"/>
          <p:cNvSpPr>
            <a:spLocks noGrp="1"/>
          </p:cNvSpPr>
          <p:nvPr>
            <p:ph idx="1"/>
          </p:nvPr>
        </p:nvSpPr>
        <p:spPr>
          <a:xfrm>
            <a:off x="812442" y="1945757"/>
            <a:ext cx="10515600" cy="4351338"/>
          </a:xfrm>
        </p:spPr>
        <p:txBody>
          <a:bodyPr/>
          <a:lstStyle/>
          <a:p>
            <a:r>
              <a:rPr lang="en-US" dirty="0"/>
              <a:t>Fetch data of customers from all countries except Germany and USA</a:t>
            </a:r>
          </a:p>
          <a:p>
            <a:r>
              <a:rPr lang="en-US" dirty="0"/>
              <a:t>Fetch Discontinued products who’s price is greater than 20</a:t>
            </a:r>
          </a:p>
          <a:p>
            <a:pPr lvl="0"/>
            <a:endParaRPr lang="en-US" dirty="0"/>
          </a:p>
          <a:p>
            <a:pPr marL="0" indent="0">
              <a:buNone/>
            </a:pP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
            <a:ext cx="4094541" cy="1068141"/>
          </a:xfrm>
          <a:prstGeom prst="rect">
            <a:avLst/>
          </a:prstGeom>
        </p:spPr>
      </p:pic>
    </p:spTree>
    <p:extLst>
      <p:ext uri="{BB962C8B-B14F-4D97-AF65-F5344CB8AC3E}">
        <p14:creationId xmlns:p14="http://schemas.microsoft.com/office/powerpoint/2010/main" val="3559644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1705-4E98-4FBD-A4EA-F7F7B4C398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F85E46-F3BA-46F2-B595-83E1774010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620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Software requirements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
        <p:nvSpPr>
          <p:cNvPr id="6" name="Title 1">
            <a:extLst>
              <a:ext uri="{FF2B5EF4-FFF2-40B4-BE49-F238E27FC236}">
                <a16:creationId xmlns:a16="http://schemas.microsoft.com/office/drawing/2014/main" id="{6034B5E2-D366-4DD9-9091-5E477BEB1352}"/>
              </a:ext>
            </a:extLst>
          </p:cNvPr>
          <p:cNvSpPr txBox="1">
            <a:spLocks/>
          </p:cNvSpPr>
          <p:nvPr/>
        </p:nvSpPr>
        <p:spPr>
          <a:xfrm>
            <a:off x="838200" y="2289265"/>
            <a:ext cx="10515600" cy="4786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err="1">
                <a:latin typeface="Times New Roman" panose="02020603050405020304" pitchFamily="18" charset="0"/>
                <a:cs typeface="Times New Roman" panose="02020603050405020304" pitchFamily="18" charset="0"/>
              </a:rPr>
              <a:t>Sql</a:t>
            </a:r>
            <a:r>
              <a:rPr lang="en-US" sz="2200" dirty="0">
                <a:latin typeface="Times New Roman" panose="02020603050405020304" pitchFamily="18" charset="0"/>
                <a:cs typeface="Times New Roman" panose="02020603050405020304" pitchFamily="18" charset="0"/>
              </a:rPr>
              <a:t> Server</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Follow this link to download and install </a:t>
            </a:r>
            <a:r>
              <a:rPr lang="en-US" sz="2200" dirty="0" err="1">
                <a:latin typeface="Times New Roman" panose="02020603050405020304" pitchFamily="18" charset="0"/>
                <a:cs typeface="Times New Roman" panose="02020603050405020304" pitchFamily="18" charset="0"/>
              </a:rPr>
              <a:t>sql</a:t>
            </a:r>
            <a:r>
              <a:rPr lang="en-US" sz="2200" dirty="0">
                <a:latin typeface="Times New Roman" panose="02020603050405020304" pitchFamily="18" charset="0"/>
                <a:cs typeface="Times New Roman" panose="02020603050405020304" pitchFamily="18" charset="0"/>
              </a:rPr>
              <a:t> server</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Sample Database to be used:</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Northwind</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Pubs</a:t>
            </a:r>
          </a:p>
          <a:p>
            <a:pPr marL="342900" indent="-34290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Adventureworks</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Follow this </a:t>
            </a:r>
            <a:r>
              <a:rPr lang="en-US" sz="2200" dirty="0">
                <a:latin typeface="Times New Roman" panose="02020603050405020304" pitchFamily="18" charset="0"/>
                <a:cs typeface="Times New Roman" panose="02020603050405020304" pitchFamily="18" charset="0"/>
                <a:hlinkClick r:id="rId3"/>
              </a:rPr>
              <a:t>link</a:t>
            </a:r>
            <a:r>
              <a:rPr lang="en-US" sz="2200" dirty="0">
                <a:latin typeface="Times New Roman" panose="02020603050405020304" pitchFamily="18" charset="0"/>
                <a:cs typeface="Times New Roman" panose="02020603050405020304" pitchFamily="18" charset="0"/>
              </a:rPr>
              <a:t> for installation of </a:t>
            </a:r>
            <a:r>
              <a:rPr lang="en-US" sz="2200" dirty="0" err="1">
                <a:latin typeface="Times New Roman" panose="02020603050405020304" pitchFamily="18" charset="0"/>
                <a:cs typeface="Times New Roman" panose="02020603050405020304" pitchFamily="18" charset="0"/>
              </a:rPr>
              <a:t>northwind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db</a:t>
            </a:r>
            <a:r>
              <a:rPr lang="en-US" sz="220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85D824B-3445-4532-ABF1-9D2B2B7EF8F2}"/>
              </a:ext>
            </a:extLst>
          </p:cNvPr>
          <p:cNvSpPr>
            <a:spLocks noChangeArrowheads="1"/>
          </p:cNvSpPr>
          <p:nvPr/>
        </p:nvSpPr>
        <p:spPr bwMode="auto">
          <a:xfrm>
            <a:off x="838200" y="38075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4"/>
              </a:rPr>
              <a:t>https://www.youtube.com/watch?v=yasfZuou3zI</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463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INTRODUCTION TO SQL</a:t>
            </a:r>
          </a:p>
        </p:txBody>
      </p:sp>
      <p:sp>
        <p:nvSpPr>
          <p:cNvPr id="3" name="Content Placeholder 2"/>
          <p:cNvSpPr>
            <a:spLocks noGrp="1"/>
          </p:cNvSpPr>
          <p:nvPr>
            <p:ph idx="1"/>
          </p:nvPr>
        </p:nvSpPr>
        <p:spPr>
          <a:xfrm>
            <a:off x="838200" y="2485623"/>
            <a:ext cx="10515600" cy="415498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What is a database?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is an organized collection of </a:t>
            </a:r>
            <a:r>
              <a:rPr lang="en-US" u="sng" dirty="0">
                <a:latin typeface="Times New Roman" panose="02020603050405020304" pitchFamily="18" charset="0"/>
                <a:cs typeface="Times New Roman" panose="02020603050405020304" pitchFamily="18" charset="0"/>
                <a:hlinkClick r:id="rId2"/>
              </a:rPr>
              <a:t>data</a:t>
            </a:r>
            <a:r>
              <a:rPr lang="en-US" dirty="0">
                <a:latin typeface="Times New Roman" panose="02020603050405020304" pitchFamily="18" charset="0"/>
                <a:cs typeface="Times New Roman" panose="02020603050405020304" pitchFamily="18" charset="0"/>
              </a:rPr>
              <a:t>. </a:t>
            </a:r>
          </a:p>
          <a:p>
            <a:pPr marL="0" indent="0">
              <a:buNone/>
            </a:pP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extLst>
      <p:ext uri="{BB962C8B-B14F-4D97-AF65-F5344CB8AC3E}">
        <p14:creationId xmlns:p14="http://schemas.microsoft.com/office/powerpoint/2010/main" val="16029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INTRODUCTION TO SQL</a:t>
            </a:r>
          </a:p>
        </p:txBody>
      </p:sp>
      <p:sp>
        <p:nvSpPr>
          <p:cNvPr id="3" name="Content Placeholder 2"/>
          <p:cNvSpPr>
            <a:spLocks noGrp="1"/>
          </p:cNvSpPr>
          <p:nvPr>
            <p:ph idx="1"/>
          </p:nvPr>
        </p:nvSpPr>
        <p:spPr>
          <a:xfrm>
            <a:off x="838200" y="2485623"/>
            <a:ext cx="10515600" cy="415498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What is a Database Management System?</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Database management systems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DBMS</a:t>
            </a:r>
            <a:r>
              <a:rPr lang="en-US" dirty="0">
                <a:latin typeface="Times New Roman" panose="02020603050405020304" pitchFamily="18" charset="0"/>
                <a:cs typeface="Times New Roman" panose="02020603050405020304" pitchFamily="18" charset="0"/>
              </a:rPr>
              <a:t>s) are specially designed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software applications that interact with the user, other applications, and the database itself to capture and analyze data. </a:t>
            </a:r>
          </a:p>
          <a:p>
            <a:pPr marL="0" indent="0">
              <a:buNone/>
            </a:pPr>
            <a:r>
              <a:rPr lang="en-US" dirty="0">
                <a:latin typeface="Times New Roman" panose="02020603050405020304" pitchFamily="18" charset="0"/>
                <a:cs typeface="Times New Roman" panose="02020603050405020304" pitchFamily="18" charset="0"/>
              </a:rPr>
              <a:t>Well-known DBMSs include </a:t>
            </a:r>
            <a:r>
              <a:rPr lang="en-US" u="sng" dirty="0">
                <a:latin typeface="Times New Roman" panose="02020603050405020304" pitchFamily="18" charset="0"/>
                <a:cs typeface="Times New Roman" panose="02020603050405020304" pitchFamily="18" charset="0"/>
                <a:hlinkClick r:id="rId2"/>
              </a:rPr>
              <a:t>MySQL</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hlinkClick r:id="rId3"/>
              </a:rPr>
              <a:t>MariaDB</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4"/>
              </a:rPr>
              <a:t>PostgreSQL</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5"/>
              </a:rPr>
              <a:t>SQLite</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6"/>
              </a:rPr>
              <a:t>Microsoft SQL Server</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7"/>
              </a:rPr>
              <a:t>Oracle</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8"/>
              </a:rPr>
              <a:t>SAP</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hlinkClick r:id="rId9"/>
              </a:rPr>
              <a:t>dBASE</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10"/>
              </a:rPr>
              <a:t>FoxPro</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11"/>
              </a:rPr>
              <a:t>IBM</a:t>
            </a:r>
            <a:r>
              <a:rPr lang="en-US" dirty="0">
                <a:latin typeface="Times New Roman" panose="02020603050405020304" pitchFamily="18" charset="0"/>
                <a:cs typeface="Times New Roman" panose="02020603050405020304" pitchFamily="18" charset="0"/>
                <a:hlinkClick r:id="rId11"/>
              </a:rPr>
              <a:t> </a:t>
            </a:r>
            <a:r>
              <a:rPr lang="en-US" u="sng" dirty="0">
                <a:latin typeface="Times New Roman" panose="02020603050405020304" pitchFamily="18" charset="0"/>
                <a:cs typeface="Times New Roman" panose="02020603050405020304" pitchFamily="18" charset="0"/>
                <a:hlinkClick r:id="rId11"/>
              </a:rPr>
              <a:t>DB2</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12"/>
              </a:rPr>
              <a:t>LibreOffice Base</a:t>
            </a:r>
            <a:r>
              <a:rPr lang="en-US" dirty="0">
                <a:latin typeface="Times New Roman" panose="02020603050405020304" pitchFamily="18" charset="0"/>
                <a:cs typeface="Times New Roman" panose="02020603050405020304" pitchFamily="18" charset="0"/>
              </a:rPr>
              <a:t> and </a:t>
            </a:r>
            <a:r>
              <a:rPr lang="en-US" u="sng" dirty="0">
                <a:latin typeface="Times New Roman" panose="02020603050405020304" pitchFamily="18" charset="0"/>
                <a:cs typeface="Times New Roman" panose="02020603050405020304" pitchFamily="18" charset="0"/>
                <a:hlinkClick r:id="rId13"/>
              </a:rPr>
              <a:t>FileMaker Pro</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b="1" dirty="0"/>
          </a:p>
        </p:txBody>
      </p:sp>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INTRODUCTION TO SQL</a:t>
            </a:r>
          </a:p>
        </p:txBody>
      </p:sp>
      <p:sp>
        <p:nvSpPr>
          <p:cNvPr id="3" name="Content Placeholder 2"/>
          <p:cNvSpPr>
            <a:spLocks noGrp="1"/>
          </p:cNvSpPr>
          <p:nvPr>
            <p:ph idx="1"/>
          </p:nvPr>
        </p:nvSpPr>
        <p:spPr>
          <a:xfrm>
            <a:off x="838200" y="2485623"/>
            <a:ext cx="10515600" cy="415498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What is a Server?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a:t>
            </a:r>
            <a:r>
              <a:rPr lang="en-US" u="sng" dirty="0">
                <a:latin typeface="Times New Roman" panose="02020603050405020304" pitchFamily="18" charset="0"/>
                <a:cs typeface="Times New Roman" panose="02020603050405020304" pitchFamily="18" charset="0"/>
                <a:hlinkClick r:id="rId2"/>
              </a:rPr>
              <a:t>server</a:t>
            </a:r>
            <a:r>
              <a:rPr lang="en-US" dirty="0">
                <a:latin typeface="Times New Roman" panose="02020603050405020304" pitchFamily="18" charset="0"/>
                <a:cs typeface="Times New Roman" panose="02020603050405020304" pitchFamily="18" charset="0"/>
              </a:rPr>
              <a:t> is a computer that serves information to other computers. </a:t>
            </a:r>
          </a:p>
          <a:p>
            <a:pPr marL="0" indent="0">
              <a:buNone/>
            </a:pPr>
            <a:r>
              <a:rPr lang="en-US" dirty="0">
                <a:latin typeface="Times New Roman" panose="02020603050405020304" pitchFamily="18" charset="0"/>
                <a:cs typeface="Times New Roman" panose="02020603050405020304" pitchFamily="18" charset="0"/>
              </a:rPr>
              <a:t>These  other computers are called clients. </a:t>
            </a:r>
          </a:p>
          <a:p>
            <a:pPr marL="0" indent="0">
              <a:buNone/>
            </a:pPr>
            <a:r>
              <a:rPr lang="en-US" dirty="0">
                <a:latin typeface="Times New Roman" panose="02020603050405020304" pitchFamily="18" charset="0"/>
                <a:cs typeface="Times New Roman" panose="02020603050405020304" pitchFamily="18" charset="0"/>
              </a:rPr>
              <a:t>Connected  through a local area network (LAN) or a wide area network (WAN), such as the Internet.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INTRODUCTION TO SQL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pic>
        <p:nvPicPr>
          <p:cNvPr id="5" name="Content Placeholder 4"/>
          <p:cNvPicPr>
            <a:picLocks noGrp="1"/>
          </p:cNvPicPr>
          <p:nvPr>
            <p:ph idx="1"/>
          </p:nvPr>
        </p:nvPicPr>
        <p:blipFill>
          <a:blip r:embed="rId3"/>
          <a:stretch>
            <a:fillRect/>
          </a:stretch>
        </p:blipFill>
        <p:spPr>
          <a:xfrm>
            <a:off x="2876550" y="1905783"/>
            <a:ext cx="6438900" cy="2667000"/>
          </a:xfrm>
          <a:prstGeom prst="rect">
            <a:avLst/>
          </a:prstGeom>
        </p:spPr>
      </p:pic>
      <p:sp>
        <p:nvSpPr>
          <p:cNvPr id="6" name="Rectangle 5"/>
          <p:cNvSpPr/>
          <p:nvPr/>
        </p:nvSpPr>
        <p:spPr>
          <a:xfrm>
            <a:off x="838199" y="4572783"/>
            <a:ext cx="10353541" cy="1666225"/>
          </a:xfrm>
          <a:prstGeom prst="rect">
            <a:avLst/>
          </a:prstGeom>
        </p:spPr>
        <p:txBody>
          <a:bodyPr wrap="square">
            <a:spAutoFit/>
          </a:bodyPr>
          <a:lstStyle/>
          <a:p>
            <a:pPr marL="82550" marR="0" indent="-6350">
              <a:lnSpc>
                <a:spcPct val="103000"/>
              </a:lnSpc>
              <a:spcBef>
                <a:spcPts val="0"/>
              </a:spcBef>
              <a:spcAft>
                <a:spcPts val="115"/>
              </a:spcAft>
            </a:pPr>
            <a:r>
              <a:rPr lang="en-US"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What is a Record? </a:t>
            </a:r>
            <a:endParaRPr lang="en-US"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76200" marR="0">
              <a:lnSpc>
                <a:spcPct val="107000"/>
              </a:lnSpc>
              <a:spcBef>
                <a:spcPts val="0"/>
              </a:spcBef>
              <a:spcAft>
                <a:spcPts val="0"/>
              </a:spcAft>
            </a:pPr>
            <a:r>
              <a:rPr lang="en-US"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complete set of information.</a:t>
            </a:r>
          </a:p>
          <a:p>
            <a:pPr marL="76200" marR="0">
              <a:lnSpc>
                <a:spcPct val="107000"/>
              </a:lnSpc>
              <a:spcBef>
                <a:spcPts val="0"/>
              </a:spcBef>
              <a:spcAft>
                <a:spcPts val="0"/>
              </a:spcAft>
            </a:pPr>
            <a:r>
              <a:rPr lang="en-US"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Records are composed of fields</a:t>
            </a:r>
            <a:r>
              <a:rPr lang="en-US" sz="3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INTRODUCTION TO SQL</a:t>
            </a:r>
          </a:p>
        </p:txBody>
      </p:sp>
      <p:sp>
        <p:nvSpPr>
          <p:cNvPr id="3" name="Content Placeholder 2"/>
          <p:cNvSpPr>
            <a:spLocks noGrp="1"/>
          </p:cNvSpPr>
          <p:nvPr>
            <p:ph idx="1"/>
          </p:nvPr>
        </p:nvSpPr>
        <p:spPr>
          <a:xfrm>
            <a:off x="838200" y="2485623"/>
            <a:ext cx="10515600" cy="415498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What is a field?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space allocated for a particular item or information. </a:t>
            </a:r>
          </a:p>
          <a:p>
            <a:pPr marL="0" indent="0">
              <a:buNone/>
            </a:pPr>
            <a:r>
              <a:rPr lang="en-US" dirty="0">
                <a:latin typeface="Times New Roman" panose="02020603050405020304" pitchFamily="18" charset="0"/>
                <a:cs typeface="Times New Roman" panose="02020603050405020304" pitchFamily="18" charset="0"/>
              </a:rPr>
              <a:t>A collection of fields is called a record. </a:t>
            </a:r>
          </a:p>
          <a:p>
            <a:pPr marL="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3702"/>
            <a:ext cx="10515600" cy="1325563"/>
          </a:xfrm>
        </p:spPr>
        <p:txBody>
          <a:bodyPr/>
          <a:lstStyle/>
          <a:p>
            <a:r>
              <a:rPr lang="en-US" dirty="0">
                <a:latin typeface="Times New Roman" panose="02020603050405020304" pitchFamily="18" charset="0"/>
                <a:cs typeface="Times New Roman" panose="02020603050405020304" pitchFamily="18" charset="0"/>
              </a:rPr>
              <a:t>INTRODUCTION TO SQL</a:t>
            </a:r>
          </a:p>
        </p:txBody>
      </p:sp>
      <p:sp>
        <p:nvSpPr>
          <p:cNvPr id="3" name="Content Placeholder 2"/>
          <p:cNvSpPr>
            <a:spLocks noGrp="1"/>
          </p:cNvSpPr>
          <p:nvPr>
            <p:ph idx="1"/>
          </p:nvPr>
        </p:nvSpPr>
        <p:spPr>
          <a:xfrm>
            <a:off x="838200" y="2485623"/>
            <a:ext cx="10515600" cy="4154980"/>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What is SQL?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SQL stands for Structured Query </a:t>
            </a:r>
            <a:r>
              <a:rPr lang="en-US" dirty="0" err="1">
                <a:latin typeface="Times New Roman" panose="02020603050405020304" pitchFamily="18" charset="0"/>
                <a:cs typeface="Times New Roman" panose="02020603050405020304" pitchFamily="18" charset="0"/>
              </a:rPr>
              <a:t>LanguageSQL</a:t>
            </a:r>
            <a:r>
              <a:rPr lang="en-US" dirty="0">
                <a:latin typeface="Times New Roman" panose="02020603050405020304" pitchFamily="18" charset="0"/>
                <a:cs typeface="Times New Roman" panose="02020603050405020304" pitchFamily="18" charset="0"/>
              </a:rPr>
              <a:t> lets you access and manipulate databases.</a:t>
            </a:r>
          </a:p>
          <a:p>
            <a:pPr marL="0" indent="0">
              <a:buNone/>
            </a:pPr>
            <a:r>
              <a:rPr lang="en-US" b="1" dirty="0">
                <a:latin typeface="Times New Roman" panose="02020603050405020304" pitchFamily="18" charset="0"/>
                <a:cs typeface="Times New Roman" panose="02020603050405020304" pitchFamily="18" charset="0"/>
              </a:rPr>
              <a:t>What Can SQL do?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SQL can execute queries against a database </a:t>
            </a:r>
          </a:p>
          <a:p>
            <a:pPr marL="0" indent="0">
              <a:buNone/>
            </a:pPr>
            <a:r>
              <a:rPr lang="en-US" dirty="0">
                <a:latin typeface="Times New Roman" panose="02020603050405020304" pitchFamily="18" charset="0"/>
                <a:cs typeface="Times New Roman" panose="02020603050405020304" pitchFamily="18" charset="0"/>
              </a:rPr>
              <a:t>SQL can retrieve data from a database </a:t>
            </a:r>
          </a:p>
          <a:p>
            <a:pPr marL="0" indent="0">
              <a:buNone/>
            </a:pPr>
            <a:r>
              <a:rPr lang="en-US" dirty="0">
                <a:latin typeface="Times New Roman" panose="02020603050405020304" pitchFamily="18" charset="0"/>
                <a:cs typeface="Times New Roman" panose="02020603050405020304" pitchFamily="18" charset="0"/>
              </a:rPr>
              <a:t>SQL can insert records in a database </a:t>
            </a:r>
          </a:p>
          <a:p>
            <a:pPr marL="0" indent="0">
              <a:buNone/>
            </a:pPr>
            <a:r>
              <a:rPr lang="en-US" dirty="0">
                <a:latin typeface="Times New Roman" panose="02020603050405020304" pitchFamily="18" charset="0"/>
                <a:cs typeface="Times New Roman" panose="02020603050405020304" pitchFamily="18" charset="0"/>
              </a:rPr>
              <a:t>SQL can update records in a database </a:t>
            </a:r>
          </a:p>
          <a:p>
            <a:pPr marL="0" indent="0">
              <a:buNone/>
            </a:pPr>
            <a:r>
              <a:rPr lang="en-US" dirty="0">
                <a:latin typeface="Times New Roman" panose="02020603050405020304" pitchFamily="18" charset="0"/>
                <a:cs typeface="Times New Roman" panose="02020603050405020304" pitchFamily="18" charset="0"/>
              </a:rPr>
              <a:t>SQL can delete records from a database </a:t>
            </a:r>
          </a:p>
          <a:p>
            <a:pPr marL="0" indent="0">
              <a:buNone/>
            </a:pPr>
            <a:r>
              <a:rPr lang="en-US" dirty="0">
                <a:latin typeface="Times New Roman" panose="02020603050405020304" pitchFamily="18" charset="0"/>
                <a:cs typeface="Times New Roman" panose="02020603050405020304" pitchFamily="18" charset="0"/>
              </a:rPr>
              <a:t>SQL can create new databases </a:t>
            </a:r>
          </a:p>
          <a:p>
            <a:pPr marL="0" indent="0">
              <a:buNone/>
            </a:pPr>
            <a:r>
              <a:rPr lang="en-US" dirty="0">
                <a:latin typeface="Times New Roman" panose="02020603050405020304" pitchFamily="18" charset="0"/>
                <a:cs typeface="Times New Roman" panose="02020603050405020304" pitchFamily="18" charset="0"/>
              </a:rPr>
              <a:t>SQL can create new tables in a database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925</Words>
  <Application>Microsoft Office PowerPoint</Application>
  <PresentationFormat>Widescreen</PresentationFormat>
  <Paragraphs>147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Trebuchet MS</vt:lpstr>
      <vt:lpstr>Office Theme</vt:lpstr>
      <vt:lpstr>PowerPoint Presentation</vt:lpstr>
      <vt:lpstr>Marking scheme</vt:lpstr>
      <vt:lpstr>Software requirements</vt:lpstr>
      <vt:lpstr>INTRODUCTION TO SQL</vt:lpstr>
      <vt:lpstr>INTRODUCTION TO SQL</vt:lpstr>
      <vt:lpstr>INTRODUCTION TO SQL</vt:lpstr>
      <vt:lpstr>INTRODUCTION TO SQL</vt:lpstr>
      <vt:lpstr>INTRODUCTION TO SQL</vt:lpstr>
      <vt:lpstr>INTRODUCTION TO SQL</vt:lpstr>
      <vt:lpstr>INTRODUCTION TO SQL</vt:lpstr>
      <vt:lpstr>EXAMPLE 1</vt:lpstr>
      <vt:lpstr>Where Clause</vt:lpstr>
      <vt:lpstr>Operators</vt:lpstr>
      <vt:lpstr>Operator</vt:lpstr>
      <vt:lpstr>Comparison Operator</vt:lpstr>
      <vt:lpstr>SQL WHERE and OPERATOR Syntax </vt:lpstr>
      <vt:lpstr>Equal to</vt:lpstr>
      <vt:lpstr>Greater than or equal to</vt:lpstr>
      <vt:lpstr>Not equal to</vt:lpstr>
      <vt:lpstr>Not equal to</vt:lpstr>
      <vt:lpstr>Logical Operators</vt:lpstr>
      <vt:lpstr>OR OPERATOR</vt:lpstr>
      <vt:lpstr>AND OPERATOR</vt:lpstr>
      <vt:lpstr>USING AND and OR OPERATOR</vt:lpstr>
      <vt:lpstr>Lab Tasks</vt:lpstr>
      <vt:lpstr>Lab Tasks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shahmeen nazar</dc:creator>
  <cp:lastModifiedBy>Ayesha Khan</cp:lastModifiedBy>
  <cp:revision>15</cp:revision>
  <dcterms:created xsi:type="dcterms:W3CDTF">2018-02-07T18:35:00Z</dcterms:created>
  <dcterms:modified xsi:type="dcterms:W3CDTF">2021-03-06T08:59:25Z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