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94" r:id="rId4"/>
    <p:sldId id="295" r:id="rId5"/>
    <p:sldId id="296" r:id="rId6"/>
    <p:sldId id="297" r:id="rId7"/>
    <p:sldId id="305" r:id="rId8"/>
    <p:sldId id="272" r:id="rId9"/>
    <p:sldId id="275" r:id="rId10"/>
    <p:sldId id="306" r:id="rId11"/>
    <p:sldId id="307" r:id="rId12"/>
    <p:sldId id="308" r:id="rId13"/>
    <p:sldId id="309" r:id="rId14"/>
    <p:sldId id="284" r:id="rId15"/>
    <p:sldId id="281" r:id="rId16"/>
    <p:sldId id="282" r:id="rId17"/>
    <p:sldId id="283" r:id="rId18"/>
    <p:sldId id="276" r:id="rId19"/>
    <p:sldId id="285" r:id="rId20"/>
    <p:sldId id="277" r:id="rId21"/>
    <p:sldId id="278" r:id="rId22"/>
    <p:sldId id="279" r:id="rId23"/>
    <p:sldId id="280" r:id="rId24"/>
    <p:sldId id="267" r:id="rId25"/>
    <p:sldId id="299" r:id="rId26"/>
    <p:sldId id="269" r:id="rId27"/>
    <p:sldId id="270" r:id="rId28"/>
    <p:sldId id="300" r:id="rId29"/>
    <p:sldId id="301" r:id="rId30"/>
    <p:sldId id="271" r:id="rId31"/>
    <p:sldId id="304" r:id="rId32"/>
    <p:sldId id="310" r:id="rId33"/>
    <p:sldId id="31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B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BD8F92-0CA7-4329-8BC7-23712162BE5C}"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D8F92-0CA7-4329-8BC7-23712162BE5C}"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BD8F92-0CA7-4329-8BC7-23712162BE5C}"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BD8F92-0CA7-4329-8BC7-23712162BE5C}"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BD8F92-0CA7-4329-8BC7-23712162BE5C}"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D8F92-0CA7-4329-8BC7-23712162BE5C}"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D8F92-0CA7-4329-8BC7-23712162BE5C}"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D8F92-0CA7-4329-8BC7-23712162BE5C}"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D8F92-0CA7-4329-8BC7-23712162BE5C}" type="datetimeFigureOut">
              <a:rPr lang="en-US" smtClean="0"/>
              <a:t>3/15/2022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A3636-D78A-4414-BBB4-E1446EFFA1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825" y="2382592"/>
            <a:ext cx="9573296" cy="3815366"/>
          </a:xfrm>
        </p:spPr>
        <p:txBody>
          <a:bodyPr>
            <a:normAutofit lnSpcReduction="10000"/>
          </a:bodyPr>
          <a:lstStyle/>
          <a:p>
            <a:r>
              <a:rPr lang="en-US" sz="4000" dirty="0">
                <a:latin typeface="Times New Roman" panose="02020603050405020304" pitchFamily="18" charset="0"/>
                <a:cs typeface="Times New Roman" panose="02020603050405020304" pitchFamily="18" charset="0"/>
              </a:rPr>
              <a:t>DATABASE MANAGEMENT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SYSTEM </a:t>
            </a:r>
          </a:p>
          <a:p>
            <a:r>
              <a:rPr lang="en-US" sz="4000" dirty="0">
                <a:latin typeface="Times New Roman" panose="02020603050405020304" pitchFamily="18" charset="0"/>
                <a:cs typeface="Times New Roman" panose="02020603050405020304" pitchFamily="18" charset="0"/>
              </a:rPr>
              <a:t>Orderby, Groupby &amp; Aggregate Functions</a:t>
            </a:r>
            <a:br>
              <a:rPr lang="en-US" sz="4000" dirty="0"/>
            </a:br>
            <a:endParaRPr lang="en-US" sz="4000" dirty="0"/>
          </a:p>
          <a:p>
            <a:r>
              <a:rPr lang="en-US" sz="4000" dirty="0">
                <a:latin typeface="Times New Roman" panose="02020603050405020304" pitchFamily="18" charset="0"/>
                <a:cs typeface="Times New Roman" panose="02020603050405020304" pitchFamily="18" charset="0"/>
              </a:rPr>
              <a:t>Lab 2</a:t>
            </a:r>
          </a:p>
          <a:p>
            <a:br>
              <a:rPr lang="en-US" dirty="0"/>
            </a:br>
            <a:r>
              <a:rPr lang="en-US"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311"/>
            <a:ext cx="10515600" cy="1325563"/>
          </a:xfrm>
        </p:spPr>
        <p:txBody>
          <a:bodyPr/>
          <a:lstStyle/>
          <a:p>
            <a:r>
              <a:rPr lang="en-US" dirty="0">
                <a:latin typeface="Times New Roman" panose="02020603050405020304" pitchFamily="18" charset="0"/>
                <a:cs typeface="Times New Roman" panose="02020603050405020304" pitchFamily="18" charset="0"/>
              </a:rPr>
              <a:t>SQL Wildcards </a:t>
            </a:r>
            <a:br>
              <a:rPr lang="en-US" b="1" dirty="0"/>
            </a:br>
            <a:endParaRPr lang="en-US" b="1" dirty="0"/>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 wildcard character can be used to substitute for any other character(s) in a string. </a:t>
            </a:r>
          </a:p>
          <a:p>
            <a:r>
              <a:rPr lang="en-US" sz="3600" dirty="0">
                <a:latin typeface="Times New Roman" panose="02020603050405020304" pitchFamily="18" charset="0"/>
                <a:cs typeface="Times New Roman" panose="02020603050405020304" pitchFamily="18" charset="0"/>
              </a:rPr>
              <a:t>In SQL, wildcard characters are used with the SQL LIKE operator.  </a:t>
            </a:r>
          </a:p>
          <a:p>
            <a:r>
              <a:rPr lang="en-US" sz="3600" dirty="0">
                <a:latin typeface="Times New Roman" panose="02020603050405020304" pitchFamily="18" charset="0"/>
                <a:cs typeface="Times New Roman" panose="02020603050405020304" pitchFamily="18" charset="0"/>
              </a:rPr>
              <a:t>SQL wildcards are used to search for data within a table.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40158" y="2369713"/>
          <a:ext cx="10032642" cy="4018208"/>
        </p:xfrm>
        <a:graphic>
          <a:graphicData uri="http://schemas.openxmlformats.org/drawingml/2006/table">
            <a:tbl>
              <a:tblPr firstRow="1" firstCol="1" bandRow="1">
                <a:tableStyleId>{5C22544A-7EE6-4342-B048-85BDC9FD1C3A}</a:tableStyleId>
              </a:tblPr>
              <a:tblGrid>
                <a:gridCol w="5016321">
                  <a:extLst>
                    <a:ext uri="{9D8B030D-6E8A-4147-A177-3AD203B41FA5}">
                      <a16:colId xmlns:a16="http://schemas.microsoft.com/office/drawing/2014/main" val="20000"/>
                    </a:ext>
                  </a:extLst>
                </a:gridCol>
                <a:gridCol w="5016321">
                  <a:extLst>
                    <a:ext uri="{9D8B030D-6E8A-4147-A177-3AD203B41FA5}">
                      <a16:colId xmlns:a16="http://schemas.microsoft.com/office/drawing/2014/main" val="20001"/>
                    </a:ext>
                  </a:extLst>
                </a:gridCol>
              </a:tblGrid>
              <a:tr h="454666">
                <a:tc>
                  <a:txBody>
                    <a:bodyPr/>
                    <a:lstStyle/>
                    <a:p>
                      <a:pPr marL="0" marR="0">
                        <a:lnSpc>
                          <a:spcPct val="107000"/>
                        </a:lnSpc>
                        <a:spcBef>
                          <a:spcPts val="0"/>
                        </a:spcBef>
                        <a:spcAft>
                          <a:spcPts val="0"/>
                        </a:spcAft>
                      </a:pPr>
                      <a:r>
                        <a:rPr lang="en-US" sz="1800" dirty="0">
                          <a:effectLst/>
                        </a:rPr>
                        <a:t>Wildcard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tc>
                  <a:txBody>
                    <a:bodyPr/>
                    <a:lstStyle/>
                    <a:p>
                      <a:pPr marL="635" marR="0">
                        <a:lnSpc>
                          <a:spcPct val="107000"/>
                        </a:lnSpc>
                        <a:spcBef>
                          <a:spcPts val="0"/>
                        </a:spcBef>
                        <a:spcAft>
                          <a:spcPts val="0"/>
                        </a:spcAft>
                      </a:pPr>
                      <a:r>
                        <a:rPr lang="en-US" sz="1800">
                          <a:effectLst/>
                        </a:rPr>
                        <a:t>Description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extLst>
                  <a:ext uri="{0D108BD9-81ED-4DB2-BD59-A6C34878D82A}">
                    <a16:rowId xmlns:a16="http://schemas.microsoft.com/office/drawing/2014/main" val="10000"/>
                  </a:ext>
                </a:extLst>
              </a:tr>
              <a:tr h="454666">
                <a:tc>
                  <a:txBody>
                    <a:bodyPr/>
                    <a:lstStyle/>
                    <a:p>
                      <a:pPr marL="0" marR="0" algn="ctr">
                        <a:lnSpc>
                          <a:spcPct val="107000"/>
                        </a:lnSpc>
                        <a:spcBef>
                          <a:spcPts val="0"/>
                        </a:spcBef>
                        <a:spcAft>
                          <a:spcPts val="0"/>
                        </a:spcAft>
                      </a:pPr>
                      <a:r>
                        <a:rPr lang="en-US" sz="1800">
                          <a:effectLst/>
                        </a:rPr>
                        <a:t>_ (underscore)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tc>
                  <a:txBody>
                    <a:bodyPr/>
                    <a:lstStyle/>
                    <a:p>
                      <a:pPr marL="635" marR="0">
                        <a:lnSpc>
                          <a:spcPct val="107000"/>
                        </a:lnSpc>
                        <a:spcBef>
                          <a:spcPts val="0"/>
                        </a:spcBef>
                        <a:spcAft>
                          <a:spcPts val="0"/>
                        </a:spcAft>
                      </a:pPr>
                      <a:r>
                        <a:rPr lang="en-US" sz="1800">
                          <a:effectLst/>
                        </a:rPr>
                        <a:t>matches any single character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extLst>
                  <a:ext uri="{0D108BD9-81ED-4DB2-BD59-A6C34878D82A}">
                    <a16:rowId xmlns:a16="http://schemas.microsoft.com/office/drawing/2014/main" val="10001"/>
                  </a:ext>
                </a:extLst>
              </a:tr>
              <a:tr h="803922">
                <a:tc>
                  <a:txBody>
                    <a:bodyPr/>
                    <a:lstStyle/>
                    <a:p>
                      <a:pPr marL="0" marR="0" algn="ctr">
                        <a:lnSpc>
                          <a:spcPct val="107000"/>
                        </a:lnSpc>
                        <a:spcBef>
                          <a:spcPts val="0"/>
                        </a:spcBef>
                        <a:spcAft>
                          <a:spcPts val="0"/>
                        </a:spcAft>
                      </a:pPr>
                      <a:r>
                        <a:rPr lang="en-US" sz="18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tc>
                <a:tc>
                  <a:txBody>
                    <a:bodyPr/>
                    <a:lstStyle/>
                    <a:p>
                      <a:pPr marL="635" marR="0">
                        <a:lnSpc>
                          <a:spcPct val="107000"/>
                        </a:lnSpc>
                        <a:spcBef>
                          <a:spcPts val="0"/>
                        </a:spcBef>
                        <a:spcAft>
                          <a:spcPts val="0"/>
                        </a:spcAft>
                      </a:pPr>
                      <a:r>
                        <a:rPr lang="en-US" sz="1800">
                          <a:effectLst/>
                        </a:rPr>
                        <a:t>matches a string of one or more characters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extLst>
                  <a:ext uri="{0D108BD9-81ED-4DB2-BD59-A6C34878D82A}">
                    <a16:rowId xmlns:a16="http://schemas.microsoft.com/office/drawing/2014/main" val="10002"/>
                  </a:ext>
                </a:extLst>
              </a:tr>
              <a:tr h="1152477">
                <a:tc>
                  <a:txBody>
                    <a:bodyPr/>
                    <a:lstStyle/>
                    <a:p>
                      <a:pPr marL="0" marR="0" algn="ctr">
                        <a:lnSpc>
                          <a:spcPct val="107000"/>
                        </a:lnSpc>
                        <a:spcBef>
                          <a:spcPts val="0"/>
                        </a:spcBef>
                        <a:spcAft>
                          <a:spcPts val="0"/>
                        </a:spcAft>
                      </a:pPr>
                      <a:r>
                        <a:rPr lang="en-US" sz="1800">
                          <a:effectLst/>
                        </a:rPr>
                        <a:t>[ ]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tc>
                <a:tc>
                  <a:txBody>
                    <a:bodyPr/>
                    <a:lstStyle/>
                    <a:p>
                      <a:pPr marL="635" marR="0" algn="just">
                        <a:lnSpc>
                          <a:spcPct val="119000"/>
                        </a:lnSpc>
                        <a:spcBef>
                          <a:spcPts val="0"/>
                        </a:spcBef>
                        <a:spcAft>
                          <a:spcPts val="0"/>
                        </a:spcAft>
                      </a:pPr>
                      <a:r>
                        <a:rPr lang="en-US" sz="1800">
                          <a:effectLst/>
                        </a:rPr>
                        <a:t>matches any single character within the specified range (e.g. [a-f]) or set (e.g.</a:t>
                      </a:r>
                      <a:endParaRPr lang="en-US" sz="1100">
                        <a:effectLst/>
                      </a:endParaRPr>
                    </a:p>
                    <a:p>
                      <a:pPr marL="635" marR="0">
                        <a:lnSpc>
                          <a:spcPct val="107000"/>
                        </a:lnSpc>
                        <a:spcBef>
                          <a:spcPts val="0"/>
                        </a:spcBef>
                        <a:spcAft>
                          <a:spcPts val="0"/>
                        </a:spcAft>
                      </a:pPr>
                      <a:r>
                        <a:rPr lang="en-US" sz="1800">
                          <a:effectLst/>
                        </a:rPr>
                        <a:t>[abcdef]).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extLst>
                  <a:ext uri="{0D108BD9-81ED-4DB2-BD59-A6C34878D82A}">
                    <a16:rowId xmlns:a16="http://schemas.microsoft.com/office/drawing/2014/main" val="10003"/>
                  </a:ext>
                </a:extLst>
              </a:tr>
              <a:tr h="1152477">
                <a:tc>
                  <a:txBody>
                    <a:bodyPr/>
                    <a:lstStyle/>
                    <a:p>
                      <a:pPr marL="0" marR="0" algn="ctr">
                        <a:lnSpc>
                          <a:spcPct val="107000"/>
                        </a:lnSpc>
                        <a:spcBef>
                          <a:spcPts val="0"/>
                        </a:spcBef>
                        <a:spcAft>
                          <a:spcPts val="0"/>
                        </a:spcAft>
                      </a:pPr>
                      <a:r>
                        <a:rPr lang="en-US" sz="18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tc>
                <a:tc>
                  <a:txBody>
                    <a:bodyPr/>
                    <a:lstStyle/>
                    <a:p>
                      <a:pPr marL="635" marR="0" algn="just">
                        <a:lnSpc>
                          <a:spcPct val="107000"/>
                        </a:lnSpc>
                        <a:spcBef>
                          <a:spcPts val="0"/>
                        </a:spcBef>
                        <a:spcAft>
                          <a:spcPts val="0"/>
                        </a:spcAft>
                      </a:pPr>
                      <a:r>
                        <a:rPr lang="en-US" sz="1800" dirty="0">
                          <a:effectLst/>
                        </a:rPr>
                        <a:t>matches any single character not within the specified range (e.g. [^a-f]) or set (e.g. [^</a:t>
                      </a:r>
                      <a:r>
                        <a:rPr lang="en-US" sz="1800" dirty="0" err="1">
                          <a:effectLst/>
                        </a:rPr>
                        <a:t>abcdef</a:t>
                      </a:r>
                      <a:r>
                        <a:rPr lang="en-US" sz="1800" dirty="0">
                          <a:effectLst/>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4450" marT="80645" marB="0" anchor="ct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
        <p:nvSpPr>
          <p:cNvPr id="6" name="Title 1"/>
          <p:cNvSpPr txBox="1"/>
          <p:nvPr/>
        </p:nvSpPr>
        <p:spPr>
          <a:xfrm>
            <a:off x="940158" y="1081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SQL Wildcards </a:t>
            </a:r>
            <a:br>
              <a:rPr lang="en-US" b="1" dirty="0"/>
            </a:b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SELECT * FROM Customers WHERE City LIKE '_</a:t>
            </a:r>
            <a:r>
              <a:rPr lang="en-US" sz="4000" dirty="0" err="1">
                <a:latin typeface="Times New Roman" panose="02020603050405020304" pitchFamily="18" charset="0"/>
                <a:cs typeface="Times New Roman" panose="02020603050405020304" pitchFamily="18" charset="0"/>
              </a:rPr>
              <a:t>erlin</a:t>
            </a:r>
            <a:r>
              <a:rPr lang="en-US" sz="4000" dirty="0">
                <a:latin typeface="Times New Roman" panose="02020603050405020304" pitchFamily="18" charset="0"/>
                <a:cs typeface="Times New Roman" panose="02020603050405020304" pitchFamily="18" charset="0"/>
              </a:rPr>
              <a:t>';</a:t>
            </a:r>
            <a:r>
              <a:rPr lang="en-US" sz="4000" b="1"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01048" y="3429000"/>
            <a:ext cx="11746395" cy="10681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
        <p:nvSpPr>
          <p:cNvPr id="7" name="Title 1"/>
          <p:cNvSpPr txBox="1"/>
          <p:nvPr/>
        </p:nvSpPr>
        <p:spPr>
          <a:xfrm>
            <a:off x="838200" y="9833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SQL Wildcards </a:t>
            </a:r>
            <a:br>
              <a:rPr lang="en-US" b="1"/>
            </a:b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SELECT </a:t>
            </a:r>
            <a:r>
              <a:rPr lang="en-US" sz="4000" dirty="0" err="1">
                <a:latin typeface="Times New Roman" panose="02020603050405020304" pitchFamily="18" charset="0"/>
                <a:cs typeface="Times New Roman" panose="02020603050405020304" pitchFamily="18" charset="0"/>
              </a:rPr>
              <a:t>ProductId</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ProductName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UnitPrice</a:t>
            </a:r>
            <a:r>
              <a:rPr lang="en-US" sz="4000" dirty="0">
                <a:latin typeface="Times New Roman" panose="02020603050405020304" pitchFamily="18" charset="0"/>
                <a:cs typeface="Times New Roman" panose="02020603050405020304" pitchFamily="18" charset="0"/>
              </a:rPr>
              <a:t>   FROM Products WHERE </a:t>
            </a:r>
            <a:r>
              <a:rPr lang="en-US" sz="4000" dirty="0" err="1">
                <a:latin typeface="Times New Roman" panose="02020603050405020304" pitchFamily="18" charset="0"/>
                <a:cs typeface="Times New Roman" panose="02020603050405020304" pitchFamily="18" charset="0"/>
              </a:rPr>
              <a:t>ProductName</a:t>
            </a:r>
            <a:r>
              <a:rPr lang="en-US" sz="4000" dirty="0">
                <a:latin typeface="Times New Roman" panose="02020603050405020304" pitchFamily="18" charset="0"/>
                <a:cs typeface="Times New Roman" panose="02020603050405020304" pitchFamily="18" charset="0"/>
              </a:rPr>
              <a:t> LIKE 'Cha_' OR </a:t>
            </a:r>
            <a:r>
              <a:rPr lang="en-US" sz="4000" dirty="0" err="1">
                <a:latin typeface="Times New Roman" panose="02020603050405020304" pitchFamily="18" charset="0"/>
                <a:cs typeface="Times New Roman" panose="02020603050405020304" pitchFamily="18" charset="0"/>
              </a:rPr>
              <a:t>ProductName</a:t>
            </a:r>
            <a:r>
              <a:rPr lang="en-US" sz="4000" dirty="0">
                <a:latin typeface="Times New Roman" panose="02020603050405020304" pitchFamily="18" charset="0"/>
                <a:cs typeface="Times New Roman" panose="02020603050405020304" pitchFamily="18" charset="0"/>
              </a:rPr>
              <a:t> LIKE 'Chan_'</a:t>
            </a:r>
          </a:p>
          <a:p>
            <a:endParaRPr lang="en-US" sz="4000" dirty="0"/>
          </a:p>
        </p:txBody>
      </p:sp>
      <p:pic>
        <p:nvPicPr>
          <p:cNvPr id="4" name="Picture 3"/>
          <p:cNvPicPr>
            <a:picLocks noChangeAspect="1"/>
          </p:cNvPicPr>
          <p:nvPr/>
        </p:nvPicPr>
        <p:blipFill rotWithShape="1">
          <a:blip r:embed="rId2"/>
          <a:srcRect l="19480" t="51365" r="63000" b="37016"/>
          <a:stretch>
            <a:fillRect/>
          </a:stretch>
        </p:blipFill>
        <p:spPr>
          <a:xfrm>
            <a:off x="1275007" y="4159876"/>
            <a:ext cx="7237928" cy="16742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
        <p:nvSpPr>
          <p:cNvPr id="7" name="Title 1"/>
          <p:cNvSpPr txBox="1"/>
          <p:nvPr/>
        </p:nvSpPr>
        <p:spPr>
          <a:xfrm>
            <a:off x="838200" y="9833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SQL Wildcards </a:t>
            </a:r>
            <a:br>
              <a:rPr lang="en-US" b="1"/>
            </a:b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2947"/>
            <a:ext cx="10515600" cy="1325563"/>
          </a:xfrm>
        </p:spPr>
        <p:txBody>
          <a:bodyPr/>
          <a:lstStyle/>
          <a:p>
            <a:r>
              <a:rPr lang="en-US" sz="4000" dirty="0">
                <a:latin typeface="Tahoma" panose="020B0604030504040204" pitchFamily="34" charset="0"/>
                <a:ea typeface="Tahoma" panose="020B0604030504040204" pitchFamily="34" charset="0"/>
                <a:cs typeface="Tahoma" panose="020B0604030504040204" pitchFamily="34" charset="0"/>
              </a:rPr>
              <a:t>ORDER</a:t>
            </a:r>
            <a:r>
              <a:rPr lang="en-US" dirty="0">
                <a:latin typeface="Tahoma" panose="020B0604030504040204" pitchFamily="34" charset="0"/>
                <a:ea typeface="Tahoma" panose="020B0604030504040204" pitchFamily="34" charset="0"/>
                <a:cs typeface="Tahoma" panose="020B0604030504040204" pitchFamily="34" charset="0"/>
              </a:rPr>
              <a:t> BY</a:t>
            </a:r>
            <a:br>
              <a:rPr lang="en-US" b="1" dirty="0"/>
            </a:br>
            <a:endParaRPr lang="en-US" b="1" dirty="0"/>
          </a:p>
        </p:txBody>
      </p:sp>
      <p:sp>
        <p:nvSpPr>
          <p:cNvPr id="3" name="Content Placeholder 2"/>
          <p:cNvSpPr>
            <a:spLocks noGrp="1"/>
          </p:cNvSpPr>
          <p:nvPr>
            <p:ph idx="1"/>
          </p:nvPr>
        </p:nvSpPr>
        <p:spPr>
          <a:xfrm>
            <a:off x="838200" y="2688510"/>
            <a:ext cx="10515600" cy="4351338"/>
          </a:xfrm>
        </p:spPr>
        <p:txBody>
          <a:bodyPr>
            <a:normAutofit/>
          </a:bodyPr>
          <a:lstStyle/>
          <a:p>
            <a:pPr marL="0" indent="0" algn="just">
              <a:buNone/>
            </a:pPr>
            <a:r>
              <a:rPr lang="en-US" sz="4000" dirty="0">
                <a:latin typeface="Times New Roman" panose="02020603050405020304" pitchFamily="18" charset="0"/>
                <a:cs typeface="Times New Roman" panose="02020603050405020304" pitchFamily="18" charset="0"/>
              </a:rPr>
              <a:t>The ORDER BY clause sorts the retrieved results in the   ascending or descending order of the values in the specified  columns. The ASC and DESC keywords specify the sort order. If     the sort order is not specified, the results are sorted in the  ascending order.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4309"/>
            <a:ext cx="10515600" cy="1325563"/>
          </a:xfrm>
        </p:spPr>
        <p:txBody>
          <a:bodyPr/>
          <a:lstStyle/>
          <a:p>
            <a:r>
              <a:rPr lang="en-US" dirty="0">
                <a:latin typeface="Times New Roman" panose="02020603050405020304" pitchFamily="18" charset="0"/>
                <a:cs typeface="Times New Roman" panose="02020603050405020304" pitchFamily="18" charset="0"/>
              </a:rPr>
              <a:t>ORDER BY SYNTAX</a:t>
            </a:r>
          </a:p>
        </p:txBody>
      </p:sp>
      <p:sp>
        <p:nvSpPr>
          <p:cNvPr id="3" name="Content Placeholder 2"/>
          <p:cNvSpPr>
            <a:spLocks noGrp="1"/>
          </p:cNvSpPr>
          <p:nvPr>
            <p:ph idx="1"/>
          </p:nvPr>
        </p:nvSpPr>
        <p:spPr>
          <a:xfrm>
            <a:off x="838200" y="2649872"/>
            <a:ext cx="10515600" cy="4351338"/>
          </a:xfrm>
        </p:spPr>
        <p:txBody>
          <a:bodyPr>
            <a:normAutofit/>
          </a:bodyPr>
          <a:lstStyle/>
          <a:p>
            <a:pPr marL="0" indent="0">
              <a:buNone/>
            </a:pPr>
            <a:r>
              <a:rPr lang="en-US" sz="4000" dirty="0">
                <a:latin typeface="Tahoma" panose="020B0604030504040204" pitchFamily="34" charset="0"/>
                <a:ea typeface="Tahoma" panose="020B0604030504040204" pitchFamily="34" charset="0"/>
                <a:cs typeface="Tahoma" panose="020B0604030504040204" pitchFamily="34" charset="0"/>
              </a:rPr>
              <a:t>SELECT &lt;</a:t>
            </a:r>
            <a:r>
              <a:rPr lang="en-US" sz="4000" dirty="0" err="1">
                <a:latin typeface="Tahoma" panose="020B0604030504040204" pitchFamily="34" charset="0"/>
                <a:ea typeface="Tahoma" panose="020B0604030504040204" pitchFamily="34" charset="0"/>
                <a:cs typeface="Tahoma" panose="020B0604030504040204" pitchFamily="34" charset="0"/>
              </a:rPr>
              <a:t>column_names</a:t>
            </a:r>
            <a:r>
              <a:rPr lang="en-US" sz="4000" dirty="0">
                <a:latin typeface="Tahoma" panose="020B0604030504040204" pitchFamily="34" charset="0"/>
                <a:ea typeface="Tahoma" panose="020B0604030504040204" pitchFamily="34" charset="0"/>
                <a:cs typeface="Tahoma" panose="020B0604030504040204" pitchFamily="34" charset="0"/>
              </a:rPr>
              <a:t>&gt; FROM &lt;</a:t>
            </a:r>
            <a:r>
              <a:rPr lang="en-US" sz="4000" dirty="0" err="1">
                <a:latin typeface="Tahoma" panose="020B0604030504040204" pitchFamily="34" charset="0"/>
                <a:ea typeface="Tahoma" panose="020B0604030504040204" pitchFamily="34" charset="0"/>
                <a:cs typeface="Tahoma" panose="020B0604030504040204" pitchFamily="34" charset="0"/>
              </a:rPr>
              <a:t>table_name</a:t>
            </a:r>
            <a:r>
              <a:rPr lang="en-US" sz="4000" dirty="0">
                <a:latin typeface="Tahoma" panose="020B0604030504040204" pitchFamily="34" charset="0"/>
                <a:ea typeface="Tahoma" panose="020B0604030504040204" pitchFamily="34" charset="0"/>
                <a:cs typeface="Tahoma" panose="020B0604030504040204" pitchFamily="34" charset="0"/>
              </a:rPr>
              <a:t>&gt; </a:t>
            </a:r>
          </a:p>
          <a:p>
            <a:pPr marL="0" indent="0">
              <a:buNone/>
            </a:pPr>
            <a:r>
              <a:rPr lang="en-US" sz="4000" dirty="0">
                <a:latin typeface="Tahoma" panose="020B0604030504040204" pitchFamily="34" charset="0"/>
                <a:ea typeface="Tahoma" panose="020B0604030504040204" pitchFamily="34" charset="0"/>
                <a:cs typeface="Tahoma" panose="020B0604030504040204" pitchFamily="34" charset="0"/>
              </a:rPr>
              <a:t>ORDER BY &lt;column_name1 [ASC|DESC] &gt;</a:t>
            </a:r>
          </a:p>
          <a:p>
            <a:pPr marL="0" indent="0">
              <a:buNone/>
            </a:pP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825"/>
            <a:ext cx="10515600" cy="1325563"/>
          </a:xfrm>
        </p:spPr>
        <p:txBody>
          <a:bodyPr/>
          <a:lstStyle/>
          <a:p>
            <a:r>
              <a:rPr lang="en-US" dirty="0">
                <a:latin typeface="Times New Roman" panose="02020603050405020304" pitchFamily="18" charset="0"/>
                <a:cs typeface="Times New Roman" panose="02020603050405020304" pitchFamily="18" charset="0"/>
              </a:rPr>
              <a:t>ORDER BY</a:t>
            </a:r>
          </a:p>
        </p:txBody>
      </p:sp>
      <p:sp>
        <p:nvSpPr>
          <p:cNvPr id="3" name="Content Placeholder 2"/>
          <p:cNvSpPr>
            <a:spLocks noGrp="1"/>
          </p:cNvSpPr>
          <p:nvPr>
            <p:ph idx="1"/>
          </p:nvPr>
        </p:nvSpPr>
        <p:spPr>
          <a:xfrm>
            <a:off x="838200" y="2173355"/>
            <a:ext cx="10515600" cy="4351338"/>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SELECT * FROM [Order Details] ORDER BY Quantity ASC; </a:t>
            </a:r>
          </a:p>
          <a:p>
            <a:pPr marL="0" indent="0">
              <a:buNone/>
            </a:pPr>
            <a:endParaRPr lang="en-US" sz="4000" dirty="0"/>
          </a:p>
        </p:txBody>
      </p:sp>
      <p:pic>
        <p:nvPicPr>
          <p:cNvPr id="4" name="Picture 3"/>
          <p:cNvPicPr>
            <a:picLocks noChangeAspect="1"/>
          </p:cNvPicPr>
          <p:nvPr/>
        </p:nvPicPr>
        <p:blipFill rotWithShape="1">
          <a:blip r:embed="rId2"/>
          <a:srcRect l="19183" t="20379" r="56665" b="22755"/>
          <a:stretch>
            <a:fillRect/>
          </a:stretch>
        </p:blipFill>
        <p:spPr>
          <a:xfrm>
            <a:off x="5318975" y="2917422"/>
            <a:ext cx="6735650" cy="37924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0370"/>
            <a:ext cx="10515600" cy="1325563"/>
          </a:xfrm>
        </p:spPr>
        <p:txBody>
          <a:bodyPr/>
          <a:lstStyle/>
          <a:p>
            <a:r>
              <a:rPr lang="en-US" dirty="0">
                <a:latin typeface="Times New Roman" panose="02020603050405020304" pitchFamily="18" charset="0"/>
                <a:cs typeface="Times New Roman" panose="02020603050405020304" pitchFamily="18" charset="0"/>
              </a:rPr>
              <a:t>ORDER BY</a:t>
            </a:r>
          </a:p>
        </p:txBody>
      </p:sp>
      <p:sp>
        <p:nvSpPr>
          <p:cNvPr id="3" name="Content Placeholder 2"/>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SELECT </a:t>
            </a:r>
            <a:r>
              <a:rPr lang="en-US" sz="4000" dirty="0" err="1">
                <a:latin typeface="Times New Roman" panose="02020603050405020304" pitchFamily="18" charset="0"/>
                <a:cs typeface="Times New Roman" panose="02020603050405020304" pitchFamily="18" charset="0"/>
              </a:rPr>
              <a:t>EmployeeID</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FirstName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LastName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HireDate</a:t>
            </a:r>
            <a:r>
              <a:rPr lang="en-US" sz="4000" dirty="0">
                <a:latin typeface="Times New Roman" panose="02020603050405020304" pitchFamily="18" charset="0"/>
                <a:cs typeface="Times New Roman" panose="02020603050405020304" pitchFamily="18" charset="0"/>
              </a:rPr>
              <a:t>, City FROM Employees ORDER BY City DESC </a:t>
            </a:r>
          </a:p>
          <a:p>
            <a:endParaRPr lang="en-US" sz="4000" dirty="0"/>
          </a:p>
          <a:p>
            <a:pPr marL="0" indent="0">
              <a:buNone/>
            </a:pPr>
            <a:endParaRPr lang="en-US" sz="4000" dirty="0"/>
          </a:p>
        </p:txBody>
      </p:sp>
      <p:pic>
        <p:nvPicPr>
          <p:cNvPr id="5" name="Picture 4"/>
          <p:cNvPicPr>
            <a:picLocks noChangeAspect="1"/>
          </p:cNvPicPr>
          <p:nvPr/>
        </p:nvPicPr>
        <p:blipFill rotWithShape="1">
          <a:blip r:embed="rId2"/>
          <a:srcRect l="19678" t="32703" r="48251" b="38952"/>
          <a:stretch>
            <a:fillRect/>
          </a:stretch>
        </p:blipFill>
        <p:spPr>
          <a:xfrm>
            <a:off x="1068945" y="3515933"/>
            <a:ext cx="9762187" cy="29363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733"/>
            <a:ext cx="10515600" cy="1325563"/>
          </a:xfrm>
        </p:spPr>
        <p:txBody>
          <a:bodyPr/>
          <a:lstStyle/>
          <a:p>
            <a:r>
              <a:rPr lang="en-US" dirty="0">
                <a:latin typeface="Times New Roman" panose="02020603050405020304" pitchFamily="18" charset="0"/>
                <a:cs typeface="Times New Roman" panose="02020603050405020304" pitchFamily="18" charset="0"/>
              </a:rPr>
              <a:t>SQL AGGREGATE FUNCTION</a:t>
            </a:r>
          </a:p>
        </p:txBody>
      </p:sp>
      <p:sp>
        <p:nvSpPr>
          <p:cNvPr id="3" name="Content Placeholder 2"/>
          <p:cNvSpPr>
            <a:spLocks noGrp="1"/>
          </p:cNvSpPr>
          <p:nvPr>
            <p:ph idx="1"/>
          </p:nvPr>
        </p:nvSpPr>
        <p:spPr>
          <a:xfrm>
            <a:off x="838200" y="2199113"/>
            <a:ext cx="10515600" cy="4351338"/>
          </a:xfrm>
        </p:spPr>
        <p:txBody>
          <a:bodyPr>
            <a:normAutofit/>
          </a:bodyPr>
          <a:lstStyle/>
          <a:p>
            <a:pPr lvl="0" fontAlgn="base"/>
            <a:r>
              <a:rPr lang="en-US" sz="2200" dirty="0">
                <a:latin typeface="Times New Roman" panose="02020603050405020304" pitchFamily="18" charset="0"/>
                <a:cs typeface="Times New Roman" panose="02020603050405020304" pitchFamily="18" charset="0"/>
              </a:rPr>
              <a:t>SQL aggregate functions return a single value, calculated from values in a column. </a:t>
            </a:r>
          </a:p>
          <a:p>
            <a:pPr marL="0" lvl="0" indent="0" fontAlgn="base">
              <a:buNone/>
            </a:pPr>
            <a:r>
              <a:rPr lang="en-US" sz="2200" dirty="0">
                <a:latin typeface="Times New Roman" panose="02020603050405020304" pitchFamily="18" charset="0"/>
                <a:cs typeface="Times New Roman" panose="02020603050405020304" pitchFamily="18" charset="0"/>
              </a:rPr>
              <a:t>Useful aggregate functions: </a:t>
            </a:r>
          </a:p>
          <a:p>
            <a:pPr lvl="0" fontAlgn="base"/>
            <a:r>
              <a:rPr lang="en-US" sz="2200" dirty="0">
                <a:latin typeface="Times New Roman" panose="02020603050405020304" pitchFamily="18" charset="0"/>
                <a:cs typeface="Times New Roman" panose="02020603050405020304" pitchFamily="18" charset="0"/>
              </a:rPr>
              <a:t>AVG() - Returns the average value </a:t>
            </a:r>
          </a:p>
          <a:p>
            <a:pPr lvl="0" fontAlgn="base"/>
            <a:r>
              <a:rPr lang="en-US" sz="2200" dirty="0">
                <a:latin typeface="Times New Roman" panose="02020603050405020304" pitchFamily="18" charset="0"/>
                <a:cs typeface="Times New Roman" panose="02020603050405020304" pitchFamily="18" charset="0"/>
              </a:rPr>
              <a:t>COUNT() - Returns the number of rows </a:t>
            </a:r>
          </a:p>
          <a:p>
            <a:pPr lvl="0" fontAlgn="base"/>
            <a:r>
              <a:rPr lang="en-US" sz="2200" dirty="0">
                <a:latin typeface="Times New Roman" panose="02020603050405020304" pitchFamily="18" charset="0"/>
                <a:cs typeface="Times New Roman" panose="02020603050405020304" pitchFamily="18" charset="0"/>
              </a:rPr>
              <a:t>MAX() - Returns the largest value </a:t>
            </a:r>
          </a:p>
          <a:p>
            <a:pPr lvl="0" fontAlgn="base"/>
            <a:r>
              <a:rPr lang="en-US" sz="2200" dirty="0">
                <a:latin typeface="Times New Roman" panose="02020603050405020304" pitchFamily="18" charset="0"/>
                <a:cs typeface="Times New Roman" panose="02020603050405020304" pitchFamily="18" charset="0"/>
              </a:rPr>
              <a:t>MIN() - Returns the smallest value </a:t>
            </a:r>
          </a:p>
          <a:p>
            <a:pPr lvl="0" fontAlgn="base"/>
            <a:r>
              <a:rPr lang="en-US" sz="2200" dirty="0">
                <a:latin typeface="Times New Roman" panose="02020603050405020304" pitchFamily="18" charset="0"/>
                <a:cs typeface="Times New Roman" panose="02020603050405020304" pitchFamily="18" charset="0"/>
              </a:rPr>
              <a:t>SUM()- Returns the sum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4552" y="1081826"/>
            <a:ext cx="10349248" cy="5558778"/>
          </a:xfrm>
        </p:spPr>
        <p:txBody>
          <a:bodyPr>
            <a:normAutofit/>
          </a:bodyPr>
          <a:lstStyle/>
          <a:p>
            <a:pPr marL="0" indent="0">
              <a:buNone/>
            </a:pPr>
            <a:r>
              <a:rPr lang="en-US" b="1" dirty="0"/>
              <a:t>The COUNT() function</a:t>
            </a:r>
            <a:r>
              <a:rPr lang="en-US" dirty="0"/>
              <a:t> </a:t>
            </a:r>
            <a:r>
              <a:rPr lang="en-US" baseline="-25000" dirty="0"/>
              <a:t> 	</a:t>
            </a:r>
            <a:r>
              <a:rPr lang="en-US" b="1" dirty="0"/>
              <a:t> </a:t>
            </a:r>
          </a:p>
          <a:p>
            <a:pPr marL="0" indent="0">
              <a:buNone/>
            </a:pPr>
            <a:r>
              <a:rPr lang="en-US" baseline="30000" dirty="0"/>
              <a:t> </a:t>
            </a:r>
            <a:r>
              <a:rPr lang="en-US" dirty="0"/>
              <a:t>The COUNT() function returns the number of rows that matches a specified  criteria.</a:t>
            </a:r>
            <a:r>
              <a:rPr lang="en-US" baseline="-25000" dirty="0"/>
              <a:t> 	</a:t>
            </a:r>
            <a:r>
              <a:rPr lang="en-US" dirty="0"/>
              <a:t> </a:t>
            </a:r>
          </a:p>
          <a:p>
            <a:pPr marL="0" indent="0">
              <a:buNone/>
            </a:pPr>
            <a:r>
              <a:rPr lang="en-US" dirty="0"/>
              <a:t> </a:t>
            </a:r>
          </a:p>
          <a:p>
            <a:pPr marL="0" indent="0">
              <a:buNone/>
            </a:pPr>
            <a:r>
              <a:rPr lang="en-US" dirty="0"/>
              <a:t>Select COUNT(</a:t>
            </a:r>
            <a:r>
              <a:rPr lang="en-US" dirty="0" err="1"/>
              <a:t>EmployeeID</a:t>
            </a:r>
            <a:r>
              <a:rPr lang="en-US" dirty="0"/>
              <a:t>) from Employees; </a:t>
            </a:r>
          </a:p>
          <a:p>
            <a:pPr marL="0" indent="0">
              <a:buNone/>
            </a:pPr>
            <a:endParaRPr lang="en-US" dirty="0"/>
          </a:p>
          <a:p>
            <a:pPr marL="0" indent="0">
              <a:buNone/>
            </a:pPr>
            <a:endParaRPr lang="en-US" dirty="0"/>
          </a:p>
          <a:p>
            <a:pPr marL="0" indent="0">
              <a:buNone/>
            </a:pPr>
            <a:r>
              <a:rPr lang="en-US" dirty="0"/>
              <a:t>Select COUNT(</a:t>
            </a:r>
            <a:r>
              <a:rPr lang="en-US" dirty="0" err="1"/>
              <a:t>EmployeeID</a:t>
            </a:r>
            <a:r>
              <a:rPr lang="en-US" dirty="0"/>
              <a:t>) AS </a:t>
            </a:r>
            <a:r>
              <a:rPr lang="en-US" dirty="0" err="1"/>
              <a:t>NumberOfEmployees</a:t>
            </a:r>
            <a:r>
              <a:rPr lang="en-US" dirty="0"/>
              <a:t> from Employees;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pic>
        <p:nvPicPr>
          <p:cNvPr id="7" name="Picture 6"/>
          <p:cNvPicPr/>
          <p:nvPr/>
        </p:nvPicPr>
        <p:blipFill>
          <a:blip r:embed="rId3"/>
          <a:stretch>
            <a:fillRect/>
          </a:stretch>
        </p:blipFill>
        <p:spPr>
          <a:xfrm>
            <a:off x="8534400" y="2162777"/>
            <a:ext cx="3657600" cy="1476375"/>
          </a:xfrm>
          <a:prstGeom prst="rect">
            <a:avLst/>
          </a:prstGeom>
        </p:spPr>
      </p:pic>
      <p:pic>
        <p:nvPicPr>
          <p:cNvPr id="8" name="Picture 7"/>
          <p:cNvPicPr/>
          <p:nvPr/>
        </p:nvPicPr>
        <p:blipFill>
          <a:blip r:embed="rId4"/>
          <a:stretch>
            <a:fillRect/>
          </a:stretch>
        </p:blipFill>
        <p:spPr>
          <a:xfrm>
            <a:off x="8496300" y="4953000"/>
            <a:ext cx="3695700" cy="190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825"/>
            <a:ext cx="10515600" cy="1325563"/>
          </a:xfrm>
        </p:spPr>
        <p:txBody>
          <a:bodyPr/>
          <a:lstStyle/>
          <a:p>
            <a:r>
              <a:rPr lang="en-US" dirty="0">
                <a:latin typeface="Times New Roman" panose="02020603050405020304" pitchFamily="18" charset="0"/>
                <a:cs typeface="Times New Roman" panose="02020603050405020304" pitchFamily="18" charset="0"/>
              </a:rPr>
              <a:t>List Operator</a:t>
            </a:r>
          </a:p>
        </p:txBody>
      </p:sp>
      <p:sp>
        <p:nvSpPr>
          <p:cNvPr id="3" name="Content Placeholder 2"/>
          <p:cNvSpPr>
            <a:spLocks noGrp="1"/>
          </p:cNvSpPr>
          <p:nvPr>
            <p:ph idx="1"/>
          </p:nvPr>
        </p:nvSpPr>
        <p:spPr>
          <a:xfrm>
            <a:off x="838200" y="2624115"/>
            <a:ext cx="10515600" cy="4351338"/>
          </a:xfrm>
        </p:spPr>
        <p:txBody>
          <a:bodyPr/>
          <a:lstStyle/>
          <a:p>
            <a:pPr marL="0" indent="0">
              <a:buNone/>
            </a:pPr>
            <a:r>
              <a:rPr lang="en-US" sz="3200" dirty="0">
                <a:latin typeface="Times New Roman" panose="02020603050405020304" pitchFamily="18" charset="0"/>
                <a:cs typeface="Times New Roman" panose="02020603050405020304" pitchFamily="18" charset="0"/>
              </a:rPr>
              <a:t>The IN list operator checks if the result of the expression meets one of the specified values.  </a:t>
            </a:r>
          </a:p>
          <a:p>
            <a:pPr marL="0" indent="0">
              <a:buNone/>
            </a:pPr>
            <a:r>
              <a:rPr lang="en-US" sz="3200" dirty="0">
                <a:latin typeface="Times New Roman" panose="02020603050405020304" pitchFamily="18" charset="0"/>
                <a:cs typeface="Times New Roman" panose="02020603050405020304" pitchFamily="18" charset="0"/>
              </a:rPr>
              <a:t>The syntax for using a list operator in a query is: </a:t>
            </a: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4000" dirty="0">
                <a:latin typeface="Times New Roman" panose="02020603050405020304" pitchFamily="18" charset="0"/>
                <a:cs typeface="Times New Roman" panose="02020603050405020304" pitchFamily="18" charset="0"/>
              </a:rPr>
              <a:t>SELECT </a:t>
            </a:r>
            <a:r>
              <a:rPr lang="en-US" sz="4000" i="1" dirty="0" err="1">
                <a:latin typeface="Times New Roman" panose="02020603050405020304" pitchFamily="18" charset="0"/>
                <a:cs typeface="Times New Roman" panose="02020603050405020304" pitchFamily="18" charset="0"/>
              </a:rPr>
              <a:t>column_name</a:t>
            </a:r>
            <a:r>
              <a:rPr lang="en-US" sz="4000" i="1" dirty="0">
                <a:latin typeface="Times New Roman" panose="02020603050405020304" pitchFamily="18" charset="0"/>
                <a:cs typeface="Times New Roman" panose="02020603050405020304" pitchFamily="18" charset="0"/>
              </a:rPr>
              <a:t>(s)</a:t>
            </a:r>
            <a:r>
              <a:rPr lang="en-US" sz="4000" dirty="0">
                <a:latin typeface="Times New Roman" panose="02020603050405020304" pitchFamily="18" charset="0"/>
                <a:cs typeface="Times New Roman" panose="02020603050405020304" pitchFamily="18" charset="0"/>
              </a:rPr>
              <a:t> FROM </a:t>
            </a:r>
            <a:r>
              <a:rPr lang="en-US" sz="4000" i="1" dirty="0" err="1">
                <a:latin typeface="Times New Roman" panose="02020603050405020304" pitchFamily="18" charset="0"/>
                <a:cs typeface="Times New Roman" panose="02020603050405020304" pitchFamily="18" charset="0"/>
              </a:rPr>
              <a:t>table_name</a:t>
            </a:r>
            <a:r>
              <a:rPr lang="en-US" sz="4000" dirty="0">
                <a:latin typeface="Times New Roman" panose="02020603050405020304" pitchFamily="18" charset="0"/>
                <a:cs typeface="Times New Roman" panose="02020603050405020304" pitchFamily="18" charset="0"/>
              </a:rPr>
              <a:t> WHERE </a:t>
            </a:r>
            <a:r>
              <a:rPr lang="en-US" sz="4000" i="1" dirty="0" err="1">
                <a:latin typeface="Times New Roman" panose="02020603050405020304" pitchFamily="18" charset="0"/>
                <a:cs typeface="Times New Roman" panose="02020603050405020304" pitchFamily="18" charset="0"/>
              </a:rPr>
              <a:t>column_name</a:t>
            </a:r>
            <a:r>
              <a:rPr lang="en-US" sz="4000" dirty="0">
                <a:latin typeface="Times New Roman" panose="02020603050405020304" pitchFamily="18" charset="0"/>
                <a:cs typeface="Times New Roman" panose="02020603050405020304" pitchFamily="18" charset="0"/>
              </a:rPr>
              <a:t> IN (</a:t>
            </a:r>
            <a:r>
              <a:rPr lang="en-US" sz="4000" i="1" dirty="0">
                <a:latin typeface="Times New Roman" panose="02020603050405020304" pitchFamily="18" charset="0"/>
                <a:cs typeface="Times New Roman" panose="02020603050405020304" pitchFamily="18" charset="0"/>
              </a:rPr>
              <a:t>value1</a:t>
            </a:r>
            <a:r>
              <a:rPr lang="en-US" sz="4000" dirty="0">
                <a:latin typeface="Times New Roman" panose="02020603050405020304" pitchFamily="18" charset="0"/>
                <a:cs typeface="Times New Roman" panose="02020603050405020304" pitchFamily="18" charset="0"/>
              </a:rPr>
              <a:t>,</a:t>
            </a:r>
            <a:r>
              <a:rPr lang="en-US" sz="4000" i="1" dirty="0">
                <a:latin typeface="Times New Roman" panose="02020603050405020304" pitchFamily="18" charset="0"/>
                <a:cs typeface="Times New Roman" panose="02020603050405020304" pitchFamily="18" charset="0"/>
              </a:rPr>
              <a:t>value2</a:t>
            </a:r>
            <a:r>
              <a:rPr lang="en-US" sz="4000" dirty="0">
                <a:latin typeface="Times New Roman" panose="02020603050405020304" pitchFamily="18" charset="0"/>
                <a:cs typeface="Times New Roman" panose="02020603050405020304" pitchFamily="18" charset="0"/>
              </a:rPr>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260"/>
            <a:ext cx="10515600" cy="1325563"/>
          </a:xfrm>
        </p:spPr>
        <p:txBody>
          <a:bodyPr/>
          <a:lstStyle/>
          <a:p>
            <a:r>
              <a:rPr lang="en-US" dirty="0">
                <a:latin typeface="Times New Roman" panose="02020603050405020304" pitchFamily="18" charset="0"/>
                <a:cs typeface="Times New Roman" panose="02020603050405020304" pitchFamily="18" charset="0"/>
              </a:rPr>
              <a:t>SQL AGGREGATE FUNCTION</a:t>
            </a:r>
          </a:p>
        </p:txBody>
      </p:sp>
      <p:sp>
        <p:nvSpPr>
          <p:cNvPr id="3" name="Content Placeholder 2"/>
          <p:cNvSpPr>
            <a:spLocks noGrp="1"/>
          </p:cNvSpPr>
          <p:nvPr>
            <p:ph idx="1"/>
          </p:nvPr>
        </p:nvSpPr>
        <p:spPr>
          <a:xfrm>
            <a:off x="838200" y="2250392"/>
            <a:ext cx="10515600" cy="4351338"/>
          </a:xfrm>
        </p:spPr>
        <p:txBody>
          <a:bodyPr>
            <a:normAutofit/>
          </a:bodyPr>
          <a:lstStyle/>
          <a:p>
            <a:pPr marL="0" lv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AVG</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AS</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AverageOfUnitPrice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Products; </a:t>
            </a:r>
            <a:endParaRPr lang="en-US" sz="4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pPr marL="0" indent="0">
              <a:buNone/>
            </a:pPr>
            <a:endParaRPr lang="en-US" sz="4400" dirty="0"/>
          </a:p>
        </p:txBody>
      </p:sp>
      <p:sp>
        <p:nvSpPr>
          <p:cNvPr id="9" name="Rectangle 8"/>
          <p:cNvSpPr>
            <a:spLocks noChangeArrowheads="1"/>
          </p:cNvSpPr>
          <p:nvPr/>
        </p:nvSpPr>
        <p:spPr bwMode="auto">
          <a:xfrm>
            <a:off x="-1352282" y="1754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pSp>
        <p:nvGrpSpPr>
          <p:cNvPr id="11" name="Group 10"/>
          <p:cNvGrpSpPr/>
          <p:nvPr/>
        </p:nvGrpSpPr>
        <p:grpSpPr>
          <a:xfrm>
            <a:off x="1680624" y="4212509"/>
            <a:ext cx="2693670" cy="1333500"/>
            <a:chOff x="0" y="0"/>
            <a:chExt cx="2694254" cy="1333500"/>
          </a:xfrm>
        </p:grpSpPr>
        <p:sp>
          <p:nvSpPr>
            <p:cNvPr id="12" name="Rectangle 11"/>
            <p:cNvSpPr/>
            <p:nvPr/>
          </p:nvSpPr>
          <p:spPr>
            <a:xfrm>
              <a:off x="0" y="52070"/>
              <a:ext cx="122308" cy="551229"/>
            </a:xfrm>
            <a:prstGeom prst="rect">
              <a:avLst/>
            </a:prstGeom>
            <a:ln>
              <a:noFill/>
            </a:ln>
          </p:spPr>
          <p:txBody>
            <a:bodyPr lIns="0" tIns="0" rIns="0" bIns="0" rtlCol="0">
              <a:noAutofit/>
            </a:bodyPr>
            <a:lstStyle/>
            <a:p>
              <a:pPr marL="0" marR="0">
                <a:lnSpc>
                  <a:spcPct val="115000"/>
                </a:lnSpc>
                <a:spcBef>
                  <a:spcPts val="0"/>
                </a:spcBef>
                <a:spcAft>
                  <a:spcPts val="0"/>
                </a:spcAft>
              </a:pPr>
              <a:r>
                <a:rPr lang="en-US" sz="3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p:cNvSpPr/>
            <p:nvPr/>
          </p:nvSpPr>
          <p:spPr>
            <a:xfrm>
              <a:off x="0" y="637286"/>
              <a:ext cx="122308" cy="551230"/>
            </a:xfrm>
            <a:prstGeom prst="rect">
              <a:avLst/>
            </a:prstGeom>
            <a:ln>
              <a:noFill/>
            </a:ln>
          </p:spPr>
          <p:txBody>
            <a:bodyPr lIns="0" tIns="0" rIns="0" bIns="0" rtlCol="0">
              <a:noAutofit/>
            </a:bodyPr>
            <a:lstStyle/>
            <a:p>
              <a:pPr marL="0" marR="0">
                <a:lnSpc>
                  <a:spcPct val="115000"/>
                </a:lnSpc>
                <a:spcBef>
                  <a:spcPts val="0"/>
                </a:spcBef>
                <a:spcAft>
                  <a:spcPts val="0"/>
                </a:spcAft>
              </a:pPr>
              <a:r>
                <a:rPr lang="en-US" sz="3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p:cNvPicPr/>
            <p:nvPr/>
          </p:nvPicPr>
          <p:blipFill>
            <a:blip r:embed="rId2"/>
            <a:stretch>
              <a:fillRect/>
            </a:stretch>
          </p:blipFill>
          <p:spPr>
            <a:xfrm>
              <a:off x="19380" y="-3174"/>
              <a:ext cx="2673350" cy="1336675"/>
            </a:xfrm>
            <a:prstGeom prst="rect">
              <a:avLst/>
            </a:prstGeom>
          </p:spPr>
        </p:pic>
      </p:grpSp>
      <p:sp>
        <p:nvSpPr>
          <p:cNvPr id="15" name="Rectangle 16"/>
          <p:cNvSpPr>
            <a:spLocks noChangeArrowheads="1"/>
          </p:cNvSpPr>
          <p:nvPr/>
        </p:nvSpPr>
        <p:spPr bwMode="auto">
          <a:xfrm>
            <a:off x="122281" y="3968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922337"/>
            <a:ext cx="10515600" cy="1325563"/>
          </a:xfrm>
        </p:spPr>
        <p:txBody>
          <a:bodyPr/>
          <a:lstStyle/>
          <a:p>
            <a:r>
              <a:rPr lang="en-US" dirty="0">
                <a:latin typeface="Times New Roman" panose="02020603050405020304" pitchFamily="18" charset="0"/>
                <a:cs typeface="Times New Roman" panose="02020603050405020304" pitchFamily="18" charset="0"/>
              </a:rPr>
              <a:t>SQL AGGREGATE FUNCTION</a:t>
            </a:r>
          </a:p>
        </p:txBody>
      </p:sp>
      <p:sp>
        <p:nvSpPr>
          <p:cNvPr id="3" name="Content Placeholder 2"/>
          <p:cNvSpPr>
            <a:spLocks noGrp="1"/>
          </p:cNvSpPr>
          <p:nvPr>
            <p:ph idx="1"/>
          </p:nvPr>
        </p:nvSpPr>
        <p:spPr>
          <a:xfrm>
            <a:off x="723483" y="1492931"/>
            <a:ext cx="11474003" cy="4624534"/>
          </a:xfrm>
        </p:spPr>
        <p:txBody>
          <a:bodyPr>
            <a:normAutofit/>
          </a:bodyPr>
          <a:lstStyle/>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AVG</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DISTINCT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AS </a:t>
            </a:r>
            <a:endParaRPr 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AverageOfUnitPrice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Products; </a:t>
            </a:r>
            <a:endParaRPr lang="en-US" sz="1600" dirty="0">
              <a:latin typeface="Times New Roman" panose="02020603050405020304" pitchFamily="18" charset="0"/>
              <a:cs typeface="Times New Roman" panose="02020603050405020304" pitchFamily="18" charset="0"/>
            </a:endParaRPr>
          </a:p>
          <a:p>
            <a:pPr marL="0" indent="0">
              <a:buNone/>
            </a:pPr>
            <a:endParaRPr lang="en-US" sz="4400" dirty="0"/>
          </a:p>
        </p:txBody>
      </p:sp>
      <p:sp>
        <p:nvSpPr>
          <p:cNvPr id="9" name="Rectangle 8"/>
          <p:cNvSpPr>
            <a:spLocks noChangeArrowheads="1"/>
          </p:cNvSpPr>
          <p:nvPr/>
        </p:nvSpPr>
        <p:spPr bwMode="auto">
          <a:xfrm>
            <a:off x="0" y="179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6"/>
          <p:cNvSpPr>
            <a:spLocks noChangeArrowheads="1"/>
          </p:cNvSpPr>
          <p:nvPr/>
        </p:nvSpPr>
        <p:spPr bwMode="auto">
          <a:xfrm>
            <a:off x="122281" y="3968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21217" y="1826925"/>
            <a:ext cx="298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6" y="3968861"/>
            <a:ext cx="2667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0036"/>
            <a:ext cx="10515600" cy="1325563"/>
          </a:xfrm>
        </p:spPr>
        <p:txBody>
          <a:bodyPr/>
          <a:lstStyle/>
          <a:p>
            <a:r>
              <a:rPr lang="en-US" dirty="0">
                <a:latin typeface="Times New Roman" panose="02020603050405020304" pitchFamily="18" charset="0"/>
                <a:cs typeface="Times New Roman" panose="02020603050405020304" pitchFamily="18" charset="0"/>
              </a:rPr>
              <a:t>SQL AGGREGATE FUNCTION</a:t>
            </a:r>
          </a:p>
        </p:txBody>
      </p:sp>
      <p:sp>
        <p:nvSpPr>
          <p:cNvPr id="3" name="Content Placeholder 2"/>
          <p:cNvSpPr>
            <a:spLocks noGrp="1"/>
          </p:cNvSpPr>
          <p:nvPr>
            <p:ph idx="1"/>
          </p:nvPr>
        </p:nvSpPr>
        <p:spPr>
          <a:xfrm>
            <a:off x="838200" y="1675718"/>
            <a:ext cx="10515600" cy="4351338"/>
          </a:xfrm>
        </p:spPr>
        <p:txBody>
          <a:bodyPr>
            <a:normAutofit/>
          </a:bodyPr>
          <a:lstStyle/>
          <a:p>
            <a:pPr marL="0" lvl="0" indent="0" eaLnBrk="0" fontAlgn="base" hangingPunct="0">
              <a:lnSpc>
                <a:spcPct val="100000"/>
              </a:lnSpc>
              <a:spcBef>
                <a:spcPct val="0"/>
              </a:spcBef>
              <a:spcAft>
                <a:spcPct val="0"/>
              </a:spcAft>
              <a:buNone/>
            </a:pPr>
            <a:endParaRPr lang="en-US" sz="4400" dirty="0">
              <a:solidFill>
                <a:srgbClr val="0070C0"/>
              </a:solidFill>
              <a:latin typeface="Arial" panose="020B060402020202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SUM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AS</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TotalUnitPrice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Products; </a:t>
            </a:r>
          </a:p>
          <a:p>
            <a:pPr mar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SUM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(Freight)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AS</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TotalFreight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Orders; </a:t>
            </a:r>
          </a:p>
          <a:p>
            <a:pPr marL="0" lvl="0" indent="0" eaLnBrk="0" fontAlgn="base" hangingPunct="0">
              <a:lnSpc>
                <a:spcPct val="100000"/>
              </a:lnSpc>
              <a:spcBef>
                <a:spcPct val="0"/>
              </a:spcBef>
              <a:spcAft>
                <a:spcPct val="0"/>
              </a:spcAft>
              <a:buNone/>
            </a:pPr>
            <a:endParaRPr lang="en-US" sz="4400" dirty="0">
              <a:solidFill>
                <a:srgbClr val="000000"/>
              </a:solidFill>
              <a:latin typeface="Arial" panose="020B060402020202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FontTx/>
              <a:buChar char="•"/>
            </a:pPr>
            <a:endParaRPr lang="en-US" sz="4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pPr marL="0" indent="0">
              <a:buNone/>
            </a:pPr>
            <a:endParaRPr lang="en-US" sz="4400" dirty="0"/>
          </a:p>
        </p:txBody>
      </p:sp>
      <p:sp>
        <p:nvSpPr>
          <p:cNvPr id="9" name="Rectangle 8"/>
          <p:cNvSpPr>
            <a:spLocks noChangeArrowheads="1"/>
          </p:cNvSpPr>
          <p:nvPr/>
        </p:nvSpPr>
        <p:spPr bwMode="auto">
          <a:xfrm>
            <a:off x="0" y="179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6"/>
          <p:cNvSpPr>
            <a:spLocks noChangeArrowheads="1"/>
          </p:cNvSpPr>
          <p:nvPr/>
        </p:nvSpPr>
        <p:spPr bwMode="auto">
          <a:xfrm>
            <a:off x="122281" y="3968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83" y="1405333"/>
            <a:ext cx="10515600" cy="1325563"/>
          </a:xfrm>
        </p:spPr>
        <p:txBody>
          <a:bodyPr/>
          <a:lstStyle/>
          <a:p>
            <a:r>
              <a:rPr lang="en-US" dirty="0">
                <a:latin typeface="Times New Roman" panose="02020603050405020304" pitchFamily="18" charset="0"/>
                <a:cs typeface="Times New Roman" panose="02020603050405020304" pitchFamily="18" charset="0"/>
              </a:rPr>
              <a:t>SQL AGGREGATE FUNCTION</a:t>
            </a:r>
          </a:p>
        </p:txBody>
      </p:sp>
      <p:sp>
        <p:nvSpPr>
          <p:cNvPr id="3" name="Content Placeholder 2"/>
          <p:cNvSpPr>
            <a:spLocks noGrp="1"/>
          </p:cNvSpPr>
          <p:nvPr>
            <p:ph idx="1"/>
          </p:nvPr>
        </p:nvSpPr>
        <p:spPr>
          <a:xfrm>
            <a:off x="723483" y="1492931"/>
            <a:ext cx="11474003" cy="4624534"/>
          </a:xfrm>
        </p:spPr>
        <p:txBody>
          <a:bodyPr>
            <a:normAutofit/>
          </a:bodyPr>
          <a:lstStyle/>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lang="en-US" sz="4400" dirty="0">
              <a:solidFill>
                <a:srgbClr val="0070C0"/>
              </a:solidFill>
              <a:latin typeface="Arial" panose="020B060402020202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MAX</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Products;</a:t>
            </a:r>
          </a:p>
          <a:p>
            <a:pPr marL="0" lvl="0" indent="0" eaLnBrk="0" fontAlgn="base" hangingPunct="0">
              <a:lnSpc>
                <a:spcPct val="100000"/>
              </a:lnSpc>
              <a:spcBef>
                <a:spcPct val="0"/>
              </a:spcBef>
              <a:spcAft>
                <a:spcPct val="0"/>
              </a:spcAft>
              <a:buNone/>
            </a:pPr>
            <a:endParaRPr lang="en-US" sz="4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Select</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rgbClr val="FF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UnitPrice</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4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from</a:t>
            </a:r>
            <a:r>
              <a:rPr 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Products; </a:t>
            </a:r>
            <a:endParaRPr lang="en-US" sz="1600" dirty="0">
              <a:latin typeface="Times New Roman" panose="02020603050405020304" pitchFamily="18" charset="0"/>
              <a:cs typeface="Times New Roman" panose="02020603050405020304" pitchFamily="18" charset="0"/>
            </a:endParaRPr>
          </a:p>
          <a:p>
            <a:pPr marL="0" indent="0">
              <a:buNone/>
            </a:pPr>
            <a:endParaRPr lang="en-US" sz="4400" dirty="0"/>
          </a:p>
          <a:p>
            <a:pPr marL="0" lvl="0" indent="0" eaLnBrk="0" fontAlgn="base" hangingPunct="0">
              <a:lnSpc>
                <a:spcPct val="100000"/>
              </a:lnSpc>
              <a:spcBef>
                <a:spcPct val="0"/>
              </a:spcBef>
              <a:spcAft>
                <a:spcPct val="0"/>
              </a:spcAft>
              <a:buNone/>
            </a:pPr>
            <a:endParaRPr lang="en-US" sz="1600" dirty="0">
              <a:latin typeface="Arial" panose="020B0604020202020204" pitchFamily="34" charset="0"/>
            </a:endParaRPr>
          </a:p>
          <a:p>
            <a:pPr marL="0" indent="0">
              <a:buNone/>
            </a:pPr>
            <a:endParaRPr lang="en-US" sz="4400" dirty="0"/>
          </a:p>
        </p:txBody>
      </p:sp>
      <p:sp>
        <p:nvSpPr>
          <p:cNvPr id="9" name="Rectangle 8"/>
          <p:cNvSpPr>
            <a:spLocks noChangeArrowheads="1"/>
          </p:cNvSpPr>
          <p:nvPr/>
        </p:nvSpPr>
        <p:spPr bwMode="auto">
          <a:xfrm>
            <a:off x="0" y="179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6"/>
          <p:cNvSpPr>
            <a:spLocks noChangeArrowheads="1"/>
          </p:cNvSpPr>
          <p:nvPr/>
        </p:nvSpPr>
        <p:spPr bwMode="auto">
          <a:xfrm>
            <a:off x="122281" y="3968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21217" y="1826925"/>
            <a:ext cx="298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922337"/>
            <a:ext cx="10515600" cy="1325563"/>
          </a:xfrm>
        </p:spPr>
        <p:txBody>
          <a:bodyPr/>
          <a:lstStyle/>
          <a:p>
            <a:r>
              <a:rPr lang="en-US" dirty="0">
                <a:latin typeface="Times New Roman" panose="02020603050405020304" pitchFamily="18" charset="0"/>
                <a:cs typeface="Times New Roman" panose="02020603050405020304" pitchFamily="18" charset="0"/>
              </a:rPr>
              <a:t>SQL GROUP BY</a:t>
            </a:r>
          </a:p>
        </p:txBody>
      </p:sp>
      <p:sp>
        <p:nvSpPr>
          <p:cNvPr id="3" name="Content Placeholder 2"/>
          <p:cNvSpPr>
            <a:spLocks noGrp="1"/>
          </p:cNvSpPr>
          <p:nvPr>
            <p:ph idx="1"/>
          </p:nvPr>
        </p:nvSpPr>
        <p:spPr>
          <a:xfrm>
            <a:off x="723483" y="1492931"/>
            <a:ext cx="11474003" cy="4624534"/>
          </a:xfrm>
        </p:spPr>
        <p:txBody>
          <a:bodyPr>
            <a:normAutofit/>
          </a:bodyPr>
          <a:lstStyle/>
          <a:p>
            <a:pPr marL="0" lvl="0" indent="0" eaLnBrk="0" fontAlgn="base" hangingPunct="0">
              <a:lnSpc>
                <a:spcPct val="100000"/>
              </a:lnSpc>
              <a:spcBef>
                <a:spcPct val="0"/>
              </a:spcBef>
              <a:spcAft>
                <a:spcPct val="0"/>
              </a:spcAft>
              <a:buNone/>
            </a:pPr>
            <a:endParaRPr lang="en-US" sz="4400" dirty="0"/>
          </a:p>
          <a:p>
            <a:pPr marL="0" lvl="0" indent="0" eaLnBrk="0" fontAlgn="base" hangingPunct="0">
              <a:lnSpc>
                <a:spcPct val="100000"/>
              </a:lnSpc>
              <a:spcBef>
                <a:spcPct val="0"/>
              </a:spcBef>
              <a:spcAft>
                <a:spcPct val="0"/>
              </a:spcAft>
              <a:buNone/>
            </a:pPr>
            <a:r>
              <a:rPr lang="en-US" sz="4400" dirty="0">
                <a:latin typeface="Times New Roman" panose="02020603050405020304" pitchFamily="18" charset="0"/>
                <a:cs typeface="Times New Roman" panose="02020603050405020304" pitchFamily="18" charset="0"/>
              </a:rPr>
              <a:t>The </a:t>
            </a:r>
            <a:r>
              <a:rPr lang="en-US" sz="4400" b="1" dirty="0">
                <a:latin typeface="Times New Roman" panose="02020603050405020304" pitchFamily="18" charset="0"/>
                <a:cs typeface="Times New Roman" panose="02020603050405020304" pitchFamily="18" charset="0"/>
              </a:rPr>
              <a:t>SQL GROUP BY</a:t>
            </a:r>
            <a:r>
              <a:rPr lang="en-US" sz="4400" dirty="0">
                <a:latin typeface="Times New Roman" panose="02020603050405020304" pitchFamily="18" charset="0"/>
                <a:cs typeface="Times New Roman" panose="02020603050405020304" pitchFamily="18" charset="0"/>
              </a:rPr>
              <a:t> statement is used along with the SQL aggregate functions to provide means of grouping the result dataset by certain database table column(s). </a:t>
            </a:r>
          </a:p>
        </p:txBody>
      </p:sp>
      <p:sp>
        <p:nvSpPr>
          <p:cNvPr id="9" name="Rectangle 8"/>
          <p:cNvSpPr>
            <a:spLocks noChangeArrowheads="1"/>
          </p:cNvSpPr>
          <p:nvPr/>
        </p:nvSpPr>
        <p:spPr bwMode="auto">
          <a:xfrm>
            <a:off x="0" y="179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21217" y="1826925"/>
            <a:ext cx="298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GROUP BY</a:t>
            </a:r>
          </a:p>
        </p:txBody>
      </p:sp>
      <p:sp>
        <p:nvSpPr>
          <p:cNvPr id="3" name="Content Placeholder 2"/>
          <p:cNvSpPr>
            <a:spLocks noGrp="1"/>
          </p:cNvSpPr>
          <p:nvPr>
            <p:ph sz="half" idx="1"/>
          </p:nvPr>
        </p:nvSpPr>
        <p:spPr/>
        <p:txBody>
          <a:bodyPr/>
          <a:lstStyle/>
          <a:p>
            <a:pPr marL="0" indent="0">
              <a:buNone/>
            </a:pPr>
            <a:r>
              <a:rPr lang="en-US">
                <a:solidFill>
                  <a:schemeClr val="accent1">
                    <a:lumMod val="75000"/>
                  </a:schemeClr>
                </a:solidFill>
              </a:rPr>
              <a:t>SELECT </a:t>
            </a:r>
            <a:r>
              <a:rPr lang="en-US">
                <a:solidFill>
                  <a:srgbClr val="BB1B7D"/>
                </a:solidFill>
              </a:rPr>
              <a:t>COUNT</a:t>
            </a:r>
            <a:r>
              <a:rPr lang="en-US"/>
              <a:t>(CustomerID) </a:t>
            </a:r>
            <a:r>
              <a:rPr lang="en-US">
                <a:solidFill>
                  <a:schemeClr val="accent1">
                    <a:lumMod val="75000"/>
                  </a:schemeClr>
                </a:solidFill>
              </a:rPr>
              <a:t>as </a:t>
            </a:r>
            <a:r>
              <a:rPr lang="en-US"/>
              <a:t>Numofcustomers, Country</a:t>
            </a:r>
          </a:p>
          <a:p>
            <a:pPr marL="0" indent="0">
              <a:buNone/>
            </a:pPr>
            <a:r>
              <a:rPr lang="en-US">
                <a:solidFill>
                  <a:schemeClr val="accent1">
                    <a:lumMod val="75000"/>
                  </a:schemeClr>
                </a:solidFill>
              </a:rPr>
              <a:t>FROM</a:t>
            </a:r>
            <a:r>
              <a:rPr lang="en-US"/>
              <a:t> Customers</a:t>
            </a:r>
          </a:p>
          <a:p>
            <a:pPr marL="0" indent="0">
              <a:buNone/>
            </a:pPr>
            <a:r>
              <a:rPr lang="en-US">
                <a:solidFill>
                  <a:schemeClr val="accent1">
                    <a:lumMod val="75000"/>
                  </a:schemeClr>
                </a:solidFill>
              </a:rPr>
              <a:t>GROUP BY</a:t>
            </a:r>
            <a:r>
              <a:rPr lang="en-US"/>
              <a:t> Country;</a:t>
            </a:r>
          </a:p>
          <a:p>
            <a:pPr marL="0" indent="0">
              <a:buNone/>
            </a:pPr>
            <a:endParaRPr lang="en-US"/>
          </a:p>
          <a:p>
            <a:endParaRPr lang="en-US"/>
          </a:p>
        </p:txBody>
      </p:sp>
      <p:pic>
        <p:nvPicPr>
          <p:cNvPr id="10" name="Content Placeholder 9"/>
          <p:cNvPicPr>
            <a:picLocks noGrp="1" noChangeAspect="1"/>
          </p:cNvPicPr>
          <p:nvPr>
            <p:ph sz="half" idx="2"/>
          </p:nvPr>
        </p:nvPicPr>
        <p:blipFill>
          <a:blip r:embed="rId2"/>
          <a:stretch>
            <a:fillRect/>
          </a:stretch>
        </p:blipFill>
        <p:spPr>
          <a:xfrm>
            <a:off x="5612765" y="1825625"/>
            <a:ext cx="5222875" cy="44684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57" y="1164143"/>
            <a:ext cx="10515600" cy="1325563"/>
          </a:xfrm>
        </p:spPr>
        <p:txBody>
          <a:bodyPr/>
          <a:lstStyle/>
          <a:p>
            <a:r>
              <a:rPr lang="en-US" dirty="0">
                <a:latin typeface="Times New Roman" panose="02020603050405020304" pitchFamily="18" charset="0"/>
                <a:cs typeface="Times New Roman" panose="02020603050405020304" pitchFamily="18" charset="0"/>
              </a:rPr>
              <a:t>SQL GROUP BY</a:t>
            </a:r>
          </a:p>
        </p:txBody>
      </p:sp>
      <p:sp>
        <p:nvSpPr>
          <p:cNvPr id="4" name="Rectangle 2"/>
          <p:cNvSpPr>
            <a:spLocks noChangeArrowheads="1"/>
          </p:cNvSpPr>
          <p:nvPr/>
        </p:nvSpPr>
        <p:spPr bwMode="auto">
          <a:xfrm>
            <a:off x="721217" y="1826925"/>
            <a:ext cx="298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p:nvPr/>
        </p:nvPicPr>
        <p:blipFill>
          <a:blip r:embed="rId2"/>
          <a:stretch>
            <a:fillRect/>
          </a:stretch>
        </p:blipFill>
        <p:spPr>
          <a:xfrm>
            <a:off x="838200" y="2547937"/>
            <a:ext cx="10754396" cy="1518920"/>
          </a:xfrm>
          <a:prstGeom prst="rect">
            <a:avLst/>
          </a:prstGeom>
        </p:spPr>
      </p:pic>
      <p:pic>
        <p:nvPicPr>
          <p:cNvPr id="7" name="Picture 6"/>
          <p:cNvPicPr/>
          <p:nvPr/>
        </p:nvPicPr>
        <p:blipFill>
          <a:blip r:embed="rId3"/>
          <a:stretch>
            <a:fillRect/>
          </a:stretch>
        </p:blipFill>
        <p:spPr>
          <a:xfrm>
            <a:off x="838200" y="4321935"/>
            <a:ext cx="10754396"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099"/>
            <a:ext cx="10515600" cy="1325563"/>
          </a:xfrm>
        </p:spPr>
        <p:txBody>
          <a:bodyPr/>
          <a:lstStyle/>
          <a:p>
            <a:r>
              <a:rPr lang="en-US" dirty="0">
                <a:latin typeface="Times New Roman" panose="02020603050405020304" pitchFamily="18" charset="0"/>
                <a:cs typeface="Times New Roman" panose="02020603050405020304" pitchFamily="18" charset="0"/>
              </a:rPr>
              <a:t>SQL GROUP BY</a:t>
            </a:r>
          </a:p>
        </p:txBody>
      </p:sp>
      <p:sp>
        <p:nvSpPr>
          <p:cNvPr id="3" name="Content Placeholder 2"/>
          <p:cNvSpPr>
            <a:spLocks noGrp="1"/>
          </p:cNvSpPr>
          <p:nvPr>
            <p:ph idx="1"/>
          </p:nvPr>
        </p:nvSpPr>
        <p:spPr>
          <a:xfrm>
            <a:off x="838200" y="2506662"/>
            <a:ext cx="10515600" cy="4351338"/>
          </a:xfrm>
        </p:spPr>
        <p:txBody>
          <a:bodyPr/>
          <a:lstStyle/>
          <a:p>
            <a:pPr marL="0" lvl="0" indent="0">
              <a:buNone/>
            </a:pP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SELECT</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CategoryID</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rgbClr val="FF00FF"/>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SUM</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UnitPrice</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AS</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SumOfUnitPrice</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FROM</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Products </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GROUP BY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CategoryID</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US" sz="1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p>
        </p:txBody>
      </p:sp>
      <p:pic>
        <p:nvPicPr>
          <p:cNvPr id="5" name="Picture 4"/>
          <p:cNvPicPr>
            <a:picLocks noChangeAspect="1"/>
          </p:cNvPicPr>
          <p:nvPr/>
        </p:nvPicPr>
        <p:blipFill>
          <a:blip r:embed="rId2"/>
          <a:stretch>
            <a:fillRect/>
          </a:stretch>
        </p:blipFill>
        <p:spPr>
          <a:xfrm>
            <a:off x="984395" y="3464417"/>
            <a:ext cx="10223209" cy="35545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SQL GROUP BY AND ORDER BY</a:t>
            </a:r>
          </a:p>
        </p:txBody>
      </p:sp>
      <p:sp>
        <p:nvSpPr>
          <p:cNvPr id="3" name="Content Placeholder 2"/>
          <p:cNvSpPr>
            <a:spLocks noGrp="1"/>
          </p:cNvSpPr>
          <p:nvPr>
            <p:ph sz="half" idx="1"/>
          </p:nvPr>
        </p:nvSpPr>
        <p:spPr/>
        <p:txBody>
          <a:bodyPr/>
          <a:lstStyle/>
          <a:p>
            <a:pPr marL="0" indent="0">
              <a:buNone/>
            </a:pPr>
            <a:r>
              <a:rPr lang="en-US">
                <a:solidFill>
                  <a:schemeClr val="accent1">
                    <a:lumMod val="75000"/>
                  </a:schemeClr>
                </a:solidFill>
              </a:rPr>
              <a:t>SELECT </a:t>
            </a:r>
            <a:r>
              <a:rPr lang="en-US">
                <a:solidFill>
                  <a:srgbClr val="BB1B7D"/>
                </a:solidFill>
              </a:rPr>
              <a:t>COUNT</a:t>
            </a:r>
            <a:r>
              <a:rPr lang="en-US"/>
              <a:t>(CustomerID) as Numofcustomers, Country</a:t>
            </a:r>
          </a:p>
          <a:p>
            <a:pPr marL="0" indent="0">
              <a:buNone/>
            </a:pPr>
            <a:r>
              <a:rPr lang="en-US">
                <a:solidFill>
                  <a:schemeClr val="accent1">
                    <a:lumMod val="75000"/>
                  </a:schemeClr>
                </a:solidFill>
              </a:rPr>
              <a:t>FROM</a:t>
            </a:r>
            <a:r>
              <a:rPr lang="en-US"/>
              <a:t> Customers</a:t>
            </a:r>
          </a:p>
          <a:p>
            <a:pPr marL="0" indent="0">
              <a:buNone/>
            </a:pPr>
            <a:r>
              <a:rPr lang="en-US">
                <a:solidFill>
                  <a:schemeClr val="accent1">
                    <a:lumMod val="75000"/>
                  </a:schemeClr>
                </a:solidFill>
              </a:rPr>
              <a:t>GROUP BY</a:t>
            </a:r>
            <a:r>
              <a:rPr lang="en-US"/>
              <a:t> Country</a:t>
            </a:r>
          </a:p>
          <a:p>
            <a:pPr marL="0" indent="0">
              <a:buNone/>
            </a:pPr>
            <a:r>
              <a:rPr lang="en-US">
                <a:solidFill>
                  <a:schemeClr val="accent1">
                    <a:lumMod val="75000"/>
                  </a:schemeClr>
                </a:solidFill>
              </a:rPr>
              <a:t>ORDER BY</a:t>
            </a:r>
            <a:r>
              <a:rPr lang="en-US"/>
              <a:t> </a:t>
            </a:r>
            <a:r>
              <a:rPr lang="en-US">
                <a:solidFill>
                  <a:srgbClr val="BB1B7D"/>
                </a:solidFill>
              </a:rPr>
              <a:t>COUNT</a:t>
            </a:r>
            <a:r>
              <a:rPr lang="en-US"/>
              <a:t>(CustomerID) </a:t>
            </a:r>
            <a:r>
              <a:rPr lang="en-US">
                <a:solidFill>
                  <a:srgbClr val="BB1B7D"/>
                </a:solidFill>
              </a:rPr>
              <a:t>DESC</a:t>
            </a:r>
            <a:r>
              <a:rPr lang="en-US"/>
              <a:t>;</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5744845" y="1986280"/>
            <a:ext cx="6005195" cy="40303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SQL HAVING CLAUSE</a:t>
            </a:r>
          </a:p>
        </p:txBody>
      </p:sp>
      <p:sp>
        <p:nvSpPr>
          <p:cNvPr id="6" name="Content Placeholder 5"/>
          <p:cNvSpPr>
            <a:spLocks noGrp="1"/>
          </p:cNvSpPr>
          <p:nvPr>
            <p:ph idx="1"/>
          </p:nvPr>
        </p:nvSpPr>
        <p:spPr/>
        <p:txBody>
          <a:bodyPr/>
          <a:lstStyle/>
          <a:p>
            <a:r>
              <a:rPr lang="en-US"/>
              <a:t>The HAVING clause was added to SQL because the WHERE keyword could not be used with aggregate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2038"/>
            <a:ext cx="10515600" cy="1325563"/>
          </a:xfrm>
        </p:spPr>
        <p:txBody>
          <a:bodyPr/>
          <a:lstStyle/>
          <a:p>
            <a:r>
              <a:rPr lang="en-US" dirty="0">
                <a:latin typeface="Times New Roman" panose="02020603050405020304" pitchFamily="18" charset="0"/>
                <a:cs typeface="Times New Roman" panose="02020603050405020304" pitchFamily="18" charset="0"/>
              </a:rPr>
              <a:t>List Operator</a:t>
            </a:r>
          </a:p>
        </p:txBody>
      </p:sp>
      <p:sp>
        <p:nvSpPr>
          <p:cNvPr id="3" name="Content Placeholder 2"/>
          <p:cNvSpPr>
            <a:spLocks noGrp="1"/>
          </p:cNvSpPr>
          <p:nvPr>
            <p:ph idx="1"/>
          </p:nvPr>
        </p:nvSpPr>
        <p:spPr/>
        <p:txBody>
          <a:bodyPr/>
          <a:lstStyle/>
          <a:p>
            <a:pPr marL="0" indent="0">
              <a:buNone/>
            </a:pPr>
            <a:r>
              <a:rPr lang="en-US" sz="3600" dirty="0">
                <a:latin typeface="Times New Roman" panose="02020603050405020304" pitchFamily="18" charset="0"/>
                <a:cs typeface="Times New Roman" panose="02020603050405020304" pitchFamily="18" charset="0"/>
              </a:rPr>
              <a:t>SELECT </a:t>
            </a:r>
            <a:r>
              <a:rPr lang="en-US" sz="3600" dirty="0" err="1">
                <a:latin typeface="Times New Roman" panose="02020603050405020304" pitchFamily="18" charset="0"/>
                <a:cs typeface="Times New Roman" panose="02020603050405020304" pitchFamily="18" charset="0"/>
              </a:rPr>
              <a:t>CompanyName,City</a:t>
            </a:r>
            <a:r>
              <a:rPr lang="en-US" sz="3600" dirty="0">
                <a:latin typeface="Times New Roman" panose="02020603050405020304" pitchFamily="18" charset="0"/>
                <a:cs typeface="Times New Roman" panose="02020603050405020304" pitchFamily="18" charset="0"/>
              </a:rPr>
              <a:t> FROM Customers WHERE City IN ('</a:t>
            </a:r>
            <a:r>
              <a:rPr lang="en-US" sz="3600" dirty="0" err="1">
                <a:latin typeface="Times New Roman" panose="02020603050405020304" pitchFamily="18" charset="0"/>
                <a:cs typeface="Times New Roman" panose="02020603050405020304" pitchFamily="18" charset="0"/>
              </a:rPr>
              <a:t>London','Madrid','Paris</a:t>
            </a:r>
            <a:r>
              <a:rPr lang="en-US" sz="3600" dirty="0">
                <a:latin typeface="Times New Roman" panose="02020603050405020304" pitchFamily="18" charset="0"/>
                <a:cs typeface="Times New Roman" panose="02020603050405020304" pitchFamily="18" charset="0"/>
              </a:rPr>
              <a:t>') </a:t>
            </a:r>
          </a:p>
          <a:p>
            <a:endParaRPr lang="en-US" dirty="0"/>
          </a:p>
        </p:txBody>
      </p:sp>
      <p:pic>
        <p:nvPicPr>
          <p:cNvPr id="4" name="Picture 3"/>
          <p:cNvPicPr/>
          <p:nvPr/>
        </p:nvPicPr>
        <p:blipFill>
          <a:blip r:embed="rId2"/>
          <a:stretch>
            <a:fillRect/>
          </a:stretch>
        </p:blipFill>
        <p:spPr>
          <a:xfrm>
            <a:off x="838200" y="2854280"/>
            <a:ext cx="10515600" cy="34576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5"/>
            <a:ext cx="4094541" cy="10681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3099"/>
            <a:ext cx="10515600" cy="1325563"/>
          </a:xfrm>
        </p:spPr>
        <p:txBody>
          <a:bodyPr/>
          <a:lstStyle/>
          <a:p>
            <a:r>
              <a:rPr lang="en-US" dirty="0">
                <a:latin typeface="Times New Roman" panose="02020603050405020304" pitchFamily="18" charset="0"/>
                <a:cs typeface="Times New Roman" panose="02020603050405020304" pitchFamily="18" charset="0"/>
              </a:rPr>
              <a:t>SQL GROUP BY WITH HAVING CLAUSE</a:t>
            </a:r>
          </a:p>
        </p:txBody>
      </p:sp>
      <p:sp>
        <p:nvSpPr>
          <p:cNvPr id="3" name="Content Placeholder 2"/>
          <p:cNvSpPr>
            <a:spLocks noGrp="1"/>
          </p:cNvSpPr>
          <p:nvPr>
            <p:ph idx="1"/>
          </p:nvPr>
        </p:nvSpPr>
        <p:spPr>
          <a:xfrm>
            <a:off x="838200" y="2778662"/>
            <a:ext cx="10515600" cy="4351338"/>
          </a:xfrm>
        </p:spPr>
        <p:txBody>
          <a:bodyPr/>
          <a:lstStyle/>
          <a:p>
            <a:pPr marL="0" lvl="0" indent="0">
              <a:buNone/>
            </a:pP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SELECT</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CategoryID</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US" dirty="0">
                <a:solidFill>
                  <a:srgbClr val="FF00FF"/>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MAX </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UnitPrice</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FROM</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Products </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GROUP BY </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CategoryID</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having </a:t>
            </a:r>
            <a:r>
              <a:rPr lang="en-US" dirty="0">
                <a:solidFill>
                  <a:srgbClr val="FF00FF"/>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MAX </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US" dirty="0" err="1">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UnitPrice</a:t>
            </a:r>
            <a:r>
              <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r>
              <a:rPr lang="en-US" dirty="0">
                <a:solidFill>
                  <a:srgbClr val="0070C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&gt;90;</a:t>
            </a:r>
            <a:endParaRPr lang="en-US"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p>
        </p:txBody>
      </p:sp>
      <p:pic>
        <p:nvPicPr>
          <p:cNvPr id="6" name="Picture 5"/>
          <p:cNvPicPr>
            <a:picLocks noChangeAspect="1"/>
          </p:cNvPicPr>
          <p:nvPr/>
        </p:nvPicPr>
        <p:blipFill>
          <a:blip r:embed="rId2"/>
          <a:stretch>
            <a:fillRect/>
          </a:stretch>
        </p:blipFill>
        <p:spPr>
          <a:xfrm>
            <a:off x="1456456" y="3892421"/>
            <a:ext cx="5779231" cy="25771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SQL GROUPBY , ORDER BY &amp; HAVING</a:t>
            </a:r>
          </a:p>
        </p:txBody>
      </p:sp>
      <p:pic>
        <p:nvPicPr>
          <p:cNvPr id="6" name="Content Placeholder 5"/>
          <p:cNvPicPr>
            <a:picLocks noGrp="1" noChangeAspect="1"/>
          </p:cNvPicPr>
          <p:nvPr>
            <p:ph sz="half" idx="1"/>
          </p:nvPr>
        </p:nvPicPr>
        <p:blipFill>
          <a:blip r:embed="rId2"/>
          <a:stretch>
            <a:fillRect/>
          </a:stretch>
        </p:blipFill>
        <p:spPr>
          <a:xfrm>
            <a:off x="838200" y="2272665"/>
            <a:ext cx="5836920" cy="2458361"/>
          </a:xfrm>
          <a:prstGeom prst="rect">
            <a:avLst/>
          </a:prstGeom>
        </p:spPr>
      </p:pic>
      <p:pic>
        <p:nvPicPr>
          <p:cNvPr id="7" name="Content Placeholder 6"/>
          <p:cNvPicPr>
            <a:picLocks noGrp="1" noChangeAspect="1"/>
          </p:cNvPicPr>
          <p:nvPr>
            <p:ph sz="half" idx="2"/>
          </p:nvPr>
        </p:nvPicPr>
        <p:blipFill>
          <a:blip r:embed="rId3"/>
          <a:stretch>
            <a:fillRect/>
          </a:stretch>
        </p:blipFill>
        <p:spPr>
          <a:xfrm>
            <a:off x="6860650" y="1981117"/>
            <a:ext cx="3662680" cy="32442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75FA-4BAF-4D49-B7F2-D0691790552E}"/>
              </a:ext>
            </a:extLst>
          </p:cNvPr>
          <p:cNvSpPr>
            <a:spLocks noGrp="1"/>
          </p:cNvSpPr>
          <p:nvPr>
            <p:ph type="title"/>
          </p:nvPr>
        </p:nvSpPr>
        <p:spPr/>
        <p:txBody>
          <a:bodyPr/>
          <a:lstStyle/>
          <a:p>
            <a:r>
              <a:rPr lang="en-US" dirty="0"/>
              <a:t>LAB TASKS</a:t>
            </a:r>
          </a:p>
        </p:txBody>
      </p:sp>
      <p:sp>
        <p:nvSpPr>
          <p:cNvPr id="4" name="Content Placeholder 3">
            <a:extLst>
              <a:ext uri="{FF2B5EF4-FFF2-40B4-BE49-F238E27FC236}">
                <a16:creationId xmlns:a16="http://schemas.microsoft.com/office/drawing/2014/main" id="{CEF8FD57-8057-4C7D-9277-16F072FB475D}"/>
              </a:ext>
            </a:extLst>
          </p:cNvPr>
          <p:cNvSpPr>
            <a:spLocks noGrp="1"/>
          </p:cNvSpPr>
          <p:nvPr>
            <p:ph sz="half" idx="2"/>
          </p:nvPr>
        </p:nvSpPr>
        <p:spPr>
          <a:xfrm>
            <a:off x="838200" y="1825625"/>
            <a:ext cx="10515600" cy="4351338"/>
          </a:xfrm>
        </p:spPr>
        <p:txBody>
          <a:bodyPr>
            <a:normAutofit fontScale="92500" lnSpcReduction="20000"/>
          </a:bodyPr>
          <a:lstStyle/>
          <a:p>
            <a:pPr marL="514350" lvl="0" indent="-514350">
              <a:buFont typeface="+mj-lt"/>
              <a:buAutoNum type="arabicPeriod"/>
            </a:pPr>
            <a:r>
              <a:rPr lang="en-US" dirty="0"/>
              <a:t>Get the price of an order (by multiplying unit price by quantity).</a:t>
            </a:r>
          </a:p>
          <a:p>
            <a:pPr marL="514350" lvl="0" indent="-514350">
              <a:buFont typeface="+mj-lt"/>
              <a:buAutoNum type="arabicPeriod"/>
            </a:pPr>
            <a:r>
              <a:rPr lang="en-US" dirty="0"/>
              <a:t>Display all cities that employees belong to but don’t allow repetition.</a:t>
            </a:r>
          </a:p>
          <a:p>
            <a:pPr marL="514350" indent="-514350">
              <a:buFont typeface="+mj-lt"/>
              <a:buAutoNum type="arabicPeriod"/>
            </a:pPr>
            <a:r>
              <a:rPr lang="en-US" dirty="0"/>
              <a:t>Find complete name of all employees.</a:t>
            </a:r>
          </a:p>
          <a:p>
            <a:pPr marL="514350" lvl="0" indent="-514350">
              <a:buFont typeface="+mj-lt"/>
              <a:buAutoNum type="arabicPeriod"/>
            </a:pPr>
            <a:r>
              <a:rPr lang="en-US" dirty="0"/>
              <a:t>List the name of all employees whose first name starts with the letter ‘A’.</a:t>
            </a:r>
          </a:p>
          <a:p>
            <a:pPr marL="514350" lvl="0" indent="-514350">
              <a:buFont typeface="+mj-lt"/>
              <a:buAutoNum type="arabicPeriod"/>
            </a:pPr>
            <a:r>
              <a:rPr lang="en-US" dirty="0"/>
              <a:t>In Customer table, display all cities that ends with the letter ‘a’.</a:t>
            </a:r>
          </a:p>
          <a:p>
            <a:pPr marL="514350" lvl="0" indent="-514350">
              <a:buFont typeface="+mj-lt"/>
              <a:buAutoNum type="arabicPeriod"/>
            </a:pPr>
            <a:r>
              <a:rPr lang="en-US" dirty="0"/>
              <a:t>Display names of all employees whose name contain ‘an’.</a:t>
            </a:r>
          </a:p>
          <a:p>
            <a:pPr marL="514350" lvl="0" indent="-514350">
              <a:buFont typeface="+mj-lt"/>
              <a:buAutoNum type="arabicPeriod"/>
            </a:pPr>
            <a:r>
              <a:rPr lang="en-US" dirty="0"/>
              <a:t>Display all the orders where unit price lies in the range of 10$ to 40$.</a:t>
            </a:r>
          </a:p>
          <a:p>
            <a:pPr marL="514350" indent="-514350">
              <a:buFont typeface="+mj-lt"/>
              <a:buAutoNum type="arabicPeriod"/>
            </a:pPr>
            <a:r>
              <a:rPr lang="en-US" dirty="0"/>
              <a:t>Display the company name where Region is NULL in Customer Table.</a:t>
            </a:r>
          </a:p>
          <a:p>
            <a:pPr marL="514350" indent="-514350">
              <a:buFont typeface="+mj-lt"/>
              <a:buAutoNum type="arabicPeriod"/>
            </a:pPr>
            <a:r>
              <a:rPr lang="en-US" dirty="0"/>
              <a:t>Write a query to list employees whose address does not contain Rd.</a:t>
            </a:r>
          </a:p>
          <a:p>
            <a:pPr marL="514350" indent="-514350">
              <a:buFont typeface="+mj-lt"/>
              <a:buAutoNum type="arabicPeriod"/>
            </a:pPr>
            <a:r>
              <a:rPr lang="en-US" dirty="0"/>
              <a:t>List all products where </a:t>
            </a:r>
            <a:r>
              <a:rPr lang="en-US" dirty="0" err="1"/>
              <a:t>UnitPrice</a:t>
            </a:r>
            <a:r>
              <a:rPr lang="en-US" dirty="0"/>
              <a:t> is not in 10,12,15,17 or 19</a:t>
            </a:r>
          </a:p>
          <a:p>
            <a:endParaRPr lang="en-US" dirty="0"/>
          </a:p>
          <a:p>
            <a:endParaRPr lang="en-US" dirty="0"/>
          </a:p>
        </p:txBody>
      </p:sp>
    </p:spTree>
    <p:extLst>
      <p:ext uri="{BB962C8B-B14F-4D97-AF65-F5344CB8AC3E}">
        <p14:creationId xmlns:p14="http://schemas.microsoft.com/office/powerpoint/2010/main" val="3973895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75FA-4BAF-4D49-B7F2-D0691790552E}"/>
              </a:ext>
            </a:extLst>
          </p:cNvPr>
          <p:cNvSpPr>
            <a:spLocks noGrp="1"/>
          </p:cNvSpPr>
          <p:nvPr>
            <p:ph type="title"/>
          </p:nvPr>
        </p:nvSpPr>
        <p:spPr/>
        <p:txBody>
          <a:bodyPr/>
          <a:lstStyle/>
          <a:p>
            <a:r>
              <a:rPr lang="en-US" dirty="0"/>
              <a:t>LAB TASKS</a:t>
            </a:r>
          </a:p>
        </p:txBody>
      </p:sp>
      <p:sp>
        <p:nvSpPr>
          <p:cNvPr id="4" name="Content Placeholder 3">
            <a:extLst>
              <a:ext uri="{FF2B5EF4-FFF2-40B4-BE49-F238E27FC236}">
                <a16:creationId xmlns:a16="http://schemas.microsoft.com/office/drawing/2014/main" id="{CEF8FD57-8057-4C7D-9277-16F072FB475D}"/>
              </a:ext>
            </a:extLst>
          </p:cNvPr>
          <p:cNvSpPr>
            <a:spLocks noGrp="1"/>
          </p:cNvSpPr>
          <p:nvPr>
            <p:ph sz="half" idx="2"/>
          </p:nvPr>
        </p:nvSpPr>
        <p:spPr>
          <a:xfrm>
            <a:off x="838200" y="1825625"/>
            <a:ext cx="10515600" cy="4351338"/>
          </a:xfrm>
        </p:spPr>
        <p:txBody>
          <a:bodyPr>
            <a:normAutofit fontScale="92500" lnSpcReduction="20000"/>
          </a:bodyPr>
          <a:lstStyle/>
          <a:p>
            <a:pPr marL="0" lvl="0" indent="0">
              <a:buNone/>
            </a:pPr>
            <a:r>
              <a:rPr lang="en-US" dirty="0"/>
              <a:t>11.  Display the highest, lowest, sum and average </a:t>
            </a:r>
            <a:r>
              <a:rPr lang="en-US" dirty="0" err="1"/>
              <a:t>UnitPrice</a:t>
            </a:r>
            <a:r>
              <a:rPr lang="en-US" dirty="0"/>
              <a:t> of each Category, where highest </a:t>
            </a:r>
            <a:r>
              <a:rPr lang="en-US" dirty="0" err="1"/>
              <a:t>UnitPrice</a:t>
            </a:r>
            <a:r>
              <a:rPr lang="en-US" dirty="0"/>
              <a:t> lies in the range of 50$ to 100$. Label column as </a:t>
            </a:r>
            <a:r>
              <a:rPr lang="en-US" dirty="0" err="1"/>
              <a:t>CategoryId</a:t>
            </a:r>
            <a:r>
              <a:rPr lang="en-US" dirty="0"/>
              <a:t>, Maximum, Minimum, Sum and Average, respectively. (Table: Products)</a:t>
            </a:r>
          </a:p>
          <a:p>
            <a:pPr marL="0" lvl="0" indent="0">
              <a:buNone/>
            </a:pPr>
            <a:r>
              <a:rPr lang="en-US" dirty="0"/>
              <a:t>12. From customers table, Count all customers is each region where region is not null. (Table: </a:t>
            </a:r>
            <a:r>
              <a:rPr lang="en-US"/>
              <a:t>Customers)</a:t>
            </a:r>
            <a:endParaRPr lang="en-US" dirty="0"/>
          </a:p>
          <a:p>
            <a:pPr marL="0" lvl="0" indent="0">
              <a:buNone/>
            </a:pPr>
            <a:r>
              <a:rPr lang="en-US" dirty="0"/>
              <a:t>13. Write a query to display the number of </a:t>
            </a:r>
            <a:r>
              <a:rPr lang="en-US" dirty="0" err="1"/>
              <a:t>ContactName</a:t>
            </a:r>
            <a:r>
              <a:rPr lang="en-US" dirty="0"/>
              <a:t> with same </a:t>
            </a:r>
            <a:r>
              <a:rPr lang="en-US" dirty="0" err="1"/>
              <a:t>ContactTitle</a:t>
            </a:r>
            <a:r>
              <a:rPr lang="en-US" dirty="0"/>
              <a:t>. Sort contact title in descending order. (Table: Customers)</a:t>
            </a:r>
          </a:p>
          <a:p>
            <a:pPr marL="0" lvl="0" indent="0">
              <a:buNone/>
            </a:pPr>
            <a:r>
              <a:rPr lang="en-US" dirty="0"/>
              <a:t>14. Write a query that count all orders against each product id. No of orders should be greater than 50. (Table: [Order Details])</a:t>
            </a:r>
          </a:p>
          <a:p>
            <a:pPr marL="0" lvl="0" indent="0">
              <a:buNone/>
            </a:pPr>
            <a:r>
              <a:rPr lang="en-US" dirty="0"/>
              <a:t>15.List only those cities in which more than or equals to 2 employees are living</a:t>
            </a:r>
          </a:p>
          <a:p>
            <a:endParaRPr lang="en-US" dirty="0"/>
          </a:p>
          <a:p>
            <a:endParaRPr lang="en-US" dirty="0"/>
          </a:p>
        </p:txBody>
      </p:sp>
    </p:spTree>
    <p:extLst>
      <p:ext uri="{BB962C8B-B14F-4D97-AF65-F5344CB8AC3E}">
        <p14:creationId xmlns:p14="http://schemas.microsoft.com/office/powerpoint/2010/main" val="21241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596"/>
            <a:ext cx="10515600" cy="1325563"/>
          </a:xfrm>
        </p:spPr>
        <p:txBody>
          <a:bodyPr/>
          <a:lstStyle/>
          <a:p>
            <a:r>
              <a:rPr lang="en-US" dirty="0">
                <a:latin typeface="Times New Roman" panose="02020603050405020304" pitchFamily="18" charset="0"/>
                <a:cs typeface="Times New Roman" panose="02020603050405020304" pitchFamily="18" charset="0"/>
              </a:rPr>
              <a:t>List Operator</a:t>
            </a:r>
          </a:p>
        </p:txBody>
      </p:sp>
      <p:sp>
        <p:nvSpPr>
          <p:cNvPr id="3" name="Content Placeholder 2"/>
          <p:cNvSpPr>
            <a:spLocks noGrp="1"/>
          </p:cNvSpPr>
          <p:nvPr>
            <p:ph idx="1"/>
          </p:nvPr>
        </p:nvSpPr>
        <p:spPr>
          <a:xfrm>
            <a:off x="838200" y="2506662"/>
            <a:ext cx="10515600" cy="4351338"/>
          </a:xfrm>
        </p:spPr>
        <p:txBody>
          <a:bodyPr/>
          <a:lstStyle/>
          <a:p>
            <a:pPr marL="0" indent="0">
              <a:buNone/>
            </a:pPr>
            <a:r>
              <a:rPr lang="en-US" sz="3600" dirty="0">
                <a:latin typeface="Times New Roman" panose="02020603050405020304" pitchFamily="18" charset="0"/>
                <a:cs typeface="Times New Roman" panose="02020603050405020304" pitchFamily="18" charset="0"/>
              </a:rPr>
              <a:t>SELECT </a:t>
            </a:r>
            <a:r>
              <a:rPr lang="en-US" sz="3600" dirty="0" err="1">
                <a:latin typeface="Times New Roman" panose="02020603050405020304" pitchFamily="18" charset="0"/>
                <a:cs typeface="Times New Roman" panose="02020603050405020304" pitchFamily="18" charset="0"/>
              </a:rPr>
              <a:t>CompanyName,City</a:t>
            </a:r>
            <a:r>
              <a:rPr lang="en-US" sz="3600" dirty="0">
                <a:latin typeface="Times New Roman" panose="02020603050405020304" pitchFamily="18" charset="0"/>
                <a:cs typeface="Times New Roman" panose="02020603050405020304" pitchFamily="18" charset="0"/>
              </a:rPr>
              <a:t> FROM Customers WHERE City NOT IN ('</a:t>
            </a:r>
            <a:r>
              <a:rPr lang="en-US" sz="3600" dirty="0" err="1">
                <a:latin typeface="Times New Roman" panose="02020603050405020304" pitchFamily="18" charset="0"/>
                <a:cs typeface="Times New Roman" panose="02020603050405020304" pitchFamily="18" charset="0"/>
              </a:rPr>
              <a:t>London','Madrid','Paris</a:t>
            </a:r>
            <a:r>
              <a:rPr lang="en-US" sz="3600" dirty="0">
                <a:latin typeface="Times New Roman" panose="02020603050405020304" pitchFamily="18" charset="0"/>
                <a:cs typeface="Times New Roman" panose="02020603050405020304" pitchFamily="18" charset="0"/>
              </a:rPr>
              <a:t>') </a:t>
            </a:r>
          </a:p>
          <a:p>
            <a:endParaRPr lang="en-US" dirty="0"/>
          </a:p>
        </p:txBody>
      </p:sp>
      <p:pic>
        <p:nvPicPr>
          <p:cNvPr id="5" name="Picture 4"/>
          <p:cNvPicPr>
            <a:picLocks noChangeAspect="1"/>
          </p:cNvPicPr>
          <p:nvPr/>
        </p:nvPicPr>
        <p:blipFill rotWithShape="1">
          <a:blip r:embed="rId2"/>
          <a:srcRect l="19580" t="40801" r="33008" b="38072"/>
          <a:stretch>
            <a:fillRect/>
          </a:stretch>
        </p:blipFill>
        <p:spPr>
          <a:xfrm>
            <a:off x="838200" y="3657598"/>
            <a:ext cx="9864144" cy="29363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6067"/>
            <a:ext cx="10515600" cy="1325563"/>
          </a:xfrm>
        </p:spPr>
        <p:txBody>
          <a:bodyPr/>
          <a:lstStyle/>
          <a:p>
            <a:r>
              <a:rPr lang="en-US" dirty="0">
                <a:latin typeface="Times New Roman" panose="02020603050405020304" pitchFamily="18" charset="0"/>
                <a:cs typeface="Times New Roman" panose="02020603050405020304" pitchFamily="18" charset="0"/>
              </a:rPr>
              <a:t>Between Operator</a:t>
            </a:r>
          </a:p>
        </p:txBody>
      </p:sp>
      <p:sp>
        <p:nvSpPr>
          <p:cNvPr id="3" name="Content Placeholder 2"/>
          <p:cNvSpPr>
            <a:spLocks noGrp="1"/>
          </p:cNvSpPr>
          <p:nvPr>
            <p:ph idx="1"/>
          </p:nvPr>
        </p:nvSpPr>
        <p:spPr>
          <a:xfrm>
            <a:off x="838200" y="2701390"/>
            <a:ext cx="10515600" cy="4351338"/>
          </a:xfrm>
        </p:spPr>
        <p:txBody>
          <a:bodyPr/>
          <a:lstStyle/>
          <a:p>
            <a:pPr marL="0" lvl="0" indent="0" fontAlgn="base">
              <a:buNone/>
            </a:pPr>
            <a:r>
              <a:rPr lang="en-US" sz="3200" dirty="0">
                <a:latin typeface="Times New Roman" panose="02020603050405020304" pitchFamily="18" charset="0"/>
                <a:cs typeface="Times New Roman" panose="02020603050405020304" pitchFamily="18" charset="0"/>
              </a:rPr>
              <a:t>SELECT    </a:t>
            </a:r>
            <a:r>
              <a:rPr lang="en-US" sz="3200" dirty="0" err="1">
                <a:latin typeface="Times New Roman" panose="02020603050405020304" pitchFamily="18" charset="0"/>
                <a:cs typeface="Times New Roman" panose="02020603050405020304" pitchFamily="18" charset="0"/>
              </a:rPr>
              <a:t>EmployeeID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FirstName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LastName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HireDate</a:t>
            </a:r>
            <a:r>
              <a:rPr lang="en-US" sz="3200" dirty="0">
                <a:latin typeface="Times New Roman" panose="02020603050405020304" pitchFamily="18" charset="0"/>
                <a:cs typeface="Times New Roman" panose="02020603050405020304" pitchFamily="18" charset="0"/>
              </a:rPr>
              <a:t>, City  FROM      Employees  WHERE     </a:t>
            </a:r>
            <a:r>
              <a:rPr lang="en-US" sz="3200" dirty="0" err="1">
                <a:latin typeface="Times New Roman" panose="02020603050405020304" pitchFamily="18" charset="0"/>
                <a:cs typeface="Times New Roman" panose="02020603050405020304" pitchFamily="18" charset="0"/>
              </a:rPr>
              <a:t>HireDate</a:t>
            </a:r>
            <a:r>
              <a:rPr lang="en-US" sz="3200" dirty="0">
                <a:latin typeface="Times New Roman" panose="02020603050405020304" pitchFamily="18" charset="0"/>
                <a:cs typeface="Times New Roman" panose="02020603050405020304" pitchFamily="18" charset="0"/>
              </a:rPr>
              <a:t> BETWEEN '1-june-1992' AND '15december-1993‘ </a:t>
            </a:r>
          </a:p>
          <a:p>
            <a:endParaRPr lang="en-US" dirty="0"/>
          </a:p>
        </p:txBody>
      </p:sp>
      <p:pic>
        <p:nvPicPr>
          <p:cNvPr id="4" name="Picture 3"/>
          <p:cNvPicPr/>
          <p:nvPr/>
        </p:nvPicPr>
        <p:blipFill>
          <a:blip r:embed="rId2"/>
          <a:stretch>
            <a:fillRect/>
          </a:stretch>
        </p:blipFill>
        <p:spPr>
          <a:xfrm>
            <a:off x="1008308" y="4123921"/>
            <a:ext cx="9642519" cy="25602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74"/>
            <a:ext cx="4094541" cy="10681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20" y="790944"/>
            <a:ext cx="10515600" cy="1325563"/>
          </a:xfrm>
        </p:spPr>
        <p:txBody>
          <a:bodyPr/>
          <a:lstStyle/>
          <a:p>
            <a:r>
              <a:rPr lang="en-US" dirty="0">
                <a:latin typeface="Times New Roman" panose="02020603050405020304" pitchFamily="18" charset="0"/>
                <a:cs typeface="Times New Roman" panose="02020603050405020304" pitchFamily="18" charset="0"/>
              </a:rPr>
              <a:t>Null Clause</a:t>
            </a:r>
          </a:p>
        </p:txBody>
      </p:sp>
      <p:sp>
        <p:nvSpPr>
          <p:cNvPr id="3" name="Content Placeholder 2"/>
          <p:cNvSpPr>
            <a:spLocks noGrp="1"/>
          </p:cNvSpPr>
          <p:nvPr>
            <p:ph idx="1"/>
          </p:nvPr>
        </p:nvSpPr>
        <p:spPr>
          <a:xfrm>
            <a:off x="1070020" y="1825625"/>
            <a:ext cx="10283780" cy="4351338"/>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A NULL value in a column means that there is no data in the column. You can retrieve rows which contain NULL values using the IS NULL keyword with the WHERE clause. </a:t>
            </a:r>
          </a:p>
        </p:txBody>
      </p:sp>
      <p:sp>
        <p:nvSpPr>
          <p:cNvPr id="4" name="Rectangle 3"/>
          <p:cNvSpPr/>
          <p:nvPr/>
        </p:nvSpPr>
        <p:spPr>
          <a:xfrm>
            <a:off x="974502" y="4397321"/>
            <a:ext cx="9470264" cy="1829796"/>
          </a:xfrm>
          <a:prstGeom prst="rect">
            <a:avLst/>
          </a:prstGeom>
        </p:spPr>
        <p:txBody>
          <a:bodyPr wrap="square">
            <a:spAutoFit/>
          </a:bodyPr>
          <a:lstStyle/>
          <a:p>
            <a:pPr marL="225425" marR="40640" indent="-6350">
              <a:lnSpc>
                <a:spcPct val="103000"/>
              </a:lnSpc>
              <a:spcBef>
                <a:spcPts val="0"/>
              </a:spcBef>
              <a:spcAft>
                <a:spcPts val="130"/>
              </a:spcAft>
            </a:pP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SELECT &lt;</a:t>
            </a:r>
            <a:r>
              <a:rPr lang="en-US" sz="36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column_names</a:t>
            </a: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&gt; </a:t>
            </a:r>
          </a:p>
          <a:p>
            <a:pPr marL="225425" marR="40640" indent="-6350">
              <a:lnSpc>
                <a:spcPct val="103000"/>
              </a:lnSpc>
              <a:spcBef>
                <a:spcPts val="0"/>
              </a:spcBef>
              <a:spcAft>
                <a:spcPts val="130"/>
              </a:spcAft>
            </a:pP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FROM &lt;</a:t>
            </a:r>
            <a:r>
              <a:rPr lang="en-US" sz="3600" b="1" dirty="0" err="1">
                <a:solidFill>
                  <a:srgbClr val="000000"/>
                </a:solidFill>
                <a:latin typeface="Calibri" panose="020F0502020204030204" pitchFamily="34" charset="0"/>
                <a:ea typeface="Calibri" panose="020F0502020204030204" pitchFamily="34" charset="0"/>
                <a:cs typeface="Calibri" panose="020F0502020204030204" pitchFamily="34" charset="0"/>
              </a:rPr>
              <a:t>table_name</a:t>
            </a: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&gt; </a:t>
            </a:r>
          </a:p>
          <a:p>
            <a:pPr marL="225425" marR="40640" indent="-6350">
              <a:lnSpc>
                <a:spcPct val="103000"/>
              </a:lnSpc>
              <a:spcBef>
                <a:spcPts val="0"/>
              </a:spcBef>
              <a:spcAft>
                <a:spcPts val="130"/>
              </a:spcAft>
            </a:pP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WHERE &lt;</a:t>
            </a:r>
            <a:r>
              <a:rPr lang="en-US" sz="36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column_name</a:t>
            </a:r>
            <a:r>
              <a:rPr lang="en-U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&gt; IS NULL </a:t>
            </a:r>
            <a:endParaRPr lang="en-US" sz="3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4552" y="1081826"/>
            <a:ext cx="10349248" cy="555877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SELECT DISTINCT Statement</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The SELECT DISTINCT statement is used to return only distinct (different) values.</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SELECT DISTINCT </a:t>
            </a:r>
            <a:r>
              <a:rPr lang="en-US" i="1" dirty="0" err="1">
                <a:latin typeface="Times New Roman" panose="02020603050405020304" pitchFamily="18" charset="0"/>
                <a:cs typeface="Times New Roman" panose="02020603050405020304" pitchFamily="18" charset="0"/>
              </a:rPr>
              <a:t>column_name</a:t>
            </a:r>
            <a:r>
              <a:rPr lang="en-US" dirty="0" err="1">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column_name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FROM </a:t>
            </a:r>
            <a:r>
              <a:rPr lang="en-US" i="1" dirty="0" err="1">
                <a:latin typeface="Times New Roman" panose="02020603050405020304" pitchFamily="18" charset="0"/>
                <a:cs typeface="Times New Roman" panose="02020603050405020304" pitchFamily="18" charset="0"/>
              </a:rPr>
              <a:t>table_name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SELECT DISTINCT City FROM Customers;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pic>
        <p:nvPicPr>
          <p:cNvPr id="6" name="Picture 5"/>
          <p:cNvPicPr/>
          <p:nvPr/>
        </p:nvPicPr>
        <p:blipFill>
          <a:blip r:embed="rId3"/>
          <a:stretch>
            <a:fillRect/>
          </a:stretch>
        </p:blipFill>
        <p:spPr>
          <a:xfrm>
            <a:off x="6420118" y="4033971"/>
            <a:ext cx="3962400" cy="2009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Between Operator (REGION OPERATOR)</a:t>
            </a:r>
          </a:p>
        </p:txBody>
      </p:sp>
      <p:sp>
        <p:nvSpPr>
          <p:cNvPr id="3" name="Content Placeholder 2"/>
          <p:cNvSpPr>
            <a:spLocks noGrp="1"/>
          </p:cNvSpPr>
          <p:nvPr>
            <p:ph idx="1"/>
          </p:nvPr>
        </p:nvSpPr>
        <p:spPr>
          <a:xfrm>
            <a:off x="838200" y="2506662"/>
            <a:ext cx="10515600" cy="4351338"/>
          </a:xfrm>
        </p:spPr>
        <p:txBody>
          <a:bodyPr/>
          <a:lstStyle/>
          <a:p>
            <a:r>
              <a:rPr lang="en-US" sz="3200" dirty="0">
                <a:latin typeface="Times New Roman" panose="02020603050405020304" pitchFamily="18" charset="0"/>
                <a:cs typeface="Times New Roman" panose="02020603050405020304" pitchFamily="18" charset="0"/>
              </a:rPr>
              <a:t>Note that SQL also has a special BETWEEN operator that checks to see if a value is between two values (including equality on both ends).  </a:t>
            </a:r>
          </a:p>
          <a:p>
            <a:pPr lvl="0" fontAlgn="base"/>
            <a:r>
              <a:rPr lang="en-US" sz="3200" dirty="0">
                <a:latin typeface="Times New Roman" panose="02020603050405020304" pitchFamily="18" charset="0"/>
                <a:cs typeface="Times New Roman" panose="02020603050405020304" pitchFamily="18" charset="0"/>
              </a:rPr>
              <a:t>Retrieves rows where the tested value falls within the specified range.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2843"/>
            <a:ext cx="10515600" cy="1325563"/>
          </a:xfrm>
        </p:spPr>
        <p:txBody>
          <a:bodyPr/>
          <a:lstStyle/>
          <a:p>
            <a:r>
              <a:rPr lang="en-US" dirty="0">
                <a:latin typeface="Times New Roman" panose="02020603050405020304" pitchFamily="18" charset="0"/>
                <a:cs typeface="Times New Roman" panose="02020603050405020304" pitchFamily="18" charset="0"/>
              </a:rPr>
              <a:t>NULL KEYWORD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SELECT </a:t>
            </a:r>
            <a:r>
              <a:rPr lang="en-US" sz="3200" dirty="0" err="1">
                <a:latin typeface="Times New Roman" panose="02020603050405020304" pitchFamily="18" charset="0"/>
                <a:cs typeface="Times New Roman" panose="02020603050405020304" pitchFamily="18" charset="0"/>
              </a:rPr>
              <a:t>CompanyName,City,Region,Country</a:t>
            </a:r>
            <a:r>
              <a:rPr lang="en-US" sz="3200" dirty="0">
                <a:latin typeface="Times New Roman" panose="02020603050405020304" pitchFamily="18" charset="0"/>
                <a:cs typeface="Times New Roman" panose="02020603050405020304" pitchFamily="18" charset="0"/>
              </a:rPr>
              <a:t> FROM </a:t>
            </a:r>
          </a:p>
          <a:p>
            <a:pPr marL="0" indent="0">
              <a:buNone/>
            </a:pPr>
            <a:r>
              <a:rPr lang="en-US" sz="3200" dirty="0">
                <a:latin typeface="Times New Roman" panose="02020603050405020304" pitchFamily="18" charset="0"/>
                <a:cs typeface="Times New Roman" panose="02020603050405020304" pitchFamily="18" charset="0"/>
              </a:rPr>
              <a:t>Customers WHERE REGION IS NULL </a:t>
            </a:r>
          </a:p>
          <a:p>
            <a:endParaRPr lang="en-US" sz="4000" dirty="0"/>
          </a:p>
        </p:txBody>
      </p:sp>
      <p:pic>
        <p:nvPicPr>
          <p:cNvPr id="6" name="Picture 5"/>
          <p:cNvPicPr/>
          <p:nvPr/>
        </p:nvPicPr>
        <p:blipFill>
          <a:blip r:embed="rId2"/>
          <a:stretch>
            <a:fillRect/>
          </a:stretch>
        </p:blipFill>
        <p:spPr>
          <a:xfrm>
            <a:off x="948742" y="3281363"/>
            <a:ext cx="10178603" cy="31580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1175</Words>
  <Application>Microsoft Office PowerPoint</Application>
  <PresentationFormat>Widescreen</PresentationFormat>
  <Paragraphs>155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Times New Roman</vt:lpstr>
      <vt:lpstr>Office Theme</vt:lpstr>
      <vt:lpstr>PowerPoint Presentation</vt:lpstr>
      <vt:lpstr>List Operator</vt:lpstr>
      <vt:lpstr>List Operator</vt:lpstr>
      <vt:lpstr>List Operator</vt:lpstr>
      <vt:lpstr>Between Operator</vt:lpstr>
      <vt:lpstr>Null Clause</vt:lpstr>
      <vt:lpstr>PowerPoint Presentation</vt:lpstr>
      <vt:lpstr>Between Operator (REGION OPERATOR)</vt:lpstr>
      <vt:lpstr>NULL KEYWORD </vt:lpstr>
      <vt:lpstr>SQL Wildcards  </vt:lpstr>
      <vt:lpstr>PowerPoint Presentation</vt:lpstr>
      <vt:lpstr>PowerPoint Presentation</vt:lpstr>
      <vt:lpstr>PowerPoint Presentation</vt:lpstr>
      <vt:lpstr>ORDER BY </vt:lpstr>
      <vt:lpstr>ORDER BY SYNTAX</vt:lpstr>
      <vt:lpstr>ORDER BY</vt:lpstr>
      <vt:lpstr>ORDER BY</vt:lpstr>
      <vt:lpstr>SQL AGGREGATE FUNCTION</vt:lpstr>
      <vt:lpstr>PowerPoint Presentation</vt:lpstr>
      <vt:lpstr>SQL AGGREGATE FUNCTION</vt:lpstr>
      <vt:lpstr>SQL AGGREGATE FUNCTION</vt:lpstr>
      <vt:lpstr>SQL AGGREGATE FUNCTION</vt:lpstr>
      <vt:lpstr>SQL AGGREGATE FUNCTION</vt:lpstr>
      <vt:lpstr>SQL GROUP BY</vt:lpstr>
      <vt:lpstr>SQL GROUP BY</vt:lpstr>
      <vt:lpstr>SQL GROUP BY</vt:lpstr>
      <vt:lpstr>SQL GROUP BY</vt:lpstr>
      <vt:lpstr>SQL GROUP BY AND ORDER BY</vt:lpstr>
      <vt:lpstr>SQL HAVING CLAUSE</vt:lpstr>
      <vt:lpstr>SQL GROUP BY WITH HAVING CLAUSE</vt:lpstr>
      <vt:lpstr>SQL GROUPBY , ORDER BY &amp; HAVING</vt:lpstr>
      <vt:lpstr>LAB TASKS</vt:lpstr>
      <vt:lpstr>LAB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shahmeen nazar</dc:creator>
  <cp:lastModifiedBy>Ayesha Khan</cp:lastModifiedBy>
  <cp:revision>21</cp:revision>
  <dcterms:created xsi:type="dcterms:W3CDTF">2018-02-07T18:35:00Z</dcterms:created>
  <dcterms:modified xsi:type="dcterms:W3CDTF">2022-03-15T05:12:30Z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