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87" r:id="rId3"/>
    <p:sldId id="288" r:id="rId4"/>
    <p:sldId id="289" r:id="rId5"/>
    <p:sldId id="290"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57" r:id="rId22"/>
    <p:sldId id="258" r:id="rId23"/>
    <p:sldId id="259" r:id="rId24"/>
    <p:sldId id="284" r:id="rId25"/>
    <p:sldId id="261" r:id="rId26"/>
    <p:sldId id="277" r:id="rId27"/>
    <p:sldId id="278" r:id="rId28"/>
    <p:sldId id="279" r:id="rId29"/>
    <p:sldId id="292" r:id="rId30"/>
    <p:sldId id="293" r:id="rId31"/>
    <p:sldId id="283" r:id="rId32"/>
    <p:sldId id="285" r:id="rId33"/>
    <p:sldId id="286"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FDA48-540F-4D5E-992B-E39F159971E2}"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A9469-7CB6-4530-A31F-16FB22FDAFD7}" type="slidenum">
              <a:rPr lang="en-US" smtClean="0"/>
              <a:t>‹#›</a:t>
            </a:fld>
            <a:endParaRPr lang="en-US"/>
          </a:p>
        </p:txBody>
      </p:sp>
    </p:spTree>
    <p:extLst>
      <p:ext uri="{BB962C8B-B14F-4D97-AF65-F5344CB8AC3E}">
        <p14:creationId xmlns:p14="http://schemas.microsoft.com/office/powerpoint/2010/main" val="342299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32 ROWS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C3D1-6E57-40EA-96D8-57C73776F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40BF62-7854-4968-AB6F-AEF5A07E2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30BF6-2C35-4DF6-91B0-E7DDD03D8ADE}"/>
              </a:ext>
            </a:extLst>
          </p:cNvPr>
          <p:cNvSpPr>
            <a:spLocks noGrp="1"/>
          </p:cNvSpPr>
          <p:nvPr>
            <p:ph type="dt" sz="half" idx="10"/>
          </p:nvPr>
        </p:nvSpPr>
        <p:spPr/>
        <p:txBody>
          <a:bodyPr/>
          <a:lstStyle/>
          <a:p>
            <a:fld id="{F1A7527F-6A62-4750-9BD5-76CCB367D073}" type="datetimeFigureOut">
              <a:rPr lang="en-US" smtClean="0"/>
              <a:t>3/29/2022</a:t>
            </a:fld>
            <a:endParaRPr lang="en-US"/>
          </a:p>
        </p:txBody>
      </p:sp>
      <p:sp>
        <p:nvSpPr>
          <p:cNvPr id="5" name="Footer Placeholder 4">
            <a:extLst>
              <a:ext uri="{FF2B5EF4-FFF2-40B4-BE49-F238E27FC236}">
                <a16:creationId xmlns:a16="http://schemas.microsoft.com/office/drawing/2014/main" id="{1145EEBF-8EB3-4D0E-8E54-39FB755C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B6E02-EDFA-412E-9AD5-A2F51BED9BC8}"/>
              </a:ext>
            </a:extLst>
          </p:cNvPr>
          <p:cNvSpPr>
            <a:spLocks noGrp="1"/>
          </p:cNvSpPr>
          <p:nvPr>
            <p:ph type="sldNum" sz="quarter" idx="12"/>
          </p:nvPr>
        </p:nvSpPr>
        <p:spPr/>
        <p:txBody>
          <a:bodyPr/>
          <a:lstStyle/>
          <a:p>
            <a:fld id="{DD5598B0-F281-470B-9FE5-F78D0A354673}" type="slidenum">
              <a:rPr lang="en-US" smtClean="0"/>
              <a:t>‹#›</a:t>
            </a:fld>
            <a:endParaRPr lang="en-US"/>
          </a:p>
        </p:txBody>
      </p:sp>
    </p:spTree>
    <p:extLst>
      <p:ext uri="{BB962C8B-B14F-4D97-AF65-F5344CB8AC3E}">
        <p14:creationId xmlns:p14="http://schemas.microsoft.com/office/powerpoint/2010/main" val="4202810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9D7B-7C71-4A05-936B-0F9C7BC34E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006D50-BC62-4D5E-A2FB-9DA17E2531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28F79-C761-458B-AB50-97CD6494FE88}"/>
              </a:ext>
            </a:extLst>
          </p:cNvPr>
          <p:cNvSpPr>
            <a:spLocks noGrp="1"/>
          </p:cNvSpPr>
          <p:nvPr>
            <p:ph type="dt" sz="half" idx="10"/>
          </p:nvPr>
        </p:nvSpPr>
        <p:spPr/>
        <p:txBody>
          <a:bodyPr/>
          <a:lstStyle/>
          <a:p>
            <a:fld id="{F1A7527F-6A62-4750-9BD5-76CCB367D073}" type="datetimeFigureOut">
              <a:rPr lang="en-US" smtClean="0"/>
              <a:t>3/29/2022</a:t>
            </a:fld>
            <a:endParaRPr lang="en-US"/>
          </a:p>
        </p:txBody>
      </p:sp>
      <p:sp>
        <p:nvSpPr>
          <p:cNvPr id="5" name="Footer Placeholder 4">
            <a:extLst>
              <a:ext uri="{FF2B5EF4-FFF2-40B4-BE49-F238E27FC236}">
                <a16:creationId xmlns:a16="http://schemas.microsoft.com/office/drawing/2014/main" id="{C722465E-DE05-435E-BD71-BF7E06611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DC02B-2C4E-41B8-90B8-B94F4A531F68}"/>
              </a:ext>
            </a:extLst>
          </p:cNvPr>
          <p:cNvSpPr>
            <a:spLocks noGrp="1"/>
          </p:cNvSpPr>
          <p:nvPr>
            <p:ph type="sldNum" sz="quarter" idx="12"/>
          </p:nvPr>
        </p:nvSpPr>
        <p:spPr/>
        <p:txBody>
          <a:bodyPr/>
          <a:lstStyle/>
          <a:p>
            <a:fld id="{DD5598B0-F281-470B-9FE5-F78D0A354673}" type="slidenum">
              <a:rPr lang="en-US" smtClean="0"/>
              <a:t>‹#›</a:t>
            </a:fld>
            <a:endParaRPr lang="en-US"/>
          </a:p>
        </p:txBody>
      </p:sp>
    </p:spTree>
    <p:extLst>
      <p:ext uri="{BB962C8B-B14F-4D97-AF65-F5344CB8AC3E}">
        <p14:creationId xmlns:p14="http://schemas.microsoft.com/office/powerpoint/2010/main" val="637218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1FC8D6-9AF5-4869-8765-1F16F20C41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7F15E3-C54A-482C-9625-DE304C6134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9265E-B089-4234-9121-CEF5A75C6F47}"/>
              </a:ext>
            </a:extLst>
          </p:cNvPr>
          <p:cNvSpPr>
            <a:spLocks noGrp="1"/>
          </p:cNvSpPr>
          <p:nvPr>
            <p:ph type="dt" sz="half" idx="10"/>
          </p:nvPr>
        </p:nvSpPr>
        <p:spPr/>
        <p:txBody>
          <a:bodyPr/>
          <a:lstStyle/>
          <a:p>
            <a:fld id="{F1A7527F-6A62-4750-9BD5-76CCB367D073}" type="datetimeFigureOut">
              <a:rPr lang="en-US" smtClean="0"/>
              <a:t>3/29/2022</a:t>
            </a:fld>
            <a:endParaRPr lang="en-US"/>
          </a:p>
        </p:txBody>
      </p:sp>
      <p:sp>
        <p:nvSpPr>
          <p:cNvPr id="5" name="Footer Placeholder 4">
            <a:extLst>
              <a:ext uri="{FF2B5EF4-FFF2-40B4-BE49-F238E27FC236}">
                <a16:creationId xmlns:a16="http://schemas.microsoft.com/office/drawing/2014/main" id="{E6A04948-6492-4C2D-B8C9-F178905E2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4EB56-E8BF-4A47-830B-E263B06CDC7A}"/>
              </a:ext>
            </a:extLst>
          </p:cNvPr>
          <p:cNvSpPr>
            <a:spLocks noGrp="1"/>
          </p:cNvSpPr>
          <p:nvPr>
            <p:ph type="sldNum" sz="quarter" idx="12"/>
          </p:nvPr>
        </p:nvSpPr>
        <p:spPr/>
        <p:txBody>
          <a:bodyPr/>
          <a:lstStyle/>
          <a:p>
            <a:fld id="{DD5598B0-F281-470B-9FE5-F78D0A354673}" type="slidenum">
              <a:rPr lang="en-US" smtClean="0"/>
              <a:t>‹#›</a:t>
            </a:fld>
            <a:endParaRPr lang="en-US"/>
          </a:p>
        </p:txBody>
      </p:sp>
    </p:spTree>
    <p:extLst>
      <p:ext uri="{BB962C8B-B14F-4D97-AF65-F5344CB8AC3E}">
        <p14:creationId xmlns:p14="http://schemas.microsoft.com/office/powerpoint/2010/main" val="355221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4F35-D468-4B54-A124-9F0881AB5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A2ADC9-A1CA-4A0C-AD07-8E27E0CCAA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5D894-6E39-4EF5-9997-3070B2C3DA56}"/>
              </a:ext>
            </a:extLst>
          </p:cNvPr>
          <p:cNvSpPr>
            <a:spLocks noGrp="1"/>
          </p:cNvSpPr>
          <p:nvPr>
            <p:ph type="dt" sz="half" idx="10"/>
          </p:nvPr>
        </p:nvSpPr>
        <p:spPr/>
        <p:txBody>
          <a:bodyPr/>
          <a:lstStyle/>
          <a:p>
            <a:fld id="{F1A7527F-6A62-4750-9BD5-76CCB367D073}" type="datetimeFigureOut">
              <a:rPr lang="en-US" smtClean="0"/>
              <a:t>3/29/2022</a:t>
            </a:fld>
            <a:endParaRPr lang="en-US"/>
          </a:p>
        </p:txBody>
      </p:sp>
      <p:sp>
        <p:nvSpPr>
          <p:cNvPr id="5" name="Footer Placeholder 4">
            <a:extLst>
              <a:ext uri="{FF2B5EF4-FFF2-40B4-BE49-F238E27FC236}">
                <a16:creationId xmlns:a16="http://schemas.microsoft.com/office/drawing/2014/main" id="{0A7EDB69-06CD-44FD-AC1F-F6FA63240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E1AE9-C0B1-4D23-896E-BECCAF88FCF5}"/>
              </a:ext>
            </a:extLst>
          </p:cNvPr>
          <p:cNvSpPr>
            <a:spLocks noGrp="1"/>
          </p:cNvSpPr>
          <p:nvPr>
            <p:ph type="sldNum" sz="quarter" idx="12"/>
          </p:nvPr>
        </p:nvSpPr>
        <p:spPr/>
        <p:txBody>
          <a:bodyPr/>
          <a:lstStyle/>
          <a:p>
            <a:fld id="{DD5598B0-F281-470B-9FE5-F78D0A354673}" type="slidenum">
              <a:rPr lang="en-US" smtClean="0"/>
              <a:t>‹#›</a:t>
            </a:fld>
            <a:endParaRPr lang="en-US"/>
          </a:p>
        </p:txBody>
      </p:sp>
    </p:spTree>
    <p:extLst>
      <p:ext uri="{BB962C8B-B14F-4D97-AF65-F5344CB8AC3E}">
        <p14:creationId xmlns:p14="http://schemas.microsoft.com/office/powerpoint/2010/main" val="29304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8C5A-4877-4B91-B025-53CC101A9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8ACBCB-78F6-4643-B01D-85B81C072D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312AE-EEFD-4A6E-9818-E1B6260F6E9A}"/>
              </a:ext>
            </a:extLst>
          </p:cNvPr>
          <p:cNvSpPr>
            <a:spLocks noGrp="1"/>
          </p:cNvSpPr>
          <p:nvPr>
            <p:ph type="dt" sz="half" idx="10"/>
          </p:nvPr>
        </p:nvSpPr>
        <p:spPr/>
        <p:txBody>
          <a:bodyPr/>
          <a:lstStyle/>
          <a:p>
            <a:fld id="{F1A7527F-6A62-4750-9BD5-76CCB367D073}" type="datetimeFigureOut">
              <a:rPr lang="en-US" smtClean="0"/>
              <a:t>3/29/2022</a:t>
            </a:fld>
            <a:endParaRPr lang="en-US"/>
          </a:p>
        </p:txBody>
      </p:sp>
      <p:sp>
        <p:nvSpPr>
          <p:cNvPr id="5" name="Footer Placeholder 4">
            <a:extLst>
              <a:ext uri="{FF2B5EF4-FFF2-40B4-BE49-F238E27FC236}">
                <a16:creationId xmlns:a16="http://schemas.microsoft.com/office/drawing/2014/main" id="{DEEC9B49-91FC-44C4-A759-E4998CE79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E7C5A-7DC8-4E03-A4F3-75BDCC1834AD}"/>
              </a:ext>
            </a:extLst>
          </p:cNvPr>
          <p:cNvSpPr>
            <a:spLocks noGrp="1"/>
          </p:cNvSpPr>
          <p:nvPr>
            <p:ph type="sldNum" sz="quarter" idx="12"/>
          </p:nvPr>
        </p:nvSpPr>
        <p:spPr/>
        <p:txBody>
          <a:bodyPr/>
          <a:lstStyle/>
          <a:p>
            <a:fld id="{DD5598B0-F281-470B-9FE5-F78D0A354673}" type="slidenum">
              <a:rPr lang="en-US" smtClean="0"/>
              <a:t>‹#›</a:t>
            </a:fld>
            <a:endParaRPr lang="en-US"/>
          </a:p>
        </p:txBody>
      </p:sp>
    </p:spTree>
    <p:extLst>
      <p:ext uri="{BB962C8B-B14F-4D97-AF65-F5344CB8AC3E}">
        <p14:creationId xmlns:p14="http://schemas.microsoft.com/office/powerpoint/2010/main" val="128045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0312-0F12-4E35-8C70-58648305E5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3C0AC-3D46-4566-A864-D8FBD18F27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95C420-74D5-44B1-AD3A-803866F30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D4DC4D-EEE0-4641-801A-1DAEA6EDB8BB}"/>
              </a:ext>
            </a:extLst>
          </p:cNvPr>
          <p:cNvSpPr>
            <a:spLocks noGrp="1"/>
          </p:cNvSpPr>
          <p:nvPr>
            <p:ph type="dt" sz="half" idx="10"/>
          </p:nvPr>
        </p:nvSpPr>
        <p:spPr/>
        <p:txBody>
          <a:bodyPr/>
          <a:lstStyle/>
          <a:p>
            <a:fld id="{F1A7527F-6A62-4750-9BD5-76CCB367D073}" type="datetimeFigureOut">
              <a:rPr lang="en-US" smtClean="0"/>
              <a:t>3/29/2022</a:t>
            </a:fld>
            <a:endParaRPr lang="en-US"/>
          </a:p>
        </p:txBody>
      </p:sp>
      <p:sp>
        <p:nvSpPr>
          <p:cNvPr id="6" name="Footer Placeholder 5">
            <a:extLst>
              <a:ext uri="{FF2B5EF4-FFF2-40B4-BE49-F238E27FC236}">
                <a16:creationId xmlns:a16="http://schemas.microsoft.com/office/drawing/2014/main" id="{35388EB4-4B74-4606-BA23-D57FE3999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81F1BE-2AEE-49EA-AF0D-C0C94EF4DD38}"/>
              </a:ext>
            </a:extLst>
          </p:cNvPr>
          <p:cNvSpPr>
            <a:spLocks noGrp="1"/>
          </p:cNvSpPr>
          <p:nvPr>
            <p:ph type="sldNum" sz="quarter" idx="12"/>
          </p:nvPr>
        </p:nvSpPr>
        <p:spPr/>
        <p:txBody>
          <a:bodyPr/>
          <a:lstStyle/>
          <a:p>
            <a:fld id="{DD5598B0-F281-470B-9FE5-F78D0A354673}" type="slidenum">
              <a:rPr lang="en-US" smtClean="0"/>
              <a:t>‹#›</a:t>
            </a:fld>
            <a:endParaRPr lang="en-US"/>
          </a:p>
        </p:txBody>
      </p:sp>
    </p:spTree>
    <p:extLst>
      <p:ext uri="{BB962C8B-B14F-4D97-AF65-F5344CB8AC3E}">
        <p14:creationId xmlns:p14="http://schemas.microsoft.com/office/powerpoint/2010/main" val="414085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B13F-138D-44F7-9F14-5723A94935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D1DE51-4D0A-4A0C-B45C-844BB61DE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7493C5-6BC3-49AB-8920-A53309CFD1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100900-4B3D-4589-B990-5195ABC53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161458-B1A2-4C79-A930-01BD803E3C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6DC460-4F2E-4347-8225-482BDC032410}"/>
              </a:ext>
            </a:extLst>
          </p:cNvPr>
          <p:cNvSpPr>
            <a:spLocks noGrp="1"/>
          </p:cNvSpPr>
          <p:nvPr>
            <p:ph type="dt" sz="half" idx="10"/>
          </p:nvPr>
        </p:nvSpPr>
        <p:spPr/>
        <p:txBody>
          <a:bodyPr/>
          <a:lstStyle/>
          <a:p>
            <a:fld id="{F1A7527F-6A62-4750-9BD5-76CCB367D073}" type="datetimeFigureOut">
              <a:rPr lang="en-US" smtClean="0"/>
              <a:t>3/29/2022</a:t>
            </a:fld>
            <a:endParaRPr lang="en-US"/>
          </a:p>
        </p:txBody>
      </p:sp>
      <p:sp>
        <p:nvSpPr>
          <p:cNvPr id="8" name="Footer Placeholder 7">
            <a:extLst>
              <a:ext uri="{FF2B5EF4-FFF2-40B4-BE49-F238E27FC236}">
                <a16:creationId xmlns:a16="http://schemas.microsoft.com/office/drawing/2014/main" id="{3346AF33-DE3E-4DA0-88F2-A63D240275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2FF107-7257-4457-8C7A-4DBFB0251854}"/>
              </a:ext>
            </a:extLst>
          </p:cNvPr>
          <p:cNvSpPr>
            <a:spLocks noGrp="1"/>
          </p:cNvSpPr>
          <p:nvPr>
            <p:ph type="sldNum" sz="quarter" idx="12"/>
          </p:nvPr>
        </p:nvSpPr>
        <p:spPr/>
        <p:txBody>
          <a:bodyPr/>
          <a:lstStyle/>
          <a:p>
            <a:fld id="{DD5598B0-F281-470B-9FE5-F78D0A354673}" type="slidenum">
              <a:rPr lang="en-US" smtClean="0"/>
              <a:t>‹#›</a:t>
            </a:fld>
            <a:endParaRPr lang="en-US"/>
          </a:p>
        </p:txBody>
      </p:sp>
    </p:spTree>
    <p:extLst>
      <p:ext uri="{BB962C8B-B14F-4D97-AF65-F5344CB8AC3E}">
        <p14:creationId xmlns:p14="http://schemas.microsoft.com/office/powerpoint/2010/main" val="97406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B620-A39B-461F-9886-CFB5B8F12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B4C630-7C8A-48AA-9DE8-6C40E9E0438E}"/>
              </a:ext>
            </a:extLst>
          </p:cNvPr>
          <p:cNvSpPr>
            <a:spLocks noGrp="1"/>
          </p:cNvSpPr>
          <p:nvPr>
            <p:ph type="dt" sz="half" idx="10"/>
          </p:nvPr>
        </p:nvSpPr>
        <p:spPr/>
        <p:txBody>
          <a:bodyPr/>
          <a:lstStyle/>
          <a:p>
            <a:fld id="{F1A7527F-6A62-4750-9BD5-76CCB367D073}" type="datetimeFigureOut">
              <a:rPr lang="en-US" smtClean="0"/>
              <a:t>3/29/2022</a:t>
            </a:fld>
            <a:endParaRPr lang="en-US"/>
          </a:p>
        </p:txBody>
      </p:sp>
      <p:sp>
        <p:nvSpPr>
          <p:cNvPr id="4" name="Footer Placeholder 3">
            <a:extLst>
              <a:ext uri="{FF2B5EF4-FFF2-40B4-BE49-F238E27FC236}">
                <a16:creationId xmlns:a16="http://schemas.microsoft.com/office/drawing/2014/main" id="{B1488FD0-A6D6-4ABD-BE8E-E007C36B6F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6E895F-13D5-48CD-B507-D5CB2AE14DEF}"/>
              </a:ext>
            </a:extLst>
          </p:cNvPr>
          <p:cNvSpPr>
            <a:spLocks noGrp="1"/>
          </p:cNvSpPr>
          <p:nvPr>
            <p:ph type="sldNum" sz="quarter" idx="12"/>
          </p:nvPr>
        </p:nvSpPr>
        <p:spPr/>
        <p:txBody>
          <a:bodyPr/>
          <a:lstStyle/>
          <a:p>
            <a:fld id="{DD5598B0-F281-470B-9FE5-F78D0A354673}" type="slidenum">
              <a:rPr lang="en-US" smtClean="0"/>
              <a:t>‹#›</a:t>
            </a:fld>
            <a:endParaRPr lang="en-US"/>
          </a:p>
        </p:txBody>
      </p:sp>
    </p:spTree>
    <p:extLst>
      <p:ext uri="{BB962C8B-B14F-4D97-AF65-F5344CB8AC3E}">
        <p14:creationId xmlns:p14="http://schemas.microsoft.com/office/powerpoint/2010/main" val="212266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6A8F4-5E7C-4D1D-99FF-788485E84B6F}"/>
              </a:ext>
            </a:extLst>
          </p:cNvPr>
          <p:cNvSpPr>
            <a:spLocks noGrp="1"/>
          </p:cNvSpPr>
          <p:nvPr>
            <p:ph type="dt" sz="half" idx="10"/>
          </p:nvPr>
        </p:nvSpPr>
        <p:spPr/>
        <p:txBody>
          <a:bodyPr/>
          <a:lstStyle/>
          <a:p>
            <a:fld id="{F1A7527F-6A62-4750-9BD5-76CCB367D073}" type="datetimeFigureOut">
              <a:rPr lang="en-US" smtClean="0"/>
              <a:t>3/29/2022</a:t>
            </a:fld>
            <a:endParaRPr lang="en-US"/>
          </a:p>
        </p:txBody>
      </p:sp>
      <p:sp>
        <p:nvSpPr>
          <p:cNvPr id="3" name="Footer Placeholder 2">
            <a:extLst>
              <a:ext uri="{FF2B5EF4-FFF2-40B4-BE49-F238E27FC236}">
                <a16:creationId xmlns:a16="http://schemas.microsoft.com/office/drawing/2014/main" id="{BE413B90-93E3-4851-8EC6-A1794D2A4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84CB57-B648-4D68-9812-79B0651330F1}"/>
              </a:ext>
            </a:extLst>
          </p:cNvPr>
          <p:cNvSpPr>
            <a:spLocks noGrp="1"/>
          </p:cNvSpPr>
          <p:nvPr>
            <p:ph type="sldNum" sz="quarter" idx="12"/>
          </p:nvPr>
        </p:nvSpPr>
        <p:spPr/>
        <p:txBody>
          <a:bodyPr/>
          <a:lstStyle/>
          <a:p>
            <a:fld id="{DD5598B0-F281-470B-9FE5-F78D0A354673}" type="slidenum">
              <a:rPr lang="en-US" smtClean="0"/>
              <a:t>‹#›</a:t>
            </a:fld>
            <a:endParaRPr lang="en-US"/>
          </a:p>
        </p:txBody>
      </p:sp>
    </p:spTree>
    <p:extLst>
      <p:ext uri="{BB962C8B-B14F-4D97-AF65-F5344CB8AC3E}">
        <p14:creationId xmlns:p14="http://schemas.microsoft.com/office/powerpoint/2010/main" val="332899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B12D-5A79-4C4E-A286-6C5BE0127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56F04A-D19C-4C8D-9AF0-569E827E6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4F4732-BD67-4E97-BC72-1628E7AE8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A2A0F-A4AF-4E23-ACE6-817995553D38}"/>
              </a:ext>
            </a:extLst>
          </p:cNvPr>
          <p:cNvSpPr>
            <a:spLocks noGrp="1"/>
          </p:cNvSpPr>
          <p:nvPr>
            <p:ph type="dt" sz="half" idx="10"/>
          </p:nvPr>
        </p:nvSpPr>
        <p:spPr/>
        <p:txBody>
          <a:bodyPr/>
          <a:lstStyle/>
          <a:p>
            <a:fld id="{F1A7527F-6A62-4750-9BD5-76CCB367D073}" type="datetimeFigureOut">
              <a:rPr lang="en-US" smtClean="0"/>
              <a:t>3/29/2022</a:t>
            </a:fld>
            <a:endParaRPr lang="en-US"/>
          </a:p>
        </p:txBody>
      </p:sp>
      <p:sp>
        <p:nvSpPr>
          <p:cNvPr id="6" name="Footer Placeholder 5">
            <a:extLst>
              <a:ext uri="{FF2B5EF4-FFF2-40B4-BE49-F238E27FC236}">
                <a16:creationId xmlns:a16="http://schemas.microsoft.com/office/drawing/2014/main" id="{F2D88D1D-D9A6-422F-8006-B12B681F49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90DDE-8557-47B0-BB45-86E15313C8E6}"/>
              </a:ext>
            </a:extLst>
          </p:cNvPr>
          <p:cNvSpPr>
            <a:spLocks noGrp="1"/>
          </p:cNvSpPr>
          <p:nvPr>
            <p:ph type="sldNum" sz="quarter" idx="12"/>
          </p:nvPr>
        </p:nvSpPr>
        <p:spPr/>
        <p:txBody>
          <a:bodyPr/>
          <a:lstStyle/>
          <a:p>
            <a:fld id="{DD5598B0-F281-470B-9FE5-F78D0A354673}" type="slidenum">
              <a:rPr lang="en-US" smtClean="0"/>
              <a:t>‹#›</a:t>
            </a:fld>
            <a:endParaRPr lang="en-US"/>
          </a:p>
        </p:txBody>
      </p:sp>
    </p:spTree>
    <p:extLst>
      <p:ext uri="{BB962C8B-B14F-4D97-AF65-F5344CB8AC3E}">
        <p14:creationId xmlns:p14="http://schemas.microsoft.com/office/powerpoint/2010/main" val="263239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F1CE-C6A3-4CED-B119-E36FB8A45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166A04-B91D-46C8-B6B6-CAC7A87987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4DA31D-20E6-48B8-A408-B0006B515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02BC4-64D1-41E1-AC7C-65D3A14D02D5}"/>
              </a:ext>
            </a:extLst>
          </p:cNvPr>
          <p:cNvSpPr>
            <a:spLocks noGrp="1"/>
          </p:cNvSpPr>
          <p:nvPr>
            <p:ph type="dt" sz="half" idx="10"/>
          </p:nvPr>
        </p:nvSpPr>
        <p:spPr/>
        <p:txBody>
          <a:bodyPr/>
          <a:lstStyle/>
          <a:p>
            <a:fld id="{F1A7527F-6A62-4750-9BD5-76CCB367D073}" type="datetimeFigureOut">
              <a:rPr lang="en-US" smtClean="0"/>
              <a:t>3/29/2022</a:t>
            </a:fld>
            <a:endParaRPr lang="en-US"/>
          </a:p>
        </p:txBody>
      </p:sp>
      <p:sp>
        <p:nvSpPr>
          <p:cNvPr id="6" name="Footer Placeholder 5">
            <a:extLst>
              <a:ext uri="{FF2B5EF4-FFF2-40B4-BE49-F238E27FC236}">
                <a16:creationId xmlns:a16="http://schemas.microsoft.com/office/drawing/2014/main" id="{E5E7B55A-4340-4CE3-A4EA-DFA4ED4AB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1AC15-61E7-40A8-99CD-A59373F9E9F9}"/>
              </a:ext>
            </a:extLst>
          </p:cNvPr>
          <p:cNvSpPr>
            <a:spLocks noGrp="1"/>
          </p:cNvSpPr>
          <p:nvPr>
            <p:ph type="sldNum" sz="quarter" idx="12"/>
          </p:nvPr>
        </p:nvSpPr>
        <p:spPr/>
        <p:txBody>
          <a:bodyPr/>
          <a:lstStyle/>
          <a:p>
            <a:fld id="{DD5598B0-F281-470B-9FE5-F78D0A354673}" type="slidenum">
              <a:rPr lang="en-US" smtClean="0"/>
              <a:t>‹#›</a:t>
            </a:fld>
            <a:endParaRPr lang="en-US"/>
          </a:p>
        </p:txBody>
      </p:sp>
    </p:spTree>
    <p:extLst>
      <p:ext uri="{BB962C8B-B14F-4D97-AF65-F5344CB8AC3E}">
        <p14:creationId xmlns:p14="http://schemas.microsoft.com/office/powerpoint/2010/main" val="246313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9D649-7DBF-434A-8A76-F12681861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42DE9F-987F-4245-8583-DE266FFDC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99F83-0242-4075-8AF5-2503587F7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7527F-6A62-4750-9BD5-76CCB367D073}" type="datetimeFigureOut">
              <a:rPr lang="en-US" smtClean="0"/>
              <a:t>3/29/2022</a:t>
            </a:fld>
            <a:endParaRPr lang="en-US"/>
          </a:p>
        </p:txBody>
      </p:sp>
      <p:sp>
        <p:nvSpPr>
          <p:cNvPr id="5" name="Footer Placeholder 4">
            <a:extLst>
              <a:ext uri="{FF2B5EF4-FFF2-40B4-BE49-F238E27FC236}">
                <a16:creationId xmlns:a16="http://schemas.microsoft.com/office/drawing/2014/main" id="{6DBAC9B6-2EA4-4BC6-BD61-8BBF2839F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23A076-83ED-4F0D-8893-AFE3CAD329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598B0-F281-470B-9FE5-F78D0A354673}" type="slidenum">
              <a:rPr lang="en-US" smtClean="0"/>
              <a:t>‹#›</a:t>
            </a:fld>
            <a:endParaRPr lang="en-US"/>
          </a:p>
        </p:txBody>
      </p:sp>
    </p:spTree>
    <p:extLst>
      <p:ext uri="{BB962C8B-B14F-4D97-AF65-F5344CB8AC3E}">
        <p14:creationId xmlns:p14="http://schemas.microsoft.com/office/powerpoint/2010/main" val="270768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A74D-8F56-4498-BB91-B3CDFFAAF581}"/>
              </a:ext>
            </a:extLst>
          </p:cNvPr>
          <p:cNvSpPr>
            <a:spLocks noGrp="1"/>
          </p:cNvSpPr>
          <p:nvPr>
            <p:ph type="ctrTitle"/>
          </p:nvPr>
        </p:nvSpPr>
        <p:spPr/>
        <p:txBody>
          <a:bodyPr/>
          <a:lstStyle/>
          <a:p>
            <a:r>
              <a:rPr lang="en-US" dirty="0"/>
              <a:t>Lab4: All Joins</a:t>
            </a:r>
          </a:p>
        </p:txBody>
      </p:sp>
      <p:sp>
        <p:nvSpPr>
          <p:cNvPr id="3" name="Subtitle 2">
            <a:extLst>
              <a:ext uri="{FF2B5EF4-FFF2-40B4-BE49-F238E27FC236}">
                <a16:creationId xmlns:a16="http://schemas.microsoft.com/office/drawing/2014/main" id="{D0A2A865-9D5D-4178-9B8A-D2946F28D8B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541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LEFT OUTER JOIN</a:t>
            </a:r>
          </a:p>
        </p:txBody>
      </p:sp>
      <p:sp>
        <p:nvSpPr>
          <p:cNvPr id="5" name="Content Placeholder 4"/>
          <p:cNvSpPr>
            <a:spLocks noGrp="1"/>
          </p:cNvSpPr>
          <p:nvPr>
            <p:ph sz="half" idx="1"/>
          </p:nvPr>
        </p:nvSpPr>
        <p:spPr>
          <a:xfrm>
            <a:off x="838200" y="1825625"/>
            <a:ext cx="10515600" cy="4653915"/>
          </a:xfrm>
        </p:spPr>
        <p:txBody>
          <a:bodyPr/>
          <a:lstStyle/>
          <a:p>
            <a:pPr marL="0" indent="0">
              <a:buNone/>
            </a:pPr>
            <a:r>
              <a:rPr lang="en-US" dirty="0"/>
              <a:t>SELECT </a:t>
            </a:r>
            <a:r>
              <a:rPr lang="en-US" dirty="0" err="1"/>
              <a:t>Customers.Companyname</a:t>
            </a:r>
            <a:r>
              <a:rPr lang="en-US" dirty="0"/>
              <a:t>, </a:t>
            </a:r>
            <a:r>
              <a:rPr lang="en-US" dirty="0" err="1"/>
              <a:t>Orders.OrderID</a:t>
            </a:r>
            <a:endParaRPr lang="en-US" dirty="0"/>
          </a:p>
          <a:p>
            <a:pPr marL="0" indent="0">
              <a:buNone/>
            </a:pPr>
            <a:r>
              <a:rPr lang="en-US" dirty="0"/>
              <a:t>FROM Customers</a:t>
            </a:r>
          </a:p>
          <a:p>
            <a:pPr marL="0" indent="0">
              <a:buNone/>
            </a:pPr>
            <a:r>
              <a:rPr lang="en-US" dirty="0"/>
              <a:t>LEFT JOIN Orders ON </a:t>
            </a:r>
            <a:r>
              <a:rPr lang="en-US" dirty="0" err="1"/>
              <a:t>Customers.CustomerID</a:t>
            </a:r>
            <a:r>
              <a:rPr lang="en-US" dirty="0"/>
              <a:t> = </a:t>
            </a:r>
            <a:r>
              <a:rPr lang="en-US" dirty="0" err="1"/>
              <a:t>Orders.CustomerID</a:t>
            </a:r>
            <a:endParaRPr lang="en-US" dirty="0"/>
          </a:p>
          <a:p>
            <a:pPr marL="0" indent="0">
              <a:buNone/>
            </a:pPr>
            <a:r>
              <a:rPr lang="en-US" dirty="0"/>
              <a:t>ORDER BY Customers. </a:t>
            </a:r>
            <a:r>
              <a:rPr lang="en-US"/>
              <a:t>Companyname;</a:t>
            </a:r>
            <a:endParaRPr lang="en-US" dirty="0"/>
          </a:p>
          <a:p>
            <a:pPr marL="0" indent="0">
              <a:buNone/>
            </a:pPr>
            <a:endParaRPr lang="en-US" dirty="0"/>
          </a:p>
        </p:txBody>
      </p:sp>
      <p:pic>
        <p:nvPicPr>
          <p:cNvPr id="6" name="Content Placeholder 5"/>
          <p:cNvPicPr>
            <a:picLocks noGrp="1" noChangeAspect="1"/>
          </p:cNvPicPr>
          <p:nvPr>
            <p:ph sz="half" idx="2"/>
          </p:nvPr>
        </p:nvPicPr>
        <p:blipFill>
          <a:blip r:embed="rId2"/>
          <a:stretch>
            <a:fillRect/>
          </a:stretch>
        </p:blipFill>
        <p:spPr>
          <a:xfrm>
            <a:off x="2381885" y="4533265"/>
            <a:ext cx="7370445" cy="1945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LEFT OUTER JOIN</a:t>
            </a:r>
          </a:p>
        </p:txBody>
      </p:sp>
      <p:sp>
        <p:nvSpPr>
          <p:cNvPr id="6" name="Content Placeholder 5"/>
          <p:cNvSpPr>
            <a:spLocks noGrp="1"/>
          </p:cNvSpPr>
          <p:nvPr>
            <p:ph idx="1"/>
          </p:nvPr>
        </p:nvSpPr>
        <p:spPr/>
        <p:txBody>
          <a:bodyPr/>
          <a:lstStyle/>
          <a:p>
            <a:r>
              <a:rPr lang="en-US"/>
              <a:t>The LEFT JOIN keyword returns all records from the left table (Customers), even if there are no matches in the right table (Orders).</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RIGHT JOIN KEYWORD</a:t>
            </a:r>
          </a:p>
        </p:txBody>
      </p:sp>
      <p:sp>
        <p:nvSpPr>
          <p:cNvPr id="3" name="Content Placeholder 2"/>
          <p:cNvSpPr>
            <a:spLocks noGrp="1"/>
          </p:cNvSpPr>
          <p:nvPr>
            <p:ph sz="half" idx="1"/>
          </p:nvPr>
        </p:nvSpPr>
        <p:spPr>
          <a:xfrm>
            <a:off x="838200" y="1825625"/>
            <a:ext cx="10227310" cy="4351655"/>
          </a:xfrm>
        </p:spPr>
        <p:txBody>
          <a:bodyPr/>
          <a:lstStyle/>
          <a:p>
            <a:r>
              <a:rPr lang="en-US"/>
              <a:t>The RIGHT JOIN keyword returns all records from the right table (table2), and the matched records from the left table (table1). The result is NULL from the left side, when there is no match.</a:t>
            </a:r>
          </a:p>
          <a:p>
            <a:r>
              <a:rPr lang="en-US"/>
              <a:t>In some databases RIGHT JOIN is called RIGHT OUTER JOIN.</a:t>
            </a:r>
          </a:p>
          <a:p>
            <a:endParaRPr lang="en-US"/>
          </a:p>
        </p:txBody>
      </p:sp>
      <p:pic>
        <p:nvPicPr>
          <p:cNvPr id="4" name="Content Placeholder 3"/>
          <p:cNvPicPr>
            <a:picLocks noGrp="1" noChangeAspect="1"/>
          </p:cNvPicPr>
          <p:nvPr>
            <p:ph sz="half" idx="2"/>
          </p:nvPr>
        </p:nvPicPr>
        <p:blipFill>
          <a:blip r:embed="rId2"/>
          <a:stretch>
            <a:fillRect/>
          </a:stretch>
        </p:blipFill>
        <p:spPr>
          <a:xfrm>
            <a:off x="5039360" y="4610100"/>
            <a:ext cx="4608830" cy="1969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RIGHT JOIN SYNTAX</a:t>
            </a:r>
          </a:p>
        </p:txBody>
      </p:sp>
      <p:sp>
        <p:nvSpPr>
          <p:cNvPr id="6" name="Content Placeholder 5"/>
          <p:cNvSpPr>
            <a:spLocks noGrp="1"/>
          </p:cNvSpPr>
          <p:nvPr>
            <p:ph idx="1"/>
          </p:nvPr>
        </p:nvSpPr>
        <p:spPr/>
        <p:txBody>
          <a:bodyPr/>
          <a:lstStyle/>
          <a:p>
            <a:r>
              <a:rPr lang="en-US"/>
              <a:t>SELECT column_name(s)</a:t>
            </a:r>
          </a:p>
          <a:p>
            <a:r>
              <a:rPr lang="en-US"/>
              <a:t>FROM table1</a:t>
            </a:r>
          </a:p>
          <a:p>
            <a:r>
              <a:rPr lang="en-US"/>
              <a:t>RIGHT JOIN table2</a:t>
            </a:r>
          </a:p>
          <a:p>
            <a:r>
              <a:rPr lang="en-US"/>
              <a:t>ON table1.column_name = table2.column_name;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RIGHT JOIN</a:t>
            </a:r>
          </a:p>
        </p:txBody>
      </p:sp>
      <p:sp>
        <p:nvSpPr>
          <p:cNvPr id="3" name="Content Placeholder 2"/>
          <p:cNvSpPr>
            <a:spLocks noGrp="1"/>
          </p:cNvSpPr>
          <p:nvPr>
            <p:ph sz="half" idx="1"/>
          </p:nvPr>
        </p:nvSpPr>
        <p:spPr>
          <a:xfrm>
            <a:off x="838200" y="1825625"/>
            <a:ext cx="11209655" cy="4351655"/>
          </a:xfrm>
        </p:spPr>
        <p:txBody>
          <a:bodyPr/>
          <a:lstStyle/>
          <a:p>
            <a:r>
              <a:rPr lang="en-US"/>
              <a:t>ORDERS TABLE                     EMPLOYEES TABLE</a:t>
            </a:r>
          </a:p>
          <a:p>
            <a:endParaRPr lang="en-US"/>
          </a:p>
        </p:txBody>
      </p:sp>
      <p:pic>
        <p:nvPicPr>
          <p:cNvPr id="4" name="Content Placeholder 3"/>
          <p:cNvPicPr>
            <a:picLocks noGrp="1" noChangeAspect="1"/>
          </p:cNvPicPr>
          <p:nvPr>
            <p:ph sz="half" idx="2"/>
          </p:nvPr>
        </p:nvPicPr>
        <p:blipFill rotWithShape="1">
          <a:blip r:embed="rId2"/>
          <a:srcRect t="9180" b="15401"/>
          <a:stretch/>
        </p:blipFill>
        <p:spPr>
          <a:xfrm>
            <a:off x="144145" y="2700337"/>
            <a:ext cx="5766752" cy="1900237"/>
          </a:xfrm>
          <a:prstGeom prst="rect">
            <a:avLst/>
          </a:prstGeom>
        </p:spPr>
      </p:pic>
      <p:pic>
        <p:nvPicPr>
          <p:cNvPr id="6" name="Picture 5"/>
          <p:cNvPicPr>
            <a:picLocks noChangeAspect="1"/>
          </p:cNvPicPr>
          <p:nvPr/>
        </p:nvPicPr>
        <p:blipFill>
          <a:blip r:embed="rId3"/>
          <a:stretch>
            <a:fillRect/>
          </a:stretch>
        </p:blipFill>
        <p:spPr>
          <a:xfrm>
            <a:off x="6003289" y="2477770"/>
            <a:ext cx="6188711" cy="25006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RIGHT OUTER JOIN</a:t>
            </a:r>
          </a:p>
        </p:txBody>
      </p:sp>
      <p:sp>
        <p:nvSpPr>
          <p:cNvPr id="6" name="Content Placeholder 5"/>
          <p:cNvSpPr>
            <a:spLocks noGrp="1"/>
          </p:cNvSpPr>
          <p:nvPr>
            <p:ph sz="half" idx="1"/>
          </p:nvPr>
        </p:nvSpPr>
        <p:spPr>
          <a:xfrm>
            <a:off x="838200" y="1825625"/>
            <a:ext cx="10742295" cy="4351655"/>
          </a:xfrm>
        </p:spPr>
        <p:txBody>
          <a:bodyPr/>
          <a:lstStyle/>
          <a:p>
            <a:pPr marL="0" indent="0">
              <a:buNone/>
            </a:pPr>
            <a:r>
              <a:rPr lang="en-US"/>
              <a:t>SELECT Orders.OrderID, Employees.LastName, Employees.FirstName</a:t>
            </a:r>
          </a:p>
          <a:p>
            <a:pPr marL="0" indent="0">
              <a:buNone/>
            </a:pPr>
            <a:r>
              <a:rPr lang="en-US"/>
              <a:t>FROM Orders</a:t>
            </a:r>
          </a:p>
          <a:p>
            <a:pPr marL="0" indent="0">
              <a:buNone/>
            </a:pPr>
            <a:r>
              <a:rPr lang="en-US"/>
              <a:t>RIGHT JOIN Employees ON Orders.EmployeeID = Employees.EmployeeID</a:t>
            </a:r>
          </a:p>
          <a:p>
            <a:pPr marL="0" indent="0">
              <a:buNone/>
            </a:pPr>
            <a:r>
              <a:rPr lang="en-US"/>
              <a:t>ORDER BY Orders.OrderID;</a:t>
            </a:r>
          </a:p>
          <a:p>
            <a:endParaRPr lang="en-US"/>
          </a:p>
        </p:txBody>
      </p:sp>
      <p:pic>
        <p:nvPicPr>
          <p:cNvPr id="7" name="Content Placeholder 6"/>
          <p:cNvPicPr>
            <a:picLocks noGrp="1" noChangeAspect="1"/>
          </p:cNvPicPr>
          <p:nvPr>
            <p:ph sz="half" idx="2"/>
          </p:nvPr>
        </p:nvPicPr>
        <p:blipFill>
          <a:blip r:embed="rId2"/>
          <a:stretch>
            <a:fillRect/>
          </a:stretch>
        </p:blipFill>
        <p:spPr>
          <a:xfrm>
            <a:off x="5327331" y="3429000"/>
            <a:ext cx="6416994" cy="29714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SQL FULL OUTER JOIN KEYWORD</a:t>
            </a:r>
          </a:p>
        </p:txBody>
      </p:sp>
      <p:sp>
        <p:nvSpPr>
          <p:cNvPr id="6" name="Content Placeholder 5"/>
          <p:cNvSpPr>
            <a:spLocks noGrp="1"/>
          </p:cNvSpPr>
          <p:nvPr>
            <p:ph sz="half" idx="1"/>
          </p:nvPr>
        </p:nvSpPr>
        <p:spPr>
          <a:xfrm>
            <a:off x="838200" y="1825625"/>
            <a:ext cx="9456420" cy="4351655"/>
          </a:xfrm>
        </p:spPr>
        <p:txBody>
          <a:bodyPr/>
          <a:lstStyle/>
          <a:p>
            <a:r>
              <a:rPr lang="en-US"/>
              <a:t>The FULL OUTER JOIN keyword return all records when there is a match in either left (table1) or right (table2) table records.</a:t>
            </a:r>
          </a:p>
          <a:p>
            <a:r>
              <a:rPr lang="en-US"/>
              <a:t>FULL OUTER JOIN can potentially return very large result-sets!</a:t>
            </a:r>
          </a:p>
          <a:p>
            <a:endParaRPr lang="en-US"/>
          </a:p>
        </p:txBody>
      </p:sp>
      <p:pic>
        <p:nvPicPr>
          <p:cNvPr id="7" name="Content Placeholder 6"/>
          <p:cNvPicPr>
            <a:picLocks noGrp="1" noChangeAspect="1"/>
          </p:cNvPicPr>
          <p:nvPr>
            <p:ph sz="half" idx="2"/>
          </p:nvPr>
        </p:nvPicPr>
        <p:blipFill>
          <a:blip r:embed="rId2"/>
          <a:stretch>
            <a:fillRect/>
          </a:stretch>
        </p:blipFill>
        <p:spPr>
          <a:xfrm>
            <a:off x="5609590" y="4064000"/>
            <a:ext cx="4685030" cy="21272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FULL OUTER JOIN SYNTAX</a:t>
            </a:r>
          </a:p>
        </p:txBody>
      </p:sp>
      <p:sp>
        <p:nvSpPr>
          <p:cNvPr id="5" name="Content Placeholder 4"/>
          <p:cNvSpPr>
            <a:spLocks noGrp="1"/>
          </p:cNvSpPr>
          <p:nvPr>
            <p:ph idx="1"/>
          </p:nvPr>
        </p:nvSpPr>
        <p:spPr/>
        <p:txBody>
          <a:bodyPr/>
          <a:lstStyle/>
          <a:p>
            <a:pPr marL="0" indent="0">
              <a:buNone/>
            </a:pPr>
            <a:r>
              <a:rPr lang="en-US"/>
              <a:t>SELECT column_name(s)</a:t>
            </a:r>
          </a:p>
          <a:p>
            <a:pPr marL="0" indent="0">
              <a:buNone/>
            </a:pPr>
            <a:r>
              <a:rPr lang="en-US"/>
              <a:t>FROM table1</a:t>
            </a:r>
          </a:p>
          <a:p>
            <a:pPr marL="0" indent="0">
              <a:buNone/>
            </a:pPr>
            <a:r>
              <a:rPr lang="en-US"/>
              <a:t>FULL OUTER JOIN table2</a:t>
            </a:r>
          </a:p>
          <a:p>
            <a:pPr marL="0" indent="0">
              <a:buNone/>
            </a:pPr>
            <a:r>
              <a:rPr lang="en-US"/>
              <a:t>ON table1.column_name = table2.column_name;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FULL OUTER JOIN</a:t>
            </a:r>
          </a:p>
        </p:txBody>
      </p:sp>
      <p:sp>
        <p:nvSpPr>
          <p:cNvPr id="3" name="Content Placeholder 2"/>
          <p:cNvSpPr>
            <a:spLocks noGrp="1"/>
          </p:cNvSpPr>
          <p:nvPr>
            <p:ph sz="half" idx="1"/>
          </p:nvPr>
        </p:nvSpPr>
        <p:spPr>
          <a:xfrm>
            <a:off x="838200" y="1825625"/>
            <a:ext cx="10847070" cy="4351655"/>
          </a:xfrm>
        </p:spPr>
        <p:txBody>
          <a:bodyPr/>
          <a:lstStyle/>
          <a:p>
            <a:r>
              <a:rPr lang="en-US"/>
              <a:t>CUSTOMERS TABLE               ORDERS TABLE</a:t>
            </a:r>
          </a:p>
          <a:p>
            <a:endParaRPr lang="en-US"/>
          </a:p>
        </p:txBody>
      </p:sp>
      <p:pic>
        <p:nvPicPr>
          <p:cNvPr id="5" name="Content Placeholder 4"/>
          <p:cNvPicPr>
            <a:picLocks noGrp="1" noChangeAspect="1"/>
          </p:cNvPicPr>
          <p:nvPr>
            <p:ph sz="half" idx="2"/>
          </p:nvPr>
        </p:nvPicPr>
        <p:blipFill>
          <a:blip r:embed="rId2"/>
          <a:stretch>
            <a:fillRect/>
          </a:stretch>
        </p:blipFill>
        <p:spPr>
          <a:xfrm>
            <a:off x="-43815" y="2538095"/>
            <a:ext cx="6139815" cy="3019743"/>
          </a:xfrm>
          <a:prstGeom prst="rect">
            <a:avLst/>
          </a:prstGeom>
        </p:spPr>
      </p:pic>
      <p:pic>
        <p:nvPicPr>
          <p:cNvPr id="6" name="Picture 5"/>
          <p:cNvPicPr>
            <a:picLocks noChangeAspect="1"/>
          </p:cNvPicPr>
          <p:nvPr/>
        </p:nvPicPr>
        <p:blipFill>
          <a:blip r:embed="rId3"/>
          <a:stretch>
            <a:fillRect/>
          </a:stretch>
        </p:blipFill>
        <p:spPr>
          <a:xfrm>
            <a:off x="6261735" y="2680970"/>
            <a:ext cx="6139815" cy="22767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SQL FULL OUTER JOIN</a:t>
            </a:r>
          </a:p>
        </p:txBody>
      </p:sp>
      <p:sp>
        <p:nvSpPr>
          <p:cNvPr id="6" name="Content Placeholder 5"/>
          <p:cNvSpPr>
            <a:spLocks noGrp="1"/>
          </p:cNvSpPr>
          <p:nvPr>
            <p:ph sz="half" idx="1"/>
          </p:nvPr>
        </p:nvSpPr>
        <p:spPr>
          <a:xfrm>
            <a:off x="838200" y="1825625"/>
            <a:ext cx="10952480" cy="4351655"/>
          </a:xfrm>
        </p:spPr>
        <p:txBody>
          <a:bodyPr/>
          <a:lstStyle/>
          <a:p>
            <a:pPr marL="0" indent="0">
              <a:buNone/>
            </a:pPr>
            <a:r>
              <a:rPr lang="en-US"/>
              <a:t>SELECT Customers.CustomerName, Orders.OrderID</a:t>
            </a:r>
          </a:p>
          <a:p>
            <a:pPr marL="0" indent="0">
              <a:buNone/>
            </a:pPr>
            <a:r>
              <a:rPr lang="en-US"/>
              <a:t>FROM Customers</a:t>
            </a:r>
          </a:p>
          <a:p>
            <a:pPr marL="0" indent="0">
              <a:buNone/>
            </a:pPr>
            <a:r>
              <a:rPr lang="en-US"/>
              <a:t>FULL OUTER JOIN Orders ON Customers.CustomerID=Orders.CustomerID</a:t>
            </a:r>
          </a:p>
          <a:p>
            <a:pPr marL="0" indent="0">
              <a:buNone/>
            </a:pPr>
            <a:r>
              <a:rPr lang="en-US"/>
              <a:t>ORDER BY Customers.CustomerName;</a:t>
            </a:r>
          </a:p>
          <a:p>
            <a:pPr marL="0" indent="0">
              <a:buNone/>
            </a:pPr>
            <a:endParaRPr lang="en-US"/>
          </a:p>
        </p:txBody>
      </p:sp>
      <p:pic>
        <p:nvPicPr>
          <p:cNvPr id="7" name="Content Placeholder 6"/>
          <p:cNvPicPr>
            <a:picLocks noGrp="1" noChangeAspect="1"/>
          </p:cNvPicPr>
          <p:nvPr>
            <p:ph sz="half" idx="2"/>
          </p:nvPr>
        </p:nvPicPr>
        <p:blipFill>
          <a:blip r:embed="rId2"/>
          <a:stretch>
            <a:fillRect/>
          </a:stretch>
        </p:blipFill>
        <p:spPr>
          <a:xfrm>
            <a:off x="18899" y="3890962"/>
            <a:ext cx="12173101" cy="26019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INNER JOIN</a:t>
            </a:r>
          </a:p>
        </p:txBody>
      </p:sp>
      <p:sp>
        <p:nvSpPr>
          <p:cNvPr id="3" name="Content Placeholder 2"/>
          <p:cNvSpPr>
            <a:spLocks noGrp="1"/>
          </p:cNvSpPr>
          <p:nvPr>
            <p:ph idx="1"/>
          </p:nvPr>
        </p:nvSpPr>
        <p:spPr/>
        <p:txBody>
          <a:bodyPr/>
          <a:lstStyle/>
          <a:p>
            <a:r>
              <a:rPr lang="en-US">
                <a:sym typeface="+mn-ea"/>
              </a:rPr>
              <a:t>Returns records that have matching values in both tables</a:t>
            </a:r>
            <a:endParaRPr lang="en-US"/>
          </a:p>
          <a:p>
            <a:endParaRPr lang="en-US"/>
          </a:p>
        </p:txBody>
      </p:sp>
      <p:pic>
        <p:nvPicPr>
          <p:cNvPr id="4" name="Content Placeholder 3"/>
          <p:cNvPicPr>
            <a:picLocks noGrp="1" noChangeAspect="1"/>
          </p:cNvPicPr>
          <p:nvPr>
            <p:ph sz="half" idx="2"/>
          </p:nvPr>
        </p:nvPicPr>
        <p:blipFill>
          <a:blip r:embed="rId2"/>
          <a:stretch>
            <a:fillRect/>
          </a:stretch>
        </p:blipFill>
        <p:spPr>
          <a:xfrm>
            <a:off x="2930525" y="2630170"/>
            <a:ext cx="4895215" cy="30886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SQL SELF JOIN</a:t>
            </a:r>
          </a:p>
        </p:txBody>
      </p:sp>
      <p:sp>
        <p:nvSpPr>
          <p:cNvPr id="6" name="Content Placeholder 5"/>
          <p:cNvSpPr>
            <a:spLocks noGrp="1"/>
          </p:cNvSpPr>
          <p:nvPr>
            <p:ph idx="1"/>
          </p:nvPr>
        </p:nvSpPr>
        <p:spPr/>
        <p:txBody>
          <a:bodyPr/>
          <a:lstStyle/>
          <a:p>
            <a:r>
              <a:rPr lang="en-US"/>
              <a:t>A self JOIN is a regular join, but the table is joined with itself.</a:t>
            </a:r>
          </a:p>
          <a:p>
            <a:r>
              <a:rPr lang="en-US"/>
              <a:t>SYNTAX</a:t>
            </a:r>
          </a:p>
          <a:p>
            <a:pPr marL="0" indent="0">
              <a:buNone/>
            </a:pPr>
            <a:r>
              <a:rPr lang="en-US"/>
              <a:t>SELECT column_name(s)</a:t>
            </a:r>
          </a:p>
          <a:p>
            <a:pPr marL="0" indent="0">
              <a:buNone/>
            </a:pPr>
            <a:r>
              <a:rPr lang="en-US"/>
              <a:t>FROM table1 T1, table1 T2</a:t>
            </a:r>
          </a:p>
          <a:p>
            <a:pPr marL="0" indent="0">
              <a:buNone/>
            </a:pPr>
            <a:r>
              <a:rPr lang="en-US"/>
              <a:t>WHERE condition;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SELF JOINS</a:t>
            </a:r>
          </a:p>
        </p:txBody>
      </p:sp>
      <p:sp>
        <p:nvSpPr>
          <p:cNvPr id="3" name="Content Placeholder 2"/>
          <p:cNvSpPr>
            <a:spLocks noGrp="1"/>
          </p:cNvSpPr>
          <p:nvPr>
            <p:ph idx="1"/>
          </p:nvPr>
        </p:nvSpPr>
        <p:spPr/>
        <p:txBody>
          <a:bodyPr/>
          <a:lstStyle/>
          <a:p>
            <a:r>
              <a:rPr lang="en-US"/>
              <a:t>A self-join is a query in which a table is joined (compared) to itself.  </a:t>
            </a:r>
          </a:p>
          <a:p>
            <a:r>
              <a:rPr lang="en-US"/>
              <a:t>Self-joins are used to compare values in a column with other values in the same column in the same table. </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SELF JOIN Example</a:t>
            </a:r>
          </a:p>
        </p:txBody>
      </p:sp>
      <p:sp>
        <p:nvSpPr>
          <p:cNvPr id="3" name="Content Placeholder 2"/>
          <p:cNvSpPr>
            <a:spLocks noGrp="1"/>
          </p:cNvSpPr>
          <p:nvPr>
            <p:ph idx="1"/>
          </p:nvPr>
        </p:nvSpPr>
        <p:spPr/>
        <p:txBody>
          <a:bodyPr>
            <a:normAutofit/>
          </a:bodyPr>
          <a:lstStyle/>
          <a:p>
            <a:r>
              <a:rPr lang="en-US"/>
              <a:t>Which customers are located in the same state (column name is Region)?</a:t>
            </a:r>
          </a:p>
          <a:p>
            <a:pPr marL="0" indent="0" algn="l">
              <a:buNone/>
            </a:pPr>
            <a:r>
              <a:rPr lang="en-US"/>
              <a:t>SELECT DISTINCT c1.ContactName, c1.Address, c1.City, c1.Region FROM Customers AS c1, Customers AS c2  WHERE c1.Region = c2.Region AND c1.ContactName &lt;&gt; c2.ContactName ORDER BY c1.Region, c1.ContactName;</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SELF JOIN EXAMPLE RESULT</a:t>
            </a:r>
          </a:p>
        </p:txBody>
      </p:sp>
      <p:pic>
        <p:nvPicPr>
          <p:cNvPr id="4" name="Content Placeholder 3"/>
          <p:cNvPicPr>
            <a:picLocks noGrp="1" noChangeAspect="1"/>
          </p:cNvPicPr>
          <p:nvPr>
            <p:ph idx="1"/>
          </p:nvPr>
        </p:nvPicPr>
        <p:blipFill>
          <a:blip r:embed="rId2"/>
          <a:stretch>
            <a:fillRect/>
          </a:stretch>
        </p:blipFill>
        <p:spPr>
          <a:xfrm>
            <a:off x="1778000" y="2135505"/>
            <a:ext cx="8148320" cy="42037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Which customers are located in the same city?</a:t>
            </a: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SELF JOIN USAGE</a:t>
            </a:r>
          </a:p>
        </p:txBody>
      </p:sp>
      <p:sp>
        <p:nvSpPr>
          <p:cNvPr id="3" name="Content Placeholder 2"/>
          <p:cNvSpPr>
            <a:spLocks noGrp="1"/>
          </p:cNvSpPr>
          <p:nvPr>
            <p:ph idx="1"/>
          </p:nvPr>
        </p:nvSpPr>
        <p:spPr/>
        <p:txBody>
          <a:bodyPr/>
          <a:lstStyle/>
          <a:p>
            <a:r>
              <a:rPr lang="en-US"/>
              <a:t>You use a self join when a table references data in itself. E.g., an Employee table may have a SupervisorID column that points to the employee that is the boss of the current employee. </a:t>
            </a:r>
          </a:p>
          <a:p>
            <a:r>
              <a:rPr lang="en-US"/>
              <a:t>It's basically used where there is any relationship between rows stored in the same table.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SELF JOIN</a:t>
            </a:r>
          </a:p>
        </p:txBody>
      </p:sp>
      <p:sp>
        <p:nvSpPr>
          <p:cNvPr id="3" name="Content Placeholder 2"/>
          <p:cNvSpPr>
            <a:spLocks noGrp="1"/>
          </p:cNvSpPr>
          <p:nvPr>
            <p:ph sz="half" idx="1"/>
          </p:nvPr>
        </p:nvSpPr>
        <p:spPr/>
        <p:txBody>
          <a:bodyPr/>
          <a:lstStyle/>
          <a:p>
            <a:r>
              <a:rPr lang="en-US"/>
              <a:t>Customers table</a:t>
            </a:r>
          </a:p>
          <a:p>
            <a:endParaRPr lang="en-US"/>
          </a:p>
        </p:txBody>
      </p:sp>
      <p:pic>
        <p:nvPicPr>
          <p:cNvPr id="4" name="Content Placeholder 3"/>
          <p:cNvPicPr>
            <a:picLocks noGrp="1" noChangeAspect="1"/>
          </p:cNvPicPr>
          <p:nvPr>
            <p:ph sz="half" idx="2"/>
          </p:nvPr>
        </p:nvPicPr>
        <p:blipFill>
          <a:blip r:embed="rId2"/>
          <a:stretch>
            <a:fillRect/>
          </a:stretch>
        </p:blipFill>
        <p:spPr>
          <a:xfrm>
            <a:off x="1458595" y="2388235"/>
            <a:ext cx="8185468" cy="396739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SELF JOIN EXAMPLE</a:t>
            </a:r>
          </a:p>
        </p:txBody>
      </p:sp>
      <p:sp>
        <p:nvSpPr>
          <p:cNvPr id="6" name="Content Placeholder 5"/>
          <p:cNvSpPr>
            <a:spLocks noGrp="1"/>
          </p:cNvSpPr>
          <p:nvPr>
            <p:ph sz="half" idx="1"/>
          </p:nvPr>
        </p:nvSpPr>
        <p:spPr>
          <a:xfrm>
            <a:off x="161925" y="1390520"/>
            <a:ext cx="4759325" cy="5056505"/>
          </a:xfrm>
        </p:spPr>
        <p:txBody>
          <a:bodyPr>
            <a:normAutofit/>
          </a:bodyPr>
          <a:lstStyle/>
          <a:p>
            <a:pPr marL="0" indent="0">
              <a:buNone/>
            </a:pPr>
            <a:r>
              <a:rPr lang="en-US" dirty="0"/>
              <a:t>SELECT </a:t>
            </a:r>
            <a:r>
              <a:rPr lang="en-US" dirty="0" err="1"/>
              <a:t>A.CustomerName</a:t>
            </a:r>
            <a:r>
              <a:rPr lang="en-US" dirty="0"/>
              <a:t> AS CustomerName1, </a:t>
            </a:r>
            <a:r>
              <a:rPr lang="en-US" dirty="0" err="1"/>
              <a:t>B.CustomerName</a:t>
            </a:r>
            <a:r>
              <a:rPr lang="en-US" dirty="0"/>
              <a:t> AS CustomerName2, </a:t>
            </a:r>
            <a:r>
              <a:rPr lang="en-US" dirty="0" err="1"/>
              <a:t>A.City</a:t>
            </a:r>
            <a:endParaRPr lang="en-US" dirty="0"/>
          </a:p>
          <a:p>
            <a:pPr marL="0" indent="0">
              <a:buNone/>
            </a:pPr>
            <a:r>
              <a:rPr lang="en-US" dirty="0"/>
              <a:t>FROM Customers A, Customers B</a:t>
            </a:r>
          </a:p>
          <a:p>
            <a:pPr marL="0" indent="0">
              <a:buNone/>
            </a:pPr>
            <a:r>
              <a:rPr lang="en-US" dirty="0"/>
              <a:t>WHERE </a:t>
            </a:r>
            <a:r>
              <a:rPr lang="en-US" dirty="0" err="1"/>
              <a:t>A.CustomerID</a:t>
            </a:r>
            <a:r>
              <a:rPr lang="en-US" dirty="0"/>
              <a:t> &lt;&gt; </a:t>
            </a:r>
            <a:r>
              <a:rPr lang="en-US" dirty="0" err="1"/>
              <a:t>B.CustomerID</a:t>
            </a:r>
            <a:endParaRPr lang="en-US" dirty="0"/>
          </a:p>
          <a:p>
            <a:pPr marL="0" indent="0">
              <a:buNone/>
            </a:pPr>
            <a:r>
              <a:rPr lang="en-US" dirty="0"/>
              <a:t>AND </a:t>
            </a:r>
            <a:r>
              <a:rPr lang="en-US" dirty="0" err="1"/>
              <a:t>A.City</a:t>
            </a:r>
            <a:r>
              <a:rPr lang="en-US" dirty="0"/>
              <a:t> = </a:t>
            </a:r>
            <a:r>
              <a:rPr lang="en-US" dirty="0" err="1"/>
              <a:t>B.City</a:t>
            </a:r>
            <a:r>
              <a:rPr lang="en-US" dirty="0"/>
              <a:t> </a:t>
            </a:r>
          </a:p>
          <a:p>
            <a:pPr marL="0" indent="0">
              <a:buNone/>
            </a:pPr>
            <a:r>
              <a:rPr lang="en-US" dirty="0"/>
              <a:t>ORDER BY </a:t>
            </a:r>
            <a:r>
              <a:rPr lang="en-US" dirty="0" err="1"/>
              <a:t>A.City</a:t>
            </a:r>
            <a:r>
              <a:rPr lang="en-US" dirty="0"/>
              <a:t>;</a:t>
            </a:r>
          </a:p>
        </p:txBody>
      </p:sp>
      <p:pic>
        <p:nvPicPr>
          <p:cNvPr id="7" name="Content Placeholder 6"/>
          <p:cNvPicPr>
            <a:picLocks noGrp="1" noChangeAspect="1"/>
          </p:cNvPicPr>
          <p:nvPr>
            <p:ph sz="half" idx="2"/>
          </p:nvPr>
        </p:nvPicPr>
        <p:blipFill>
          <a:blip r:embed="rId2"/>
          <a:stretch>
            <a:fillRect/>
          </a:stretch>
        </p:blipFill>
        <p:spPr>
          <a:xfrm>
            <a:off x="4921250" y="1871027"/>
            <a:ext cx="7108825" cy="318792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 JOIN</a:t>
            </a:r>
          </a:p>
        </p:txBody>
      </p:sp>
      <p:sp>
        <p:nvSpPr>
          <p:cNvPr id="3" name="Content Placeholder 2"/>
          <p:cNvSpPr>
            <a:spLocks noGrp="1"/>
          </p:cNvSpPr>
          <p:nvPr>
            <p:ph sz="half" idx="1"/>
          </p:nvPr>
        </p:nvSpPr>
        <p:spPr>
          <a:xfrm>
            <a:off x="309563" y="1845336"/>
            <a:ext cx="5181600" cy="4351338"/>
          </a:xfrm>
        </p:spPr>
        <p:txBody>
          <a:bodyPr/>
          <a:lstStyle/>
          <a:p>
            <a:r>
              <a:rPr lang="en-US" dirty="0">
                <a:latin typeface="Times New Roman" panose="02020603050405020304" pitchFamily="18" charset="0"/>
                <a:cs typeface="Times New Roman" panose="02020603050405020304" pitchFamily="18" charset="0"/>
                <a:sym typeface="+mn-ea"/>
              </a:rPr>
              <a:t>This returns the Cartesian product of rows from tables in the join. In other words, it will produce rows which combine each row from the first table with each row from the second table</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2" descr="http://www.pinaldave.com/bimg/March09UG/cross%20join%20-%20half.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43645" y="1200150"/>
            <a:ext cx="6295961" cy="5151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5BB5-02C7-4890-BD1C-FAF7C4810C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85D8F7-73BF-42C0-8F3C-31DDBF073AE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7BB4784-5649-484C-8644-F902A5EF8FAE}"/>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A603829F-1B99-4412-A8EC-917C704980C9}"/>
              </a:ext>
            </a:extLst>
          </p:cNvPr>
          <p:cNvPicPr>
            <a:picLocks noChangeAspect="1"/>
          </p:cNvPicPr>
          <p:nvPr/>
        </p:nvPicPr>
        <p:blipFill>
          <a:blip r:embed="rId2"/>
          <a:stretch>
            <a:fillRect/>
          </a:stretch>
        </p:blipFill>
        <p:spPr>
          <a:xfrm>
            <a:off x="1334329" y="1066800"/>
            <a:ext cx="8648700" cy="4724400"/>
          </a:xfrm>
          <a:prstGeom prst="rect">
            <a:avLst/>
          </a:prstGeom>
        </p:spPr>
      </p:pic>
    </p:spTree>
    <p:extLst>
      <p:ext uri="{BB962C8B-B14F-4D97-AF65-F5344CB8AC3E}">
        <p14:creationId xmlns:p14="http://schemas.microsoft.com/office/powerpoint/2010/main" val="377868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INNER JOIN SYNTAX</a:t>
            </a:r>
          </a:p>
        </p:txBody>
      </p:sp>
      <p:sp>
        <p:nvSpPr>
          <p:cNvPr id="3" name="Content Placeholder 2"/>
          <p:cNvSpPr>
            <a:spLocks noGrp="1"/>
          </p:cNvSpPr>
          <p:nvPr>
            <p:ph sz="half" idx="1"/>
          </p:nvPr>
        </p:nvSpPr>
        <p:spPr>
          <a:xfrm>
            <a:off x="838200" y="1825625"/>
            <a:ext cx="7099935" cy="4351655"/>
          </a:xfrm>
        </p:spPr>
        <p:txBody>
          <a:bodyPr/>
          <a:lstStyle/>
          <a:p>
            <a:pPr marL="0" indent="0">
              <a:buNone/>
            </a:pPr>
            <a:r>
              <a:rPr lang="en-US"/>
              <a:t>SELECT column_name(s)</a:t>
            </a:r>
          </a:p>
          <a:p>
            <a:pPr marL="0" indent="0">
              <a:buNone/>
            </a:pPr>
            <a:r>
              <a:rPr lang="en-US"/>
              <a:t>FROM table1</a:t>
            </a:r>
          </a:p>
          <a:p>
            <a:pPr marL="0" indent="0">
              <a:buNone/>
            </a:pPr>
            <a:r>
              <a:rPr lang="en-US"/>
              <a:t>INNER JOIN table2</a:t>
            </a:r>
          </a:p>
          <a:p>
            <a:pPr marL="0" indent="0">
              <a:buNone/>
            </a:pPr>
            <a:r>
              <a:rPr lang="en-US"/>
              <a:t>ON table1.column_name = table2.column_name;</a:t>
            </a:r>
          </a:p>
          <a:p>
            <a:pPr marL="0" indent="0">
              <a:buNone/>
            </a:pPr>
            <a:endParaRPr lang="en-US"/>
          </a:p>
          <a:p>
            <a:pPr marL="0" indent="0">
              <a:buNone/>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62B9-8E6F-4CBA-B841-4249BD0826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B72166-475F-4D09-A382-6A176960980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2E5E18D-7BA4-49DC-900A-C2F752874803}"/>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9972648D-1980-46E4-B397-DA6AA54C203C}"/>
              </a:ext>
            </a:extLst>
          </p:cNvPr>
          <p:cNvPicPr>
            <a:picLocks noChangeAspect="1"/>
          </p:cNvPicPr>
          <p:nvPr/>
        </p:nvPicPr>
        <p:blipFill>
          <a:blip r:embed="rId2"/>
          <a:stretch>
            <a:fillRect/>
          </a:stretch>
        </p:blipFill>
        <p:spPr>
          <a:xfrm>
            <a:off x="1289394" y="1027906"/>
            <a:ext cx="8791575" cy="4391025"/>
          </a:xfrm>
          <a:prstGeom prst="rect">
            <a:avLst/>
          </a:prstGeom>
        </p:spPr>
      </p:pic>
    </p:spTree>
    <p:extLst>
      <p:ext uri="{BB962C8B-B14F-4D97-AF65-F5344CB8AC3E}">
        <p14:creationId xmlns:p14="http://schemas.microsoft.com/office/powerpoint/2010/main" val="3705835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CROSS JOIN EXAMPLE</a:t>
            </a:r>
          </a:p>
        </p:txBody>
      </p:sp>
      <p:sp>
        <p:nvSpPr>
          <p:cNvPr id="6" name="Content Placeholder 5"/>
          <p:cNvSpPr>
            <a:spLocks noGrp="1"/>
          </p:cNvSpPr>
          <p:nvPr>
            <p:ph sz="half" idx="1"/>
          </p:nvPr>
        </p:nvSpPr>
        <p:spPr/>
        <p:txBody>
          <a:bodyPr/>
          <a:lstStyle/>
          <a:p>
            <a:pPr marL="0" indent="0">
              <a:buNone/>
            </a:pPr>
            <a:r>
              <a:rPr lang="en-US"/>
              <a:t>select p.Firstname, d.Name,d.DepartmentID</a:t>
            </a:r>
          </a:p>
          <a:p>
            <a:pPr marL="0" indent="0">
              <a:buNone/>
            </a:pPr>
            <a:r>
              <a:rPr lang="en-US"/>
              <a:t>from person.Person p </a:t>
            </a:r>
          </a:p>
          <a:p>
            <a:pPr marL="0" indent="0">
              <a:buNone/>
            </a:pPr>
            <a:r>
              <a:rPr lang="en-US"/>
              <a:t>cross join HumanResources.Department d</a:t>
            </a:r>
          </a:p>
          <a:p>
            <a:pPr marL="0" indent="0">
              <a:buNone/>
            </a:pPr>
            <a:endParaRPr lang="en-US"/>
          </a:p>
        </p:txBody>
      </p:sp>
      <p:pic>
        <p:nvPicPr>
          <p:cNvPr id="2" name="Content Placeholder 1"/>
          <p:cNvPicPr>
            <a:picLocks noGrp="1" noChangeAspect="1"/>
          </p:cNvPicPr>
          <p:nvPr>
            <p:ph sz="half" idx="2"/>
          </p:nvPr>
        </p:nvPicPr>
        <p:blipFill>
          <a:blip r:embed="rId2"/>
          <a:stretch>
            <a:fillRect/>
          </a:stretch>
        </p:blipFill>
        <p:spPr>
          <a:xfrm>
            <a:off x="6405562" y="2050097"/>
            <a:ext cx="5454333" cy="400581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E7C0-7AA5-4473-B642-D42A06B71685}"/>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AE5DFE8E-2A2D-4E73-8D06-B22017E24EB6}"/>
              </a:ext>
            </a:extLst>
          </p:cNvPr>
          <p:cNvSpPr>
            <a:spLocks noGrp="1"/>
          </p:cNvSpPr>
          <p:nvPr>
            <p:ph sz="half" idx="2"/>
          </p:nvPr>
        </p:nvSpPr>
        <p:spPr>
          <a:xfrm>
            <a:off x="838200" y="1825625"/>
            <a:ext cx="10515600" cy="4351338"/>
          </a:xfrm>
        </p:spPr>
        <p:txBody>
          <a:bodyPr>
            <a:normAutofit fontScale="92500"/>
          </a:bodyPr>
          <a:lstStyle/>
          <a:p>
            <a:pPr marL="514350" indent="-514350">
              <a:buFont typeface="+mj-lt"/>
              <a:buAutoNum type="arabicPeriod"/>
            </a:pPr>
            <a:r>
              <a:rPr lang="en-US" dirty="0"/>
              <a:t>Display Product Name and its Category Name where Category Name starts with B (Hint: Left join category and product, use wild card)</a:t>
            </a:r>
          </a:p>
          <a:p>
            <a:pPr marL="514350" lvl="0" indent="-514350">
              <a:buFont typeface="+mj-lt"/>
              <a:buAutoNum type="arabicPeriod"/>
            </a:pPr>
            <a:r>
              <a:rPr lang="en-US" dirty="0"/>
              <a:t>Display Titles and their quantity (Hint Pubs database, table title and sales, left join) </a:t>
            </a:r>
          </a:p>
          <a:p>
            <a:pPr marL="514350" lvl="0" indent="-514350">
              <a:buFont typeface="+mj-lt"/>
              <a:buAutoNum type="arabicPeriod"/>
            </a:pPr>
            <a:r>
              <a:rPr lang="en-US" dirty="0"/>
              <a:t>Use Right join to display Book Title and publisher Names (Hint pubs Database, Table Title and Publisher) Write down the reason for any null values if coming in title column.</a:t>
            </a:r>
          </a:p>
          <a:p>
            <a:pPr marL="514350" lvl="0" indent="-514350">
              <a:buFont typeface="+mj-lt"/>
              <a:buAutoNum type="arabicPeriod"/>
            </a:pPr>
            <a:r>
              <a:rPr lang="en-US" dirty="0"/>
              <a:t>User Right join to display those publishers where title is null.</a:t>
            </a:r>
          </a:p>
          <a:p>
            <a:pPr marL="514350" lvl="0" indent="-514350">
              <a:buFont typeface="+mj-lt"/>
              <a:buAutoNum type="arabicPeriod"/>
            </a:pPr>
            <a:r>
              <a:rPr lang="en-US" dirty="0"/>
              <a:t>Use self-join to display Publishers name where city is same (Publisher id should be different) Sample example</a:t>
            </a:r>
          </a:p>
          <a:p>
            <a:endParaRPr lang="en-US" dirty="0"/>
          </a:p>
        </p:txBody>
      </p:sp>
    </p:spTree>
    <p:extLst>
      <p:ext uri="{BB962C8B-B14F-4D97-AF65-F5344CB8AC3E}">
        <p14:creationId xmlns:p14="http://schemas.microsoft.com/office/powerpoint/2010/main" val="1723647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1">
            <a:extLst>
              <a:ext uri="{FF2B5EF4-FFF2-40B4-BE49-F238E27FC236}">
                <a16:creationId xmlns:a16="http://schemas.microsoft.com/office/drawing/2014/main" id="{12235D5B-2D8B-488E-ADCA-CC8B23ACA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80" y="219075"/>
            <a:ext cx="9937416"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9397BDD-E948-4355-89E0-B81CA86EF8F6}"/>
              </a:ext>
            </a:extLst>
          </p:cNvPr>
          <p:cNvSpPr txBox="1"/>
          <p:nvPr/>
        </p:nvSpPr>
        <p:spPr>
          <a:xfrm>
            <a:off x="684380" y="1685925"/>
            <a:ext cx="11507620" cy="5724644"/>
          </a:xfrm>
          <a:prstGeom prst="rect">
            <a:avLst/>
          </a:prstGeom>
          <a:noFill/>
        </p:spPr>
        <p:txBody>
          <a:bodyPr wrap="square" rtlCol="0">
            <a:spAutoFit/>
          </a:bodyPr>
          <a:lstStyle/>
          <a:p>
            <a:pPr lvl="0"/>
            <a:r>
              <a:rPr lang="en-US" sz="2200" dirty="0"/>
              <a:t>6. Use cross join (Cartesian join) to Display Book Title and Publisher Name.</a:t>
            </a:r>
          </a:p>
          <a:p>
            <a:pPr lvl="0"/>
            <a:r>
              <a:rPr lang="en-US" sz="2200" dirty="0"/>
              <a:t>7. Use two full joins to Display Product Name, Category Name and Supplier Name (Hint: Below Example)</a:t>
            </a:r>
          </a:p>
          <a:p>
            <a:r>
              <a:rPr lang="en-US" sz="2200" b="1" dirty="0"/>
              <a:t>Example:</a:t>
            </a:r>
            <a:endParaRPr lang="en-US" sz="2200" dirty="0"/>
          </a:p>
          <a:p>
            <a:r>
              <a:rPr lang="en-US" sz="2200" b="1" dirty="0"/>
              <a:t>select  col1  ,col2 ,col3</a:t>
            </a:r>
            <a:endParaRPr lang="en-US" sz="2200" dirty="0"/>
          </a:p>
          <a:p>
            <a:r>
              <a:rPr lang="en-US" sz="2200" b="1" dirty="0"/>
              <a:t>from  table supplier </a:t>
            </a:r>
            <a:endParaRPr lang="en-US" sz="2200" dirty="0"/>
          </a:p>
          <a:p>
            <a:r>
              <a:rPr lang="en-US" sz="2200" b="1" dirty="0"/>
              <a:t>full join table product</a:t>
            </a:r>
            <a:endParaRPr lang="en-US" sz="2200" dirty="0"/>
          </a:p>
          <a:p>
            <a:r>
              <a:rPr lang="en-US" sz="2200" b="1" dirty="0"/>
              <a:t>on </a:t>
            </a:r>
            <a:r>
              <a:rPr lang="en-US" sz="2200" b="1" dirty="0" err="1"/>
              <a:t>supplier.productid</a:t>
            </a:r>
            <a:r>
              <a:rPr lang="en-US" sz="2200" b="1" dirty="0"/>
              <a:t>=</a:t>
            </a:r>
            <a:r>
              <a:rPr lang="en-US" sz="2200" b="1" dirty="0" err="1"/>
              <a:t>product.productid</a:t>
            </a:r>
            <a:r>
              <a:rPr lang="en-US" sz="2200" b="1" dirty="0"/>
              <a:t> </a:t>
            </a:r>
            <a:endParaRPr lang="en-US" sz="2200" dirty="0"/>
          </a:p>
          <a:p>
            <a:r>
              <a:rPr lang="en-US" sz="2200" b="1" dirty="0"/>
              <a:t>full join Categories </a:t>
            </a:r>
            <a:endParaRPr lang="en-US" sz="2200" dirty="0"/>
          </a:p>
          <a:p>
            <a:r>
              <a:rPr lang="en-US" sz="2200" b="1" dirty="0"/>
              <a:t> on </a:t>
            </a:r>
            <a:r>
              <a:rPr lang="en-US" sz="2200" b="1" dirty="0" err="1"/>
              <a:t>product.CategoryID</a:t>
            </a:r>
            <a:r>
              <a:rPr lang="en-US" sz="2200" b="1" dirty="0"/>
              <a:t>=</a:t>
            </a:r>
            <a:r>
              <a:rPr lang="en-US" sz="2200" b="1" dirty="0" err="1"/>
              <a:t>category.CategoryID</a:t>
            </a:r>
            <a:r>
              <a:rPr lang="en-US" sz="2200" dirty="0"/>
              <a:t> </a:t>
            </a:r>
          </a:p>
          <a:p>
            <a:pPr lvl="0"/>
            <a:r>
              <a:rPr lang="en-US" sz="2200" dirty="0"/>
              <a:t>8. Use full join to display the name of Supplier for the product starting with letter C (Hint: Northwind)</a:t>
            </a:r>
          </a:p>
          <a:p>
            <a:r>
              <a:rPr lang="en-US" sz="2000" dirty="0"/>
              <a:t>9. Get shipper’s Company Name for an order using inner join. (Display only </a:t>
            </a:r>
            <a:r>
              <a:rPr lang="en-US" sz="2000" dirty="0" err="1"/>
              <a:t>orderID</a:t>
            </a:r>
            <a:r>
              <a:rPr lang="en-US" sz="2000" dirty="0"/>
              <a:t> from orders and </a:t>
            </a:r>
            <a:r>
              <a:rPr lang="en-US" sz="2000" dirty="0" err="1"/>
              <a:t>comapnayName</a:t>
            </a:r>
            <a:r>
              <a:rPr lang="en-US" sz="2000" dirty="0"/>
              <a:t> from Customers table)</a:t>
            </a:r>
          </a:p>
          <a:p>
            <a:pPr lvl="0"/>
            <a:endParaRPr lang="en-US" sz="2200" dirty="0"/>
          </a:p>
          <a:p>
            <a:endParaRPr lang="en-US" sz="2200" dirty="0"/>
          </a:p>
          <a:p>
            <a:endParaRPr lang="en-US" dirty="0"/>
          </a:p>
        </p:txBody>
      </p:sp>
    </p:spTree>
    <p:extLst>
      <p:ext uri="{BB962C8B-B14F-4D97-AF65-F5344CB8AC3E}">
        <p14:creationId xmlns:p14="http://schemas.microsoft.com/office/powerpoint/2010/main" val="364314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307B-8B01-4DE9-9781-DD0E0E16F52F}"/>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B2B0088D-9B91-4BD5-B825-3AB945001990}"/>
              </a:ext>
            </a:extLst>
          </p:cNvPr>
          <p:cNvSpPr>
            <a:spLocks noGrp="1"/>
          </p:cNvSpPr>
          <p:nvPr>
            <p:ph sz="half" idx="1"/>
          </p:nvPr>
        </p:nvSpPr>
        <p:spPr>
          <a:xfrm>
            <a:off x="838199" y="1825625"/>
            <a:ext cx="10028583" cy="4351338"/>
          </a:xfrm>
        </p:spPr>
        <p:txBody>
          <a:bodyPr/>
          <a:lstStyle/>
          <a:p>
            <a:pPr marL="0" lvl="0" indent="0">
              <a:buNone/>
            </a:pPr>
            <a:r>
              <a:rPr lang="en-US" dirty="0"/>
              <a:t>10.  </a:t>
            </a:r>
            <a:r>
              <a:rPr lang="en-US" sz="2800" dirty="0"/>
              <a:t>Count no of </a:t>
            </a:r>
            <a:r>
              <a:rPr lang="en-US" sz="2800" dirty="0" err="1"/>
              <a:t>Products’s</a:t>
            </a:r>
            <a:r>
              <a:rPr lang="en-US" sz="2800" dirty="0"/>
              <a:t> against each suppliers name. list only those products whose count is greater than 3</a:t>
            </a:r>
          </a:p>
          <a:p>
            <a:pPr marL="0" lvl="0" indent="0">
              <a:buNone/>
            </a:pPr>
            <a:r>
              <a:rPr lang="en-US" sz="2800" dirty="0"/>
              <a:t>11. Display Region ID, Region Description, Territories Description and (inner join with table Territories and Region)</a:t>
            </a:r>
          </a:p>
          <a:p>
            <a:pPr marL="0" lvl="0" indent="0">
              <a:buNone/>
            </a:pPr>
            <a:r>
              <a:rPr lang="en-US" sz="2800" dirty="0"/>
              <a:t>12. Display Company Name and Total orders placed by the company (Table: orders, customer, use inner join, group by)</a:t>
            </a:r>
          </a:p>
          <a:p>
            <a:endParaRPr lang="en-US" dirty="0"/>
          </a:p>
        </p:txBody>
      </p:sp>
    </p:spTree>
    <p:extLst>
      <p:ext uri="{BB962C8B-B14F-4D97-AF65-F5344CB8AC3E}">
        <p14:creationId xmlns:p14="http://schemas.microsoft.com/office/powerpoint/2010/main" val="68922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INNER JOIN</a:t>
            </a:r>
          </a:p>
        </p:txBody>
      </p:sp>
      <p:sp>
        <p:nvSpPr>
          <p:cNvPr id="3" name="Content Placeholder 2"/>
          <p:cNvSpPr>
            <a:spLocks noGrp="1"/>
          </p:cNvSpPr>
          <p:nvPr>
            <p:ph sz="half" idx="1"/>
          </p:nvPr>
        </p:nvSpPr>
        <p:spPr>
          <a:xfrm>
            <a:off x="838200" y="1825625"/>
            <a:ext cx="10515600" cy="4351655"/>
          </a:xfrm>
        </p:spPr>
        <p:txBody>
          <a:bodyPr/>
          <a:lstStyle/>
          <a:p>
            <a:r>
              <a:rPr lang="en-US"/>
              <a:t>ORDERS TABLE                  CUSTOMERS TABLE</a:t>
            </a:r>
          </a:p>
          <a:p>
            <a:endParaRPr lang="en-US"/>
          </a:p>
        </p:txBody>
      </p:sp>
      <p:pic>
        <p:nvPicPr>
          <p:cNvPr id="4" name="Content Placeholder 3"/>
          <p:cNvPicPr>
            <a:picLocks noGrp="1" noChangeAspect="1"/>
          </p:cNvPicPr>
          <p:nvPr>
            <p:ph sz="half" idx="2"/>
          </p:nvPr>
        </p:nvPicPr>
        <p:blipFill>
          <a:blip r:embed="rId2"/>
          <a:stretch>
            <a:fillRect/>
          </a:stretch>
        </p:blipFill>
        <p:spPr>
          <a:xfrm>
            <a:off x="667385" y="2438400"/>
            <a:ext cx="5210810" cy="3738245"/>
          </a:xfrm>
          <a:prstGeom prst="rect">
            <a:avLst/>
          </a:prstGeom>
        </p:spPr>
      </p:pic>
      <p:pic>
        <p:nvPicPr>
          <p:cNvPr id="7" name="Picture 6"/>
          <p:cNvPicPr>
            <a:picLocks noChangeAspect="1"/>
          </p:cNvPicPr>
          <p:nvPr/>
        </p:nvPicPr>
        <p:blipFill>
          <a:blip r:embed="rId3"/>
          <a:stretch>
            <a:fillRect/>
          </a:stretch>
        </p:blipFill>
        <p:spPr>
          <a:xfrm>
            <a:off x="6163310" y="2437765"/>
            <a:ext cx="5190490" cy="32842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INNER JOIN QUERY</a:t>
            </a:r>
          </a:p>
        </p:txBody>
      </p:sp>
      <p:sp>
        <p:nvSpPr>
          <p:cNvPr id="6" name="Content Placeholder 5"/>
          <p:cNvSpPr>
            <a:spLocks noGrp="1"/>
          </p:cNvSpPr>
          <p:nvPr>
            <p:ph sz="half" idx="1"/>
          </p:nvPr>
        </p:nvSpPr>
        <p:spPr>
          <a:xfrm>
            <a:off x="838200" y="1825625"/>
            <a:ext cx="10515600" cy="4351655"/>
          </a:xfrm>
        </p:spPr>
        <p:txBody>
          <a:bodyPr/>
          <a:lstStyle/>
          <a:p>
            <a:pPr marL="0" indent="0">
              <a:buNone/>
            </a:pPr>
            <a:r>
              <a:rPr lang="en-US"/>
              <a:t>SELECT Orders.OrderID,Customers.CustomerName, Orders.OrderDate FROM Orders INNER JOIN Customers ON Orders.CustomerID=Customers.CustomerID;</a:t>
            </a:r>
          </a:p>
          <a:p>
            <a:endParaRPr lang="en-US"/>
          </a:p>
        </p:txBody>
      </p:sp>
      <p:pic>
        <p:nvPicPr>
          <p:cNvPr id="7" name="Content Placeholder 6"/>
          <p:cNvPicPr>
            <a:picLocks noGrp="1" noChangeAspect="1"/>
          </p:cNvPicPr>
          <p:nvPr>
            <p:ph sz="half" idx="2"/>
          </p:nvPr>
        </p:nvPicPr>
        <p:blipFill>
          <a:blip r:embed="rId2"/>
          <a:stretch>
            <a:fillRect/>
          </a:stretch>
        </p:blipFill>
        <p:spPr>
          <a:xfrm>
            <a:off x="1734185" y="3973195"/>
            <a:ext cx="8245475" cy="2574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JOINS</a:t>
            </a:r>
          </a:p>
        </p:txBody>
      </p:sp>
      <p:sp>
        <p:nvSpPr>
          <p:cNvPr id="3" name="Content Placeholder 2"/>
          <p:cNvSpPr>
            <a:spLocks noGrp="1"/>
          </p:cNvSpPr>
          <p:nvPr>
            <p:ph idx="1"/>
          </p:nvPr>
        </p:nvSpPr>
        <p:spPr/>
        <p:txBody>
          <a:bodyPr>
            <a:normAutofit/>
          </a:bodyPr>
          <a:lstStyle/>
          <a:p>
            <a:r>
              <a:rPr lang="en-US"/>
              <a:t>Here are the different types of the JOINs in SQL:</a:t>
            </a:r>
          </a:p>
          <a:p>
            <a:r>
              <a:rPr lang="en-US"/>
              <a:t>(INNER) JOIN:</a:t>
            </a:r>
          </a:p>
          <a:p>
            <a:r>
              <a:rPr lang="en-US"/>
              <a:t>LEFT (OUTER) JOIN</a:t>
            </a:r>
          </a:p>
          <a:p>
            <a:r>
              <a:rPr lang="en-US"/>
              <a:t>RIGHT (OUTER) JOIN</a:t>
            </a:r>
          </a:p>
          <a:p>
            <a:r>
              <a:rPr lang="en-US"/>
              <a:t>FULL (OUTER) JOIN</a:t>
            </a:r>
          </a:p>
          <a:p>
            <a:r>
              <a:rPr lang="en-US"/>
              <a:t>SELF JOIN</a:t>
            </a:r>
          </a:p>
          <a:p>
            <a:r>
              <a:rPr lang="en-US"/>
              <a:t>CROSS JOIN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LEFT JOIN</a:t>
            </a:r>
          </a:p>
        </p:txBody>
      </p:sp>
      <p:sp>
        <p:nvSpPr>
          <p:cNvPr id="5" name="Content Placeholder 4"/>
          <p:cNvSpPr>
            <a:spLocks noGrp="1"/>
          </p:cNvSpPr>
          <p:nvPr>
            <p:ph sz="half" idx="1"/>
          </p:nvPr>
        </p:nvSpPr>
        <p:spPr>
          <a:xfrm>
            <a:off x="838200" y="1825625"/>
            <a:ext cx="10754995" cy="4351655"/>
          </a:xfrm>
        </p:spPr>
        <p:txBody>
          <a:bodyPr/>
          <a:lstStyle/>
          <a:p>
            <a:r>
              <a:rPr lang="en-US"/>
              <a:t>The LEFT JOIN keyword returns all records from the left table (table1), and the matched records from the right table (table2). The result is NULL from the right side, if there is no match.</a:t>
            </a:r>
          </a:p>
          <a:p>
            <a:r>
              <a:rPr lang="en-US"/>
              <a:t>In some databases LEFT JOIN is called LEFT OUTER JOIN.</a:t>
            </a:r>
          </a:p>
          <a:p>
            <a:endParaRPr lang="en-US"/>
          </a:p>
        </p:txBody>
      </p:sp>
      <p:pic>
        <p:nvPicPr>
          <p:cNvPr id="6" name="Content Placeholder 5"/>
          <p:cNvPicPr>
            <a:picLocks noGrp="1" noChangeAspect="1"/>
          </p:cNvPicPr>
          <p:nvPr>
            <p:ph sz="half" idx="2"/>
          </p:nvPr>
        </p:nvPicPr>
        <p:blipFill>
          <a:blip r:embed="rId2"/>
          <a:stretch>
            <a:fillRect/>
          </a:stretch>
        </p:blipFill>
        <p:spPr>
          <a:xfrm>
            <a:off x="4243705" y="4418330"/>
            <a:ext cx="5092700" cy="21818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LEFT JOIN SYNTAX</a:t>
            </a:r>
          </a:p>
        </p:txBody>
      </p:sp>
      <p:sp>
        <p:nvSpPr>
          <p:cNvPr id="6" name="Content Placeholder 5"/>
          <p:cNvSpPr>
            <a:spLocks noGrp="1"/>
          </p:cNvSpPr>
          <p:nvPr>
            <p:ph idx="1"/>
          </p:nvPr>
        </p:nvSpPr>
        <p:spPr/>
        <p:txBody>
          <a:bodyPr/>
          <a:lstStyle/>
          <a:p>
            <a:r>
              <a:rPr lang="en-US"/>
              <a:t>SELECT column_name(s)</a:t>
            </a:r>
          </a:p>
          <a:p>
            <a:r>
              <a:rPr lang="en-US"/>
              <a:t>FROM table1</a:t>
            </a:r>
          </a:p>
          <a:p>
            <a:r>
              <a:rPr lang="en-US"/>
              <a:t>LEFT JOIN table2</a:t>
            </a:r>
          </a:p>
          <a:p>
            <a:r>
              <a:rPr lang="en-US"/>
              <a:t>ON table1.column_name = table2.column_name;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LEFT OUTER JOIN</a:t>
            </a:r>
          </a:p>
        </p:txBody>
      </p:sp>
      <p:sp>
        <p:nvSpPr>
          <p:cNvPr id="3" name="Content Placeholder 2"/>
          <p:cNvSpPr>
            <a:spLocks noGrp="1"/>
          </p:cNvSpPr>
          <p:nvPr>
            <p:ph sz="half" idx="1"/>
          </p:nvPr>
        </p:nvSpPr>
        <p:spPr>
          <a:xfrm>
            <a:off x="838200" y="1825625"/>
            <a:ext cx="10695305" cy="4351655"/>
          </a:xfrm>
        </p:spPr>
        <p:txBody>
          <a:bodyPr/>
          <a:lstStyle/>
          <a:p>
            <a:r>
              <a:rPr lang="en-US"/>
              <a:t>CUSTOMERS TABLE                   ORDERS TABLE</a:t>
            </a:r>
          </a:p>
          <a:p>
            <a:endParaRPr lang="en-US"/>
          </a:p>
        </p:txBody>
      </p:sp>
      <p:pic>
        <p:nvPicPr>
          <p:cNvPr id="4" name="Content Placeholder 3"/>
          <p:cNvPicPr>
            <a:picLocks noGrp="1" noChangeAspect="1"/>
          </p:cNvPicPr>
          <p:nvPr>
            <p:ph sz="half" idx="2"/>
          </p:nvPr>
        </p:nvPicPr>
        <p:blipFill>
          <a:blip r:embed="rId2"/>
          <a:stretch>
            <a:fillRect/>
          </a:stretch>
        </p:blipFill>
        <p:spPr>
          <a:xfrm>
            <a:off x="1005205" y="2629535"/>
            <a:ext cx="5013960" cy="3547745"/>
          </a:xfrm>
          <a:prstGeom prst="rect">
            <a:avLst/>
          </a:prstGeom>
        </p:spPr>
      </p:pic>
      <p:pic>
        <p:nvPicPr>
          <p:cNvPr id="6" name="Picture 5"/>
          <p:cNvPicPr>
            <a:picLocks noChangeAspect="1"/>
          </p:cNvPicPr>
          <p:nvPr/>
        </p:nvPicPr>
        <p:blipFill>
          <a:blip r:embed="rId3"/>
          <a:stretch>
            <a:fillRect/>
          </a:stretch>
        </p:blipFill>
        <p:spPr>
          <a:xfrm>
            <a:off x="6699885" y="2629535"/>
            <a:ext cx="4653915" cy="35471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1131</Words>
  <Application>Microsoft Office PowerPoint</Application>
  <PresentationFormat>Widescreen</PresentationFormat>
  <Paragraphs>121</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Lab4: All Joins</vt:lpstr>
      <vt:lpstr>INNER JOIN</vt:lpstr>
      <vt:lpstr>INNER JOIN SYNTAX</vt:lpstr>
      <vt:lpstr>INNER JOIN</vt:lpstr>
      <vt:lpstr>INNER JOIN QUERY</vt:lpstr>
      <vt:lpstr>TYPES OF JOINS</vt:lpstr>
      <vt:lpstr>LEFT JOIN</vt:lpstr>
      <vt:lpstr>LEFT JOIN SYNTAX</vt:lpstr>
      <vt:lpstr>LEFT OUTER JOIN</vt:lpstr>
      <vt:lpstr>LEFT OUTER JOIN</vt:lpstr>
      <vt:lpstr>LEFT OUTER JOIN</vt:lpstr>
      <vt:lpstr>SQL RIGHT JOIN KEYWORD</vt:lpstr>
      <vt:lpstr>RIGHT JOIN SYNTAX</vt:lpstr>
      <vt:lpstr>RIGHT JOIN</vt:lpstr>
      <vt:lpstr>RIGHT OUTER JOIN</vt:lpstr>
      <vt:lpstr>SQL FULL OUTER JOIN KEYWORD</vt:lpstr>
      <vt:lpstr>FULL OUTER JOIN SYNTAX</vt:lpstr>
      <vt:lpstr>FULL OUTER JOIN</vt:lpstr>
      <vt:lpstr>SQL FULL OUTER JOIN</vt:lpstr>
      <vt:lpstr>SQL SELF JOIN</vt:lpstr>
      <vt:lpstr>SELF JOINS</vt:lpstr>
      <vt:lpstr>SELF JOIN Example</vt:lpstr>
      <vt:lpstr>SELF JOIN EXAMPLE RESULT</vt:lpstr>
      <vt:lpstr>EXERCISE</vt:lpstr>
      <vt:lpstr>SELF JOIN USAGE</vt:lpstr>
      <vt:lpstr>SELF JOIN</vt:lpstr>
      <vt:lpstr>SELF JOIN EXAMPLE</vt:lpstr>
      <vt:lpstr>CROSS JOIN</vt:lpstr>
      <vt:lpstr>PowerPoint Presentation</vt:lpstr>
      <vt:lpstr>PowerPoint Presentation</vt:lpstr>
      <vt:lpstr>CROSS JOIN EXAMPLE</vt:lpstr>
      <vt:lpstr>PowerPoint Presentation</vt:lpstr>
      <vt:lpstr>PowerPoint Presentation</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Lab4: Joins</dc:title>
  <dc:creator>Ayesha Khan</dc:creator>
  <cp:lastModifiedBy>Ayesha Khan</cp:lastModifiedBy>
  <cp:revision>9</cp:revision>
  <dcterms:created xsi:type="dcterms:W3CDTF">2021-03-28T19:46:45Z</dcterms:created>
  <dcterms:modified xsi:type="dcterms:W3CDTF">2022-03-29T06:42:57Z</dcterms:modified>
</cp:coreProperties>
</file>