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84" r:id="rId10"/>
    <p:sldId id="285" r:id="rId11"/>
    <p:sldId id="286" r:id="rId12"/>
    <p:sldId id="275" r:id="rId13"/>
    <p:sldId id="276" r:id="rId14"/>
    <p:sldId id="278" r:id="rId15"/>
    <p:sldId id="279" r:id="rId16"/>
    <p:sldId id="280" r:id="rId17"/>
    <p:sldId id="281" r:id="rId18"/>
    <p:sldId id="282" r:id="rId19"/>
    <p:sldId id="283" r:id="rId20"/>
    <p:sldId id="273" r:id="rId21"/>
    <p:sldId id="269"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62" d="100"/>
          <a:sy n="62" d="100"/>
        </p:scale>
        <p:origin x="6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D981-DCCD-4047-AF98-01CF9E17B08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52A825F-C1C1-4A36-A427-E1DAF428332E}" type="slidenum">
              <a:rPr lang="en-US" smtClean="0"/>
              <a:t>‹#›</a:t>
            </a:fld>
            <a:endParaRPr lang="en-US"/>
          </a:p>
        </p:txBody>
      </p:sp>
    </p:spTree>
    <p:extLst>
      <p:ext uri="{BB962C8B-B14F-4D97-AF65-F5344CB8AC3E}">
        <p14:creationId xmlns:p14="http://schemas.microsoft.com/office/powerpoint/2010/main" val="340541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D981-DCCD-4047-AF98-01CF9E17B08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94606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D981-DCCD-4047-AF98-01CF9E17B08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4549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5D981-DCCD-4047-AF98-01CF9E17B08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288161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7A5D981-DCCD-4047-AF98-01CF9E17B088}" type="datetimeFigureOut">
              <a:rPr lang="en-US" smtClean="0"/>
              <a:t>3/5/2024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52A825F-C1C1-4A36-A427-E1DAF428332E}" type="slidenum">
              <a:rPr lang="en-US" smtClean="0"/>
              <a:t>‹#›</a:t>
            </a:fld>
            <a:endParaRPr lang="en-US"/>
          </a:p>
        </p:txBody>
      </p:sp>
    </p:spTree>
    <p:extLst>
      <p:ext uri="{BB962C8B-B14F-4D97-AF65-F5344CB8AC3E}">
        <p14:creationId xmlns:p14="http://schemas.microsoft.com/office/powerpoint/2010/main" val="121065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5D981-DCCD-4047-AF98-01CF9E17B08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6424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5D981-DCCD-4047-AF98-01CF9E17B088}"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113607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5D981-DCCD-4047-AF98-01CF9E17B088}"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24608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5D981-DCCD-4047-AF98-01CF9E17B088}"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343857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5D981-DCCD-4047-AF98-01CF9E17B08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158725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5D981-DCCD-4047-AF98-01CF9E17B088}" type="datetimeFigureOut">
              <a:rPr lang="en-US" smtClean="0"/>
              <a:t>3/5/2024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52A825F-C1C1-4A36-A427-E1DAF428332E}" type="slidenum">
              <a:rPr lang="en-US" smtClean="0"/>
              <a:t>‹#›</a:t>
            </a:fld>
            <a:endParaRPr lang="en-US"/>
          </a:p>
        </p:txBody>
      </p:sp>
    </p:spTree>
    <p:extLst>
      <p:ext uri="{BB962C8B-B14F-4D97-AF65-F5344CB8AC3E}">
        <p14:creationId xmlns:p14="http://schemas.microsoft.com/office/powerpoint/2010/main" val="90934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A5D981-DCCD-4047-AF98-01CF9E17B088}" type="datetimeFigureOut">
              <a:rPr lang="en-US" smtClean="0"/>
              <a:t>3/5/2024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52A825F-C1C1-4A36-A427-E1DAF428332E}" type="slidenum">
              <a:rPr lang="en-US" smtClean="0"/>
              <a:t>‹#›</a:t>
            </a:fld>
            <a:endParaRPr lang="en-US"/>
          </a:p>
        </p:txBody>
      </p:sp>
    </p:spTree>
    <p:extLst>
      <p:ext uri="{BB962C8B-B14F-4D97-AF65-F5344CB8AC3E}">
        <p14:creationId xmlns:p14="http://schemas.microsoft.com/office/powerpoint/2010/main" val="172321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28EA-CB6F-E84A-E7B0-04F27896F42B}"/>
              </a:ext>
            </a:extLst>
          </p:cNvPr>
          <p:cNvSpPr>
            <a:spLocks noGrp="1"/>
          </p:cNvSpPr>
          <p:nvPr>
            <p:ph type="ctrTitle"/>
          </p:nvPr>
        </p:nvSpPr>
        <p:spPr>
          <a:xfrm>
            <a:off x="1112520" y="1911096"/>
            <a:ext cx="9966960" cy="3035808"/>
          </a:xfrm>
        </p:spPr>
        <p:txBody>
          <a:bodyPr/>
          <a:lstStyle/>
          <a:p>
            <a:r>
              <a:rPr lang="en-US" dirty="0"/>
              <a:t>LECTURE # 04</a:t>
            </a:r>
            <a:br>
              <a:rPr lang="en-US" dirty="0"/>
            </a:br>
            <a:r>
              <a:rPr lang="en-US" dirty="0"/>
              <a:t>INFORMED SEARCH A*</a:t>
            </a:r>
            <a:br>
              <a:rPr lang="en-US" dirty="0"/>
            </a:br>
            <a:endParaRPr lang="en-US" dirty="0"/>
          </a:p>
        </p:txBody>
      </p:sp>
    </p:spTree>
    <p:extLst>
      <p:ext uri="{BB962C8B-B14F-4D97-AF65-F5344CB8AC3E}">
        <p14:creationId xmlns:p14="http://schemas.microsoft.com/office/powerpoint/2010/main" val="351480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1DE5-9445-7558-7B17-ED76F80FD080}"/>
              </a:ext>
            </a:extLst>
          </p:cNvPr>
          <p:cNvSpPr>
            <a:spLocks noGrp="1"/>
          </p:cNvSpPr>
          <p:nvPr>
            <p:ph type="title"/>
          </p:nvPr>
        </p:nvSpPr>
        <p:spPr>
          <a:xfrm>
            <a:off x="258189" y="190948"/>
            <a:ext cx="10058400" cy="604429"/>
          </a:xfrm>
        </p:spPr>
        <p:txBody>
          <a:bodyPr>
            <a:normAutofit fontScale="90000"/>
          </a:bodyPr>
          <a:lstStyle/>
          <a:p>
            <a:r>
              <a:rPr lang="en-US" dirty="0" err="1"/>
              <a:t>Explaination</a:t>
            </a:r>
            <a:r>
              <a:rPr lang="en-US" dirty="0"/>
              <a:t>:</a:t>
            </a:r>
          </a:p>
        </p:txBody>
      </p:sp>
      <p:pic>
        <p:nvPicPr>
          <p:cNvPr id="5" name="Content Placeholder 4" descr="A screenshot of a computer&#10;&#10;Description automatically generated">
            <a:extLst>
              <a:ext uri="{FF2B5EF4-FFF2-40B4-BE49-F238E27FC236}">
                <a16:creationId xmlns:a16="http://schemas.microsoft.com/office/drawing/2014/main" id="{57934E20-BAC9-C5FE-1356-E10992704E85}"/>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0822" t="6230" r="11005" b="2980"/>
          <a:stretch/>
        </p:blipFill>
        <p:spPr>
          <a:xfrm>
            <a:off x="0" y="2527443"/>
            <a:ext cx="6628895" cy="4330557"/>
          </a:xfrm>
        </p:spPr>
      </p:pic>
      <p:pic>
        <p:nvPicPr>
          <p:cNvPr id="6" name="Picture 2">
            <a:extLst>
              <a:ext uri="{FF2B5EF4-FFF2-40B4-BE49-F238E27FC236}">
                <a16:creationId xmlns:a16="http://schemas.microsoft.com/office/drawing/2014/main" id="{3559584B-5DC5-6FEF-3975-DDCF700CAB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777"/>
          <a:stretch/>
        </p:blipFill>
        <p:spPr bwMode="auto">
          <a:xfrm>
            <a:off x="7859729" y="4177328"/>
            <a:ext cx="4200836" cy="26806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E7F708B-F913-3216-9CA8-020CAEBDBC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350"/>
          <a:stretch/>
        </p:blipFill>
        <p:spPr bwMode="auto">
          <a:xfrm>
            <a:off x="10434826" y="0"/>
            <a:ext cx="1757174"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D3F7-41F5-F94F-3AA6-80FAEEAD3FE5}"/>
              </a:ext>
            </a:extLst>
          </p:cNvPr>
          <p:cNvSpPr>
            <a:spLocks noGrp="1"/>
          </p:cNvSpPr>
          <p:nvPr>
            <p:ph type="title"/>
          </p:nvPr>
        </p:nvSpPr>
        <p:spPr>
          <a:xfrm>
            <a:off x="0" y="258601"/>
            <a:ext cx="10058400" cy="368123"/>
          </a:xfrm>
        </p:spPr>
        <p:txBody>
          <a:bodyPr>
            <a:normAutofit fontScale="90000"/>
          </a:bodyPr>
          <a:lstStyle/>
          <a:p>
            <a:r>
              <a:rPr lang="en-US" dirty="0"/>
              <a:t>Explanation:</a:t>
            </a:r>
          </a:p>
        </p:txBody>
      </p:sp>
      <p:pic>
        <p:nvPicPr>
          <p:cNvPr id="5" name="Content Placeholder 4">
            <a:extLst>
              <a:ext uri="{FF2B5EF4-FFF2-40B4-BE49-F238E27FC236}">
                <a16:creationId xmlns:a16="http://schemas.microsoft.com/office/drawing/2014/main" id="{75D272ED-E1D1-745D-6170-26385BC56F8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0" y="2705000"/>
            <a:ext cx="9297483" cy="3785404"/>
          </a:xfrm>
        </p:spPr>
      </p:pic>
      <p:pic>
        <p:nvPicPr>
          <p:cNvPr id="6" name="Picture 2">
            <a:extLst>
              <a:ext uri="{FF2B5EF4-FFF2-40B4-BE49-F238E27FC236}">
                <a16:creationId xmlns:a16="http://schemas.microsoft.com/office/drawing/2014/main" id="{C190E276-93A6-F7B8-50EF-8463E474AD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350"/>
          <a:stretch/>
        </p:blipFill>
        <p:spPr bwMode="auto">
          <a:xfrm>
            <a:off x="10434826" y="0"/>
            <a:ext cx="1757174" cy="4051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4ADEDC2-0525-15B0-4F9A-0C7DC8567B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777"/>
          <a:stretch/>
        </p:blipFill>
        <p:spPr bwMode="auto">
          <a:xfrm>
            <a:off x="6096000" y="24328"/>
            <a:ext cx="4200836" cy="268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6C75A5-F4B8-415F-B4EA-A9AD45087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3D9CC178-C06A-480F-AAFC-127638C29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2" name="Oval 11">
              <a:extLst>
                <a:ext uri="{FF2B5EF4-FFF2-40B4-BE49-F238E27FC236}">
                  <a16:creationId xmlns:a16="http://schemas.microsoft.com/office/drawing/2014/main" id="{77235C6D-8D65-4BC6-AE0E-523AB3C8D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4" name="Rectangle 13">
            <a:extLst>
              <a:ext uri="{FF2B5EF4-FFF2-40B4-BE49-F238E27FC236}">
                <a16:creationId xmlns:a16="http://schemas.microsoft.com/office/drawing/2014/main" id="{FA09304C-28F7-4E8D-883F-50432A7C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AD6DE7-4C8D-496F-A9FF-3442D00D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7C25D7-975B-4E64-A3A6-AA09C5795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8B4C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2A639A-F9CB-1DEC-A570-330012879930}"/>
              </a:ext>
            </a:extLst>
          </p:cNvPr>
          <p:cNvPicPr>
            <a:picLocks noChangeAspect="1"/>
          </p:cNvPicPr>
          <p:nvPr/>
        </p:nvPicPr>
        <p:blipFill rotWithShape="1">
          <a:blip r:embed="rId6"/>
          <a:srcRect t="34048" r="1" b="22529"/>
          <a:stretch/>
        </p:blipFill>
        <p:spPr>
          <a:xfrm>
            <a:off x="643467" y="643467"/>
            <a:ext cx="10905066" cy="5571066"/>
          </a:xfrm>
          <a:prstGeom prst="rect">
            <a:avLst/>
          </a:prstGeom>
        </p:spPr>
      </p:pic>
    </p:spTree>
    <p:extLst>
      <p:ext uri="{BB962C8B-B14F-4D97-AF65-F5344CB8AC3E}">
        <p14:creationId xmlns:p14="http://schemas.microsoft.com/office/powerpoint/2010/main" val="327865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p:txBody>
          <a:bodyPr/>
          <a:lstStyle/>
          <a:p>
            <a:r>
              <a:rPr lang="en-US" dirty="0"/>
              <a:t>Code explanation</a:t>
            </a:r>
          </a:p>
        </p:txBody>
      </p:sp>
      <p:pic>
        <p:nvPicPr>
          <p:cNvPr id="5" name="Content Placeholder 4">
            <a:extLst>
              <a:ext uri="{FF2B5EF4-FFF2-40B4-BE49-F238E27FC236}">
                <a16:creationId xmlns:a16="http://schemas.microsoft.com/office/drawing/2014/main" id="{7ABC0841-9006-0F32-56FE-BE2F26B2630B}"/>
              </a:ext>
            </a:extLst>
          </p:cNvPr>
          <p:cNvPicPr>
            <a:picLocks noGrp="1" noChangeAspect="1"/>
          </p:cNvPicPr>
          <p:nvPr>
            <p:ph idx="1"/>
          </p:nvPr>
        </p:nvPicPr>
        <p:blipFill>
          <a:blip r:embed="rId2"/>
          <a:stretch>
            <a:fillRect/>
          </a:stretch>
        </p:blipFill>
        <p:spPr>
          <a:xfrm>
            <a:off x="888999" y="2093975"/>
            <a:ext cx="11083513" cy="1335025"/>
          </a:xfrm>
        </p:spPr>
      </p:pic>
    </p:spTree>
    <p:extLst>
      <p:ext uri="{BB962C8B-B14F-4D97-AF65-F5344CB8AC3E}">
        <p14:creationId xmlns:p14="http://schemas.microsoft.com/office/powerpoint/2010/main" val="34536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p:txBody>
          <a:bodyPr/>
          <a:lstStyle/>
          <a:p>
            <a:r>
              <a:rPr lang="en-US" dirty="0"/>
              <a:t>Code explanation</a:t>
            </a:r>
          </a:p>
        </p:txBody>
      </p:sp>
      <p:sp>
        <p:nvSpPr>
          <p:cNvPr id="4" name="Content Placeholder 3">
            <a:extLst>
              <a:ext uri="{FF2B5EF4-FFF2-40B4-BE49-F238E27FC236}">
                <a16:creationId xmlns:a16="http://schemas.microsoft.com/office/drawing/2014/main" id="{84195753-9B77-44E0-D785-1B74C18060D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64700A3-BCDB-EC8E-0AC0-990A8EE3A0E6}"/>
              </a:ext>
            </a:extLst>
          </p:cNvPr>
          <p:cNvPicPr>
            <a:picLocks noChangeAspect="1"/>
          </p:cNvPicPr>
          <p:nvPr/>
        </p:nvPicPr>
        <p:blipFill>
          <a:blip r:embed="rId2"/>
          <a:stretch>
            <a:fillRect/>
          </a:stretch>
        </p:blipFill>
        <p:spPr>
          <a:xfrm>
            <a:off x="171450" y="2121408"/>
            <a:ext cx="11849100" cy="4086225"/>
          </a:xfrm>
          <a:prstGeom prst="rect">
            <a:avLst/>
          </a:prstGeom>
        </p:spPr>
      </p:pic>
    </p:spTree>
    <p:extLst>
      <p:ext uri="{BB962C8B-B14F-4D97-AF65-F5344CB8AC3E}">
        <p14:creationId xmlns:p14="http://schemas.microsoft.com/office/powerpoint/2010/main" val="70661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p:txBody>
          <a:bodyPr/>
          <a:lstStyle/>
          <a:p>
            <a:r>
              <a:rPr lang="en-US" dirty="0"/>
              <a:t>Code explanation</a:t>
            </a:r>
          </a:p>
        </p:txBody>
      </p:sp>
      <p:sp>
        <p:nvSpPr>
          <p:cNvPr id="4" name="Content Placeholder 3">
            <a:extLst>
              <a:ext uri="{FF2B5EF4-FFF2-40B4-BE49-F238E27FC236}">
                <a16:creationId xmlns:a16="http://schemas.microsoft.com/office/drawing/2014/main" id="{F3EC7116-3F5F-7E57-63A3-EA2A8A7C88C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A861920-CABD-C3E3-BF12-103EFA156158}"/>
              </a:ext>
            </a:extLst>
          </p:cNvPr>
          <p:cNvPicPr>
            <a:picLocks noChangeAspect="1"/>
          </p:cNvPicPr>
          <p:nvPr/>
        </p:nvPicPr>
        <p:blipFill>
          <a:blip r:embed="rId2"/>
          <a:stretch>
            <a:fillRect/>
          </a:stretch>
        </p:blipFill>
        <p:spPr>
          <a:xfrm>
            <a:off x="238125" y="2032254"/>
            <a:ext cx="11715750" cy="4229100"/>
          </a:xfrm>
          <a:prstGeom prst="rect">
            <a:avLst/>
          </a:prstGeom>
        </p:spPr>
      </p:pic>
    </p:spTree>
    <p:extLst>
      <p:ext uri="{BB962C8B-B14F-4D97-AF65-F5344CB8AC3E}">
        <p14:creationId xmlns:p14="http://schemas.microsoft.com/office/powerpoint/2010/main" val="410375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p:txBody>
          <a:bodyPr/>
          <a:lstStyle/>
          <a:p>
            <a:r>
              <a:rPr lang="en-US" dirty="0"/>
              <a:t>Code explanation</a:t>
            </a:r>
          </a:p>
        </p:txBody>
      </p:sp>
      <p:pic>
        <p:nvPicPr>
          <p:cNvPr id="7" name="Picture 6">
            <a:extLst>
              <a:ext uri="{FF2B5EF4-FFF2-40B4-BE49-F238E27FC236}">
                <a16:creationId xmlns:a16="http://schemas.microsoft.com/office/drawing/2014/main" id="{8EA36D7F-F21C-6A55-8C9A-0BB08DE9225E}"/>
              </a:ext>
            </a:extLst>
          </p:cNvPr>
          <p:cNvPicPr>
            <a:picLocks noChangeAspect="1"/>
          </p:cNvPicPr>
          <p:nvPr/>
        </p:nvPicPr>
        <p:blipFill rotWithShape="1">
          <a:blip r:embed="rId2"/>
          <a:srcRect r="7344"/>
          <a:stretch/>
        </p:blipFill>
        <p:spPr>
          <a:xfrm>
            <a:off x="447674" y="2272557"/>
            <a:ext cx="11738689" cy="1413618"/>
          </a:xfrm>
          <a:prstGeom prst="rect">
            <a:avLst/>
          </a:prstGeom>
        </p:spPr>
      </p:pic>
    </p:spTree>
    <p:extLst>
      <p:ext uri="{BB962C8B-B14F-4D97-AF65-F5344CB8AC3E}">
        <p14:creationId xmlns:p14="http://schemas.microsoft.com/office/powerpoint/2010/main" val="250594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a:xfrm>
            <a:off x="469773" y="417957"/>
            <a:ext cx="10058400" cy="705993"/>
          </a:xfrm>
        </p:spPr>
        <p:txBody>
          <a:bodyPr>
            <a:normAutofit fontScale="90000"/>
          </a:bodyPr>
          <a:lstStyle/>
          <a:p>
            <a:r>
              <a:rPr lang="en-US" dirty="0"/>
              <a:t>Code explanation</a:t>
            </a:r>
          </a:p>
        </p:txBody>
      </p:sp>
      <p:pic>
        <p:nvPicPr>
          <p:cNvPr id="7" name="Content Placeholder 6">
            <a:extLst>
              <a:ext uri="{FF2B5EF4-FFF2-40B4-BE49-F238E27FC236}">
                <a16:creationId xmlns:a16="http://schemas.microsoft.com/office/drawing/2014/main" id="{DA3AF99C-EB18-8F7C-FC38-64F75CEDC46E}"/>
              </a:ext>
            </a:extLst>
          </p:cNvPr>
          <p:cNvPicPr>
            <a:picLocks noGrp="1" noChangeAspect="1"/>
          </p:cNvPicPr>
          <p:nvPr>
            <p:ph idx="1"/>
          </p:nvPr>
        </p:nvPicPr>
        <p:blipFill>
          <a:blip r:embed="rId2"/>
          <a:stretch>
            <a:fillRect/>
          </a:stretch>
        </p:blipFill>
        <p:spPr>
          <a:xfrm>
            <a:off x="0" y="1396617"/>
            <a:ext cx="12199704" cy="4013583"/>
          </a:xfrm>
        </p:spPr>
      </p:pic>
    </p:spTree>
    <p:extLst>
      <p:ext uri="{BB962C8B-B14F-4D97-AF65-F5344CB8AC3E}">
        <p14:creationId xmlns:p14="http://schemas.microsoft.com/office/powerpoint/2010/main" val="226030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a:xfrm>
            <a:off x="469773" y="417957"/>
            <a:ext cx="10058400" cy="705993"/>
          </a:xfrm>
        </p:spPr>
        <p:txBody>
          <a:bodyPr>
            <a:normAutofit fontScale="90000"/>
          </a:bodyPr>
          <a:lstStyle/>
          <a:p>
            <a:r>
              <a:rPr lang="en-US" dirty="0"/>
              <a:t>Code explanation</a:t>
            </a:r>
          </a:p>
        </p:txBody>
      </p:sp>
      <p:pic>
        <p:nvPicPr>
          <p:cNvPr id="6" name="Content Placeholder 5">
            <a:extLst>
              <a:ext uri="{FF2B5EF4-FFF2-40B4-BE49-F238E27FC236}">
                <a16:creationId xmlns:a16="http://schemas.microsoft.com/office/drawing/2014/main" id="{671BCFB1-7FE5-B171-22A5-5649721F1728}"/>
              </a:ext>
            </a:extLst>
          </p:cNvPr>
          <p:cNvPicPr>
            <a:picLocks noGrp="1" noChangeAspect="1"/>
          </p:cNvPicPr>
          <p:nvPr>
            <p:ph idx="1"/>
          </p:nvPr>
        </p:nvPicPr>
        <p:blipFill>
          <a:blip r:embed="rId2"/>
          <a:stretch>
            <a:fillRect/>
          </a:stretch>
        </p:blipFill>
        <p:spPr>
          <a:xfrm>
            <a:off x="1069975" y="2164831"/>
            <a:ext cx="10058400" cy="3963437"/>
          </a:xfrm>
        </p:spPr>
      </p:pic>
    </p:spTree>
    <p:extLst>
      <p:ext uri="{BB962C8B-B14F-4D97-AF65-F5344CB8AC3E}">
        <p14:creationId xmlns:p14="http://schemas.microsoft.com/office/powerpoint/2010/main" val="354764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ADCB-6C41-41C7-693C-E39B385AF9FC}"/>
              </a:ext>
            </a:extLst>
          </p:cNvPr>
          <p:cNvSpPr>
            <a:spLocks noGrp="1"/>
          </p:cNvSpPr>
          <p:nvPr>
            <p:ph type="title"/>
          </p:nvPr>
        </p:nvSpPr>
        <p:spPr>
          <a:xfrm>
            <a:off x="469773" y="417957"/>
            <a:ext cx="10058400" cy="705993"/>
          </a:xfrm>
        </p:spPr>
        <p:txBody>
          <a:bodyPr>
            <a:normAutofit fontScale="90000"/>
          </a:bodyPr>
          <a:lstStyle/>
          <a:p>
            <a:r>
              <a:rPr lang="en-US" dirty="0"/>
              <a:t>Code explanation</a:t>
            </a:r>
          </a:p>
        </p:txBody>
      </p:sp>
      <p:pic>
        <p:nvPicPr>
          <p:cNvPr id="7" name="Content Placeholder 6">
            <a:extLst>
              <a:ext uri="{FF2B5EF4-FFF2-40B4-BE49-F238E27FC236}">
                <a16:creationId xmlns:a16="http://schemas.microsoft.com/office/drawing/2014/main" id="{366E1CB7-08C0-A35E-5913-5800CC548BD3}"/>
              </a:ext>
            </a:extLst>
          </p:cNvPr>
          <p:cNvPicPr>
            <a:picLocks noGrp="1" noChangeAspect="1"/>
          </p:cNvPicPr>
          <p:nvPr>
            <p:ph idx="1"/>
          </p:nvPr>
        </p:nvPicPr>
        <p:blipFill rotWithShape="1">
          <a:blip r:embed="rId2"/>
          <a:srcRect r="45107"/>
          <a:stretch/>
        </p:blipFill>
        <p:spPr>
          <a:xfrm>
            <a:off x="1037690" y="2153527"/>
            <a:ext cx="10260088" cy="2901358"/>
          </a:xfrm>
        </p:spPr>
      </p:pic>
    </p:spTree>
    <p:extLst>
      <p:ext uri="{BB962C8B-B14F-4D97-AF65-F5344CB8AC3E}">
        <p14:creationId xmlns:p14="http://schemas.microsoft.com/office/powerpoint/2010/main" val="306471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29A4E-4F91-1C33-D083-95771148D9DE}"/>
              </a:ext>
            </a:extLst>
          </p:cNvPr>
          <p:cNvSpPr>
            <a:spLocks noGrp="1"/>
          </p:cNvSpPr>
          <p:nvPr>
            <p:ph type="title"/>
          </p:nvPr>
        </p:nvSpPr>
        <p:spPr>
          <a:xfrm>
            <a:off x="4970109" y="484632"/>
            <a:ext cx="6730277" cy="1609344"/>
          </a:xfrm>
          <a:ln>
            <a:noFill/>
          </a:ln>
        </p:spPr>
        <p:txBody>
          <a:bodyPr>
            <a:normAutofit/>
          </a:bodyPr>
          <a:lstStyle/>
          <a:p>
            <a:r>
              <a:rPr lang="en-US" sz="4800"/>
              <a:t>INTRODUCTION</a:t>
            </a:r>
          </a:p>
        </p:txBody>
      </p:sp>
      <p:pic>
        <p:nvPicPr>
          <p:cNvPr id="16" name="Picture 15">
            <a:extLst>
              <a:ext uri="{FF2B5EF4-FFF2-40B4-BE49-F238E27FC236}">
                <a16:creationId xmlns:a16="http://schemas.microsoft.com/office/drawing/2014/main" id="{939E8C84-C85B-23D2-C311-6A57360A889C}"/>
              </a:ext>
            </a:extLst>
          </p:cNvPr>
          <p:cNvPicPr>
            <a:picLocks noChangeAspect="1"/>
          </p:cNvPicPr>
          <p:nvPr/>
        </p:nvPicPr>
        <p:blipFill rotWithShape="1">
          <a:blip r:embed="rId4"/>
          <a:srcRect l="23541" r="38346"/>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98911215-F687-9897-A835-77DECC337C24}"/>
              </a:ext>
            </a:extLst>
          </p:cNvPr>
          <p:cNvSpPr>
            <a:spLocks noGrp="1"/>
          </p:cNvSpPr>
          <p:nvPr>
            <p:ph idx="1"/>
          </p:nvPr>
        </p:nvSpPr>
        <p:spPr>
          <a:xfrm>
            <a:off x="4970109" y="2121408"/>
            <a:ext cx="6730276" cy="4050792"/>
          </a:xfrm>
        </p:spPr>
        <p:txBody>
          <a:bodyPr>
            <a:normAutofit/>
          </a:bodyPr>
          <a:lstStyle/>
          <a:p>
            <a:r>
              <a:rPr lang="en-US" sz="1800" b="1" i="0" dirty="0">
                <a:effectLst/>
                <a:latin typeface="Söhne"/>
              </a:rPr>
              <a:t>Introduction:</a:t>
            </a:r>
            <a:endParaRPr lang="en-US" sz="1800" b="0" i="0" dirty="0">
              <a:effectLst/>
              <a:latin typeface="Söhne"/>
            </a:endParaRPr>
          </a:p>
          <a:p>
            <a:pPr>
              <a:buFont typeface="Arial" panose="020B0604020202020204" pitchFamily="34" charset="0"/>
              <a:buChar char="•"/>
            </a:pPr>
            <a:r>
              <a:rPr lang="en-US" sz="1800" b="0" i="0" dirty="0">
                <a:effectLst/>
                <a:latin typeface="Söhne"/>
              </a:rPr>
              <a:t>Welcome everyone. Today, we'll delve into the fascinating world of the A* algorithm, commonly pronounced as "A star".</a:t>
            </a:r>
          </a:p>
          <a:p>
            <a:pPr>
              <a:buFont typeface="Arial" panose="020B0604020202020204" pitchFamily="34" charset="0"/>
              <a:buChar char="•"/>
            </a:pPr>
            <a:r>
              <a:rPr lang="en-US" sz="1800" b="0" i="0" dirty="0">
                <a:effectLst/>
                <a:latin typeface="Söhne"/>
              </a:rPr>
              <a:t>A* is a widely used and versatile pathfinding algorithm that finds the shortest path between two points in a graph.</a:t>
            </a:r>
          </a:p>
          <a:p>
            <a:pPr>
              <a:buFont typeface="Arial" panose="020B0604020202020204" pitchFamily="34" charset="0"/>
              <a:buChar char="•"/>
            </a:pPr>
            <a:r>
              <a:rPr lang="en-US" sz="1800" b="0" i="0" dirty="0">
                <a:effectLst/>
                <a:latin typeface="Söhne"/>
              </a:rPr>
              <a:t>In this lecture, we'll break down the fundamentals of A*, explore its key components, understand how it works, and discuss its applications.</a:t>
            </a:r>
          </a:p>
          <a:p>
            <a:endParaRPr lang="en-US" sz="1800" dirty="0"/>
          </a:p>
        </p:txBody>
      </p:sp>
      <p:grpSp>
        <p:nvGrpSpPr>
          <p:cNvPr id="17" name="Group 16">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1825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CB0E-B251-B795-64D7-495493E05F8D}"/>
              </a:ext>
            </a:extLst>
          </p:cNvPr>
          <p:cNvSpPr>
            <a:spLocks noGrp="1"/>
          </p:cNvSpPr>
          <p:nvPr>
            <p:ph type="title"/>
          </p:nvPr>
        </p:nvSpPr>
        <p:spPr>
          <a:xfrm rot="16200000">
            <a:off x="-4578477" y="-804672"/>
            <a:ext cx="10058400" cy="1609344"/>
          </a:xfrm>
        </p:spPr>
        <p:txBody>
          <a:bodyPr/>
          <a:lstStyle/>
          <a:p>
            <a:r>
              <a:rPr lang="en-US" dirty="0"/>
              <a:t>Explanation:</a:t>
            </a:r>
          </a:p>
        </p:txBody>
      </p:sp>
      <p:pic>
        <p:nvPicPr>
          <p:cNvPr id="13" name="Picture 12">
            <a:extLst>
              <a:ext uri="{FF2B5EF4-FFF2-40B4-BE49-F238E27FC236}">
                <a16:creationId xmlns:a16="http://schemas.microsoft.com/office/drawing/2014/main" id="{F1C8309C-70A9-4A12-8C8C-3DD98E1E5F59}"/>
              </a:ext>
            </a:extLst>
          </p:cNvPr>
          <p:cNvPicPr>
            <a:picLocks noChangeAspect="1"/>
          </p:cNvPicPr>
          <p:nvPr/>
        </p:nvPicPr>
        <p:blipFill>
          <a:blip r:embed="rId2"/>
          <a:stretch>
            <a:fillRect/>
          </a:stretch>
        </p:blipFill>
        <p:spPr>
          <a:xfrm>
            <a:off x="724645" y="0"/>
            <a:ext cx="5713510" cy="6858000"/>
          </a:xfrm>
          <a:prstGeom prst="rect">
            <a:avLst/>
          </a:prstGeom>
        </p:spPr>
      </p:pic>
      <p:pic>
        <p:nvPicPr>
          <p:cNvPr id="19" name="Picture 18">
            <a:extLst>
              <a:ext uri="{FF2B5EF4-FFF2-40B4-BE49-F238E27FC236}">
                <a16:creationId xmlns:a16="http://schemas.microsoft.com/office/drawing/2014/main" id="{15BA52BD-630E-9A7A-F4A9-1917B5923722}"/>
              </a:ext>
            </a:extLst>
          </p:cNvPr>
          <p:cNvPicPr>
            <a:picLocks noChangeAspect="1"/>
          </p:cNvPicPr>
          <p:nvPr/>
        </p:nvPicPr>
        <p:blipFill>
          <a:blip r:embed="rId3"/>
          <a:stretch>
            <a:fillRect/>
          </a:stretch>
        </p:blipFill>
        <p:spPr>
          <a:xfrm>
            <a:off x="6525094" y="0"/>
            <a:ext cx="5666906" cy="6858000"/>
          </a:xfrm>
          <a:prstGeom prst="rect">
            <a:avLst/>
          </a:prstGeom>
        </p:spPr>
      </p:pic>
    </p:spTree>
    <p:extLst>
      <p:ext uri="{BB962C8B-B14F-4D97-AF65-F5344CB8AC3E}">
        <p14:creationId xmlns:p14="http://schemas.microsoft.com/office/powerpoint/2010/main" val="169234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33D0B-B4F1-1367-BD95-D54C439E5F17}"/>
              </a:ext>
            </a:extLst>
          </p:cNvPr>
          <p:cNvSpPr>
            <a:spLocks noGrp="1"/>
          </p:cNvSpPr>
          <p:nvPr>
            <p:ph type="title"/>
          </p:nvPr>
        </p:nvSpPr>
        <p:spPr>
          <a:xfrm>
            <a:off x="8156350" y="484632"/>
            <a:ext cx="3544035" cy="1609344"/>
          </a:xfrm>
          <a:ln>
            <a:noFill/>
          </a:ln>
        </p:spPr>
        <p:txBody>
          <a:bodyPr>
            <a:normAutofit/>
          </a:bodyPr>
          <a:lstStyle/>
          <a:p>
            <a:r>
              <a:rPr lang="en-US" sz="3200"/>
              <a:t>Task:</a:t>
            </a:r>
          </a:p>
        </p:txBody>
      </p:sp>
      <p:pic>
        <p:nvPicPr>
          <p:cNvPr id="1026" name="Picture 2" descr="a star - A* Search Algorithm - Stack Overflow">
            <a:extLst>
              <a:ext uri="{FF2B5EF4-FFF2-40B4-BE49-F238E27FC236}">
                <a16:creationId xmlns:a16="http://schemas.microsoft.com/office/drawing/2014/main" id="{B0FB203F-CD51-3613-5E3A-519D3B065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2086485" y="640080"/>
            <a:ext cx="3977296"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96ECE7-DEC0-4A01-218A-D5636E1A023C}"/>
              </a:ext>
            </a:extLst>
          </p:cNvPr>
          <p:cNvSpPr>
            <a:spLocks noGrp="1"/>
          </p:cNvSpPr>
          <p:nvPr>
            <p:ph idx="1"/>
          </p:nvPr>
        </p:nvSpPr>
        <p:spPr>
          <a:xfrm>
            <a:off x="8156351" y="2121408"/>
            <a:ext cx="3544034" cy="4050792"/>
          </a:xfrm>
        </p:spPr>
        <p:txBody>
          <a:bodyPr>
            <a:normAutofit/>
          </a:bodyPr>
          <a:lstStyle/>
          <a:p>
            <a:r>
              <a:rPr lang="en-US" sz="1600" dirty="0"/>
              <a:t>Implement A* Search and find the optimal path for finding the goal </a:t>
            </a:r>
          </a:p>
          <a:p>
            <a:r>
              <a:rPr lang="en-US" sz="1600" dirty="0"/>
              <a:t>Start = S </a:t>
            </a:r>
          </a:p>
          <a:p>
            <a:r>
              <a:rPr lang="en-US" sz="1600" dirty="0"/>
              <a:t>Goal = E</a:t>
            </a:r>
          </a:p>
        </p:txBody>
      </p:sp>
      <p:grpSp>
        <p:nvGrpSpPr>
          <p:cNvPr id="1033" name="Group 103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4" name="Oval 103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5" name="Oval 103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436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29A9-A13B-78FC-1170-08E33725E4A2}"/>
              </a:ext>
            </a:extLst>
          </p:cNvPr>
          <p:cNvSpPr>
            <a:spLocks noGrp="1"/>
          </p:cNvSpPr>
          <p:nvPr>
            <p:ph type="title"/>
          </p:nvPr>
        </p:nvSpPr>
        <p:spPr/>
        <p:txBody>
          <a:bodyPr/>
          <a:lstStyle/>
          <a:p>
            <a:r>
              <a:rPr lang="en-US" dirty="0"/>
              <a:t>TASK 3:</a:t>
            </a:r>
            <a:br>
              <a:rPr lang="en-US" dirty="0"/>
            </a:br>
            <a:r>
              <a:rPr lang="en-US" dirty="0"/>
              <a:t>Arad to neamt using A* aLGORITHM </a:t>
            </a:r>
          </a:p>
        </p:txBody>
      </p:sp>
      <p:pic>
        <p:nvPicPr>
          <p:cNvPr id="4" name="Picture 2">
            <a:extLst>
              <a:ext uri="{FF2B5EF4-FFF2-40B4-BE49-F238E27FC236}">
                <a16:creationId xmlns:a16="http://schemas.microsoft.com/office/drawing/2014/main" id="{55C3B2BC-9B2A-D119-89C7-01C0C4A3EE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1089" y="2120900"/>
            <a:ext cx="8116172" cy="405130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Brace 4">
            <a:extLst>
              <a:ext uri="{FF2B5EF4-FFF2-40B4-BE49-F238E27FC236}">
                <a16:creationId xmlns:a16="http://schemas.microsoft.com/office/drawing/2014/main" id="{3041A2F7-1CF6-F806-E556-A4186819EBD6}"/>
              </a:ext>
            </a:extLst>
          </p:cNvPr>
          <p:cNvSpPr/>
          <p:nvPr/>
        </p:nvSpPr>
        <p:spPr>
          <a:xfrm>
            <a:off x="10277475" y="2276476"/>
            <a:ext cx="457200" cy="381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524E7DF-52E0-7C99-1CD4-3A5635B31C65}"/>
              </a:ext>
            </a:extLst>
          </p:cNvPr>
          <p:cNvSpPr txBox="1"/>
          <p:nvPr/>
        </p:nvSpPr>
        <p:spPr>
          <a:xfrm>
            <a:off x="10829925" y="3848100"/>
            <a:ext cx="1362075" cy="646331"/>
          </a:xfrm>
          <a:prstGeom prst="rect">
            <a:avLst/>
          </a:prstGeom>
          <a:noFill/>
        </p:spPr>
        <p:txBody>
          <a:bodyPr wrap="square" rtlCol="0">
            <a:spAutoFit/>
          </a:bodyPr>
          <a:lstStyle/>
          <a:p>
            <a:r>
              <a:rPr lang="en-US" dirty="0"/>
              <a:t>HEURISTIC VALUE</a:t>
            </a:r>
          </a:p>
        </p:txBody>
      </p:sp>
    </p:spTree>
    <p:extLst>
      <p:ext uri="{BB962C8B-B14F-4D97-AF65-F5344CB8AC3E}">
        <p14:creationId xmlns:p14="http://schemas.microsoft.com/office/powerpoint/2010/main" val="183105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922AC-A6DD-ED5B-6DF8-FAEA3561CA35}"/>
              </a:ext>
            </a:extLst>
          </p:cNvPr>
          <p:cNvSpPr>
            <a:spLocks noGrp="1"/>
          </p:cNvSpPr>
          <p:nvPr>
            <p:ph type="title"/>
          </p:nvPr>
        </p:nvSpPr>
        <p:spPr>
          <a:xfrm>
            <a:off x="4970109" y="484632"/>
            <a:ext cx="6730277" cy="1609344"/>
          </a:xfrm>
          <a:ln>
            <a:noFill/>
          </a:ln>
        </p:spPr>
        <p:txBody>
          <a:bodyPr>
            <a:normAutofit/>
          </a:bodyPr>
          <a:lstStyle/>
          <a:p>
            <a:r>
              <a:rPr lang="en-US" sz="4800" dirty="0"/>
              <a:t>WHAT IS A* ALGORITHM </a:t>
            </a:r>
          </a:p>
        </p:txBody>
      </p:sp>
      <p:pic>
        <p:nvPicPr>
          <p:cNvPr id="5" name="Picture 4" descr="Pins pinned on a white surface and connecting a black thread">
            <a:extLst>
              <a:ext uri="{FF2B5EF4-FFF2-40B4-BE49-F238E27FC236}">
                <a16:creationId xmlns:a16="http://schemas.microsoft.com/office/drawing/2014/main" id="{41C1D9F0-EB61-C24E-4457-F9E1770A604E}"/>
              </a:ext>
            </a:extLst>
          </p:cNvPr>
          <p:cNvPicPr>
            <a:picLocks noChangeAspect="1"/>
          </p:cNvPicPr>
          <p:nvPr/>
        </p:nvPicPr>
        <p:blipFill rotWithShape="1">
          <a:blip r:embed="rId4"/>
          <a:srcRect l="12427" r="42345"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E22A73D2-9D27-2814-BCED-41623CE81E63}"/>
              </a:ext>
            </a:extLst>
          </p:cNvPr>
          <p:cNvSpPr>
            <a:spLocks noGrp="1"/>
          </p:cNvSpPr>
          <p:nvPr>
            <p:ph idx="1"/>
          </p:nvPr>
        </p:nvSpPr>
        <p:spPr>
          <a:xfrm>
            <a:off x="4970109" y="2121408"/>
            <a:ext cx="6730276" cy="4050792"/>
          </a:xfrm>
        </p:spPr>
        <p:txBody>
          <a:bodyPr>
            <a:normAutofit/>
          </a:bodyPr>
          <a:lstStyle/>
          <a:p>
            <a:r>
              <a:rPr lang="en-US" sz="1800" b="0" i="1" dirty="0">
                <a:effectLst/>
                <a:latin typeface="Söhne"/>
              </a:rPr>
              <a:t>What is A Algorithm?</a:t>
            </a:r>
            <a:r>
              <a:rPr lang="en-US" sz="1800" b="0" i="0" dirty="0">
                <a:effectLst/>
                <a:latin typeface="Söhne"/>
              </a:rPr>
              <a:t>*</a:t>
            </a:r>
          </a:p>
          <a:p>
            <a:pPr>
              <a:buFont typeface="Arial" panose="020B0604020202020204" pitchFamily="34" charset="0"/>
              <a:buChar char="•"/>
            </a:pPr>
            <a:r>
              <a:rPr lang="en-US" sz="1800" b="0" i="0" dirty="0">
                <a:effectLst/>
                <a:latin typeface="Söhne"/>
              </a:rPr>
              <a:t>A* is a combination of Dijkstra's algorithm and a heuristic search.</a:t>
            </a:r>
          </a:p>
          <a:p>
            <a:pPr>
              <a:buFont typeface="Arial" panose="020B0604020202020204" pitchFamily="34" charset="0"/>
              <a:buChar char="•"/>
            </a:pPr>
            <a:r>
              <a:rPr lang="en-US" sz="1800" b="0" i="0" dirty="0">
                <a:effectLst/>
                <a:latin typeface="Söhne"/>
              </a:rPr>
              <a:t>It efficiently finds the shortest path between two nodes in a graph by using both the actual cost from the start node (g-value) and a heuristic estimate of the cost to the goal node (h-value).</a:t>
            </a:r>
          </a:p>
          <a:p>
            <a:pPr>
              <a:buFont typeface="Arial" panose="020B0604020202020204" pitchFamily="34" charset="0"/>
              <a:buChar char="•"/>
            </a:pPr>
            <a:r>
              <a:rPr lang="en-US" sz="1800" b="0" i="0" dirty="0">
                <a:effectLst/>
                <a:latin typeface="Söhne"/>
              </a:rPr>
              <a:t>The algorithm aims to minimize the total estimated cost, which is the sum of the actual cost and the heuristic cost.</a:t>
            </a:r>
          </a:p>
          <a:p>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481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3D5D4-5E22-EC33-194D-1FF0469A1A8E}"/>
              </a:ext>
            </a:extLst>
          </p:cNvPr>
          <p:cNvSpPr>
            <a:spLocks noGrp="1"/>
          </p:cNvSpPr>
          <p:nvPr>
            <p:ph type="title"/>
          </p:nvPr>
        </p:nvSpPr>
        <p:spPr>
          <a:xfrm>
            <a:off x="7883612" y="484632"/>
            <a:ext cx="3816774" cy="1609344"/>
          </a:xfrm>
          <a:ln>
            <a:noFill/>
          </a:ln>
        </p:spPr>
        <p:txBody>
          <a:bodyPr>
            <a:normAutofit/>
          </a:bodyPr>
          <a:lstStyle/>
          <a:p>
            <a:r>
              <a:rPr lang="en-US" sz="3200" dirty="0"/>
              <a:t>A* is a heuristic search algorithm</a:t>
            </a:r>
          </a:p>
        </p:txBody>
      </p:sp>
      <p:pic>
        <p:nvPicPr>
          <p:cNvPr id="5" name="Picture 4" descr="An abstract design with lines and financial symbols">
            <a:extLst>
              <a:ext uri="{FF2B5EF4-FFF2-40B4-BE49-F238E27FC236}">
                <a16:creationId xmlns:a16="http://schemas.microsoft.com/office/drawing/2014/main" id="{5FC52B6F-B192-BFC9-84B0-4947BF752126}"/>
              </a:ext>
            </a:extLst>
          </p:cNvPr>
          <p:cNvPicPr>
            <a:picLocks noChangeAspect="1"/>
          </p:cNvPicPr>
          <p:nvPr/>
        </p:nvPicPr>
        <p:blipFill rotWithShape="1">
          <a:blip r:embed="rId4"/>
          <a:srcRect l="12954" r="13846"/>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B42BAE42-D288-E287-830E-AE811E338FE6}"/>
              </a:ext>
            </a:extLst>
          </p:cNvPr>
          <p:cNvSpPr>
            <a:spLocks noGrp="1"/>
          </p:cNvSpPr>
          <p:nvPr>
            <p:ph idx="1"/>
          </p:nvPr>
        </p:nvSpPr>
        <p:spPr>
          <a:xfrm>
            <a:off x="7883611" y="2121408"/>
            <a:ext cx="3816774" cy="4050792"/>
          </a:xfrm>
        </p:spPr>
        <p:txBody>
          <a:bodyPr>
            <a:normAutofit/>
          </a:bodyPr>
          <a:lstStyle/>
          <a:p>
            <a:r>
              <a:rPr lang="en-US" sz="1600" b="1" i="0">
                <a:effectLst/>
                <a:latin typeface="Söhne"/>
              </a:rPr>
              <a:t>Application Areas:</a:t>
            </a:r>
            <a:r>
              <a:rPr lang="en-US" sz="1600" b="0" i="0">
                <a:effectLst/>
                <a:latin typeface="Söhne"/>
              </a:rPr>
              <a:t> Heuristics are commonly used in various fields, including psychology, economics, computer science, and decision-making. They play a crucial role in artificial intelligence algorithms, such as in heuristic search algorithms like A*.</a:t>
            </a:r>
            <a:endParaRPr lang="en-US" sz="1600"/>
          </a:p>
        </p:txBody>
      </p:sp>
      <p:grpSp>
        <p:nvGrpSpPr>
          <p:cNvPr id="11" name="Group 10">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6366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F5A04-84C5-5ABD-F54A-584C66E8224F}"/>
              </a:ext>
            </a:extLst>
          </p:cNvPr>
          <p:cNvSpPr>
            <a:spLocks noGrp="1"/>
          </p:cNvSpPr>
          <p:nvPr>
            <p:ph type="title"/>
          </p:nvPr>
        </p:nvSpPr>
        <p:spPr>
          <a:xfrm>
            <a:off x="4700641" y="35687"/>
            <a:ext cx="6730277" cy="457200"/>
          </a:xfrm>
          <a:ln>
            <a:noFill/>
          </a:ln>
        </p:spPr>
        <p:txBody>
          <a:bodyPr>
            <a:normAutofit fontScale="90000"/>
          </a:bodyPr>
          <a:lstStyle/>
          <a:p>
            <a:r>
              <a:rPr lang="en-US" sz="4800" dirty="0"/>
              <a:t>ADVANTAGES OF A*</a:t>
            </a:r>
          </a:p>
        </p:txBody>
      </p:sp>
      <p:pic>
        <p:nvPicPr>
          <p:cNvPr id="5" name="Picture 4">
            <a:extLst>
              <a:ext uri="{FF2B5EF4-FFF2-40B4-BE49-F238E27FC236}">
                <a16:creationId xmlns:a16="http://schemas.microsoft.com/office/drawing/2014/main" id="{07C9F951-6F49-C6D2-F3AF-0196D824C420}"/>
              </a:ext>
            </a:extLst>
          </p:cNvPr>
          <p:cNvPicPr>
            <a:picLocks noChangeAspect="1"/>
          </p:cNvPicPr>
          <p:nvPr/>
        </p:nvPicPr>
        <p:blipFill rotWithShape="1">
          <a:blip r:embed="rId4"/>
          <a:srcRect l="23541" r="38346"/>
          <a:stretch/>
        </p:blipFill>
        <p:spPr>
          <a:xfrm>
            <a:off x="3344" y="10"/>
            <a:ext cx="4646726" cy="6857990"/>
          </a:xfrm>
          <a:prstGeom prst="rect">
            <a:avLst/>
          </a:prstGeom>
        </p:spPr>
      </p:pic>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Picture 7">
            <a:extLst>
              <a:ext uri="{FF2B5EF4-FFF2-40B4-BE49-F238E27FC236}">
                <a16:creationId xmlns:a16="http://schemas.microsoft.com/office/drawing/2014/main" id="{AAE873B7-DD15-FD85-0B5C-C660486183AE}"/>
              </a:ext>
            </a:extLst>
          </p:cNvPr>
          <p:cNvPicPr>
            <a:picLocks noChangeAspect="1"/>
          </p:cNvPicPr>
          <p:nvPr/>
        </p:nvPicPr>
        <p:blipFill>
          <a:blip r:embed="rId6"/>
          <a:stretch>
            <a:fillRect/>
          </a:stretch>
        </p:blipFill>
        <p:spPr>
          <a:xfrm>
            <a:off x="5590844" y="770014"/>
            <a:ext cx="5660381" cy="5916867"/>
          </a:xfrm>
          <a:prstGeom prst="rect">
            <a:avLst/>
          </a:prstGeom>
        </p:spPr>
      </p:pic>
    </p:spTree>
    <p:extLst>
      <p:ext uri="{BB962C8B-B14F-4D97-AF65-F5344CB8AC3E}">
        <p14:creationId xmlns:p14="http://schemas.microsoft.com/office/powerpoint/2010/main" val="249825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5184F-A8E0-AF65-2251-00036275C36F}"/>
              </a:ext>
            </a:extLst>
          </p:cNvPr>
          <p:cNvSpPr>
            <a:spLocks noGrp="1"/>
          </p:cNvSpPr>
          <p:nvPr>
            <p:ph type="title"/>
          </p:nvPr>
        </p:nvSpPr>
        <p:spPr>
          <a:xfrm>
            <a:off x="4970109" y="484632"/>
            <a:ext cx="6730277" cy="1609344"/>
          </a:xfrm>
          <a:ln>
            <a:noFill/>
          </a:ln>
        </p:spPr>
        <p:txBody>
          <a:bodyPr>
            <a:normAutofit/>
          </a:bodyPr>
          <a:lstStyle/>
          <a:p>
            <a:r>
              <a:rPr lang="en-US" sz="4800"/>
              <a:t>DISADVANTAGES OF A*</a:t>
            </a:r>
          </a:p>
        </p:txBody>
      </p:sp>
      <p:pic>
        <p:nvPicPr>
          <p:cNvPr id="5" name="Picture 4" descr="Many question marks on black background">
            <a:extLst>
              <a:ext uri="{FF2B5EF4-FFF2-40B4-BE49-F238E27FC236}">
                <a16:creationId xmlns:a16="http://schemas.microsoft.com/office/drawing/2014/main" id="{1AD15406-5D3A-F6A2-F57C-F44FA0539858}"/>
              </a:ext>
            </a:extLst>
          </p:cNvPr>
          <p:cNvPicPr>
            <a:picLocks noChangeAspect="1"/>
          </p:cNvPicPr>
          <p:nvPr/>
        </p:nvPicPr>
        <p:blipFill rotWithShape="1">
          <a:blip r:embed="rId4"/>
          <a:srcRect l="58668" r="2"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3632542-6420-9572-7CF2-A96A3A06A645}"/>
              </a:ext>
            </a:extLst>
          </p:cNvPr>
          <p:cNvSpPr>
            <a:spLocks noGrp="1"/>
          </p:cNvSpPr>
          <p:nvPr>
            <p:ph idx="1"/>
          </p:nvPr>
        </p:nvSpPr>
        <p:spPr>
          <a:xfrm>
            <a:off x="4970109" y="2121408"/>
            <a:ext cx="6730276" cy="4050792"/>
          </a:xfrm>
        </p:spPr>
        <p:txBody>
          <a:bodyPr>
            <a:normAutofit/>
          </a:bodyPr>
          <a:lstStyle/>
          <a:p>
            <a:pPr>
              <a:buFont typeface="+mj-lt"/>
              <a:buAutoNum type="arabicPeriod"/>
            </a:pPr>
            <a:r>
              <a:rPr lang="en-US" sz="1800" b="1" i="0">
                <a:effectLst/>
                <a:latin typeface="-apple-system"/>
              </a:rPr>
              <a:t>Heuristic quality: </a:t>
            </a:r>
            <a:r>
              <a:rPr lang="en-US" sz="1800" b="0" i="0">
                <a:effectLst/>
                <a:latin typeface="-apple-system"/>
              </a:rPr>
              <a:t>The effectiveness of A* heavily relies on the quality of the heuristic function used. A poor or inaccurate heuristic can lead to suboptimal or incorrect solutions. Designing an effective heuristic can be challenging, especially in complex problem domains.</a:t>
            </a:r>
          </a:p>
          <a:p>
            <a:pPr>
              <a:buFont typeface="+mj-lt"/>
              <a:buAutoNum type="arabicPeriod"/>
            </a:pPr>
            <a:r>
              <a:rPr lang="en-US" sz="1800" b="1" i="0">
                <a:effectLst/>
                <a:latin typeface="-apple-system"/>
              </a:rPr>
              <a:t>Memory requirements: </a:t>
            </a:r>
            <a:r>
              <a:rPr lang="en-US" sz="1800" b="0" i="0">
                <a:effectLst/>
                <a:latin typeface="-apple-system"/>
              </a:rPr>
              <a:t>A* may require a significant amount of memory to store the explored search space and the priority queue used for node selection. In some cases, the memory requirements can be prohibitive, especially for large or complex search spaces.</a:t>
            </a:r>
          </a:p>
          <a:p>
            <a:pPr>
              <a:buFont typeface="+mj-lt"/>
              <a:buAutoNum type="arabicPeriod"/>
            </a:pPr>
            <a:r>
              <a:rPr lang="en-US" sz="1800" b="1" i="0">
                <a:effectLst/>
                <a:latin typeface="-apple-system"/>
              </a:rPr>
              <a:t>Time complexity: </a:t>
            </a:r>
            <a:r>
              <a:rPr lang="en-US" sz="1800" b="0" i="0">
                <a:effectLst/>
                <a:latin typeface="-apple-system"/>
              </a:rPr>
              <a:t>The time complexity of A* can vary depending on the search space's characteristics and the quality of the heuristic function. In worst-case scenarios, A* may require exponential time, making it inefficient or impractical for certain problem domains.</a:t>
            </a:r>
          </a:p>
          <a:p>
            <a:endParaRPr lang="en-US" sz="180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020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64FE-3E38-4F18-15AA-9B3049365D66}"/>
              </a:ext>
            </a:extLst>
          </p:cNvPr>
          <p:cNvSpPr>
            <a:spLocks noGrp="1"/>
          </p:cNvSpPr>
          <p:nvPr>
            <p:ph type="title"/>
          </p:nvPr>
        </p:nvSpPr>
        <p:spPr/>
        <p:txBody>
          <a:bodyPr/>
          <a:lstStyle/>
          <a:p>
            <a:r>
              <a:rPr lang="en-US" dirty="0"/>
              <a:t>FORMULLA USED IN a* ALGORITHM:</a:t>
            </a:r>
          </a:p>
        </p:txBody>
      </p:sp>
      <p:pic>
        <p:nvPicPr>
          <p:cNvPr id="5" name="Content Placeholder 4">
            <a:extLst>
              <a:ext uri="{FF2B5EF4-FFF2-40B4-BE49-F238E27FC236}">
                <a16:creationId xmlns:a16="http://schemas.microsoft.com/office/drawing/2014/main" id="{6DA7BB56-D892-2BC6-16B9-43EEAF471515}"/>
              </a:ext>
            </a:extLst>
          </p:cNvPr>
          <p:cNvPicPr>
            <a:picLocks noGrp="1" noChangeAspect="1"/>
          </p:cNvPicPr>
          <p:nvPr>
            <p:ph idx="1"/>
          </p:nvPr>
        </p:nvPicPr>
        <p:blipFill rotWithShape="1">
          <a:blip r:embed="rId2"/>
          <a:srcRect r="4009"/>
          <a:stretch/>
        </p:blipFill>
        <p:spPr>
          <a:xfrm>
            <a:off x="1136650" y="2433236"/>
            <a:ext cx="9655175" cy="2759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986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DC10F-87FD-A373-A046-79BD7F8A3061}"/>
              </a:ext>
            </a:extLst>
          </p:cNvPr>
          <p:cNvSpPr>
            <a:spLocks noGrp="1"/>
          </p:cNvSpPr>
          <p:nvPr>
            <p:ph type="title"/>
          </p:nvPr>
        </p:nvSpPr>
        <p:spPr>
          <a:xfrm rot="5400000">
            <a:off x="7793390" y="4539888"/>
            <a:ext cx="6730277" cy="457200"/>
          </a:xfrm>
          <a:ln>
            <a:noFill/>
          </a:ln>
        </p:spPr>
        <p:txBody>
          <a:bodyPr>
            <a:normAutofit fontScale="90000"/>
          </a:bodyPr>
          <a:lstStyle/>
          <a:p>
            <a:r>
              <a:rPr lang="en-US" sz="4800" dirty="0"/>
              <a:t>CODE Example IN LAB </a:t>
            </a:r>
            <a:br>
              <a:rPr lang="en-US" sz="4800" dirty="0"/>
            </a:br>
            <a:r>
              <a:rPr lang="en-US" sz="4800" dirty="0"/>
              <a:t>COLAB</a:t>
            </a:r>
          </a:p>
        </p:txBody>
      </p:sp>
      <p:grpSp>
        <p:nvGrpSpPr>
          <p:cNvPr id="14" name="Group 13">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Picture 2">
            <a:extLst>
              <a:ext uri="{FF2B5EF4-FFF2-40B4-BE49-F238E27FC236}">
                <a16:creationId xmlns:a16="http://schemas.microsoft.com/office/drawing/2014/main" id="{E320F2FA-5C18-3680-D0DF-75E688E46B3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726764" y="1403349"/>
            <a:ext cx="8116172"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17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EFF9-9743-0E4D-30C2-9CB5E9071324}"/>
              </a:ext>
            </a:extLst>
          </p:cNvPr>
          <p:cNvSpPr>
            <a:spLocks noGrp="1"/>
          </p:cNvSpPr>
          <p:nvPr>
            <p:ph type="title"/>
          </p:nvPr>
        </p:nvSpPr>
        <p:spPr>
          <a:xfrm>
            <a:off x="0" y="228651"/>
            <a:ext cx="10058400" cy="511961"/>
          </a:xfrm>
        </p:spPr>
        <p:txBody>
          <a:bodyPr>
            <a:normAutofit fontScale="90000"/>
          </a:bodyPr>
          <a:lstStyle/>
          <a:p>
            <a:r>
              <a:rPr lang="en-US" dirty="0"/>
              <a:t>Explanation:</a:t>
            </a:r>
          </a:p>
        </p:txBody>
      </p:sp>
      <p:pic>
        <p:nvPicPr>
          <p:cNvPr id="5" name="Content Placeholder 4">
            <a:extLst>
              <a:ext uri="{FF2B5EF4-FFF2-40B4-BE49-F238E27FC236}">
                <a16:creationId xmlns:a16="http://schemas.microsoft.com/office/drawing/2014/main" id="{C9B4419B-CD33-A9C0-781F-62712FF46E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0" y="2971087"/>
            <a:ext cx="7685554" cy="3886913"/>
          </a:xfrm>
        </p:spPr>
      </p:pic>
      <p:pic>
        <p:nvPicPr>
          <p:cNvPr id="6" name="Picture 2">
            <a:extLst>
              <a:ext uri="{FF2B5EF4-FFF2-40B4-BE49-F238E27FC236}">
                <a16:creationId xmlns:a16="http://schemas.microsoft.com/office/drawing/2014/main" id="{B76CC2B2-10EB-7250-A302-0C26707BDA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350"/>
          <a:stretch/>
        </p:blipFill>
        <p:spPr bwMode="auto">
          <a:xfrm>
            <a:off x="10434826" y="0"/>
            <a:ext cx="1757174" cy="4051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4C44658-D2DB-1616-4C74-9E17BE4D26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777"/>
          <a:stretch/>
        </p:blipFill>
        <p:spPr bwMode="auto">
          <a:xfrm>
            <a:off x="4685015" y="0"/>
            <a:ext cx="4200836" cy="268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27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1397</TotalTime>
  <Words>433</Words>
  <Application>Microsoft Office PowerPoint</Application>
  <PresentationFormat>Widescreen</PresentationFormat>
  <Paragraphs>37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Calibri</vt:lpstr>
      <vt:lpstr>Rockwell</vt:lpstr>
      <vt:lpstr>Rockwell Condensed</vt:lpstr>
      <vt:lpstr>Rockwell Extra Bold</vt:lpstr>
      <vt:lpstr>Söhne</vt:lpstr>
      <vt:lpstr>Wingdings</vt:lpstr>
      <vt:lpstr>Wood Type</vt:lpstr>
      <vt:lpstr>LECTURE # 04 INFORMED SEARCH A* </vt:lpstr>
      <vt:lpstr>INTRODUCTION</vt:lpstr>
      <vt:lpstr>WHAT IS A* ALGORITHM </vt:lpstr>
      <vt:lpstr>A* is a heuristic search algorithm</vt:lpstr>
      <vt:lpstr>ADVANTAGES OF A*</vt:lpstr>
      <vt:lpstr>DISADVANTAGES OF A*</vt:lpstr>
      <vt:lpstr>FORMULLA USED IN a* ALGORITHM:</vt:lpstr>
      <vt:lpstr>CODE Example IN LAB  COLAB</vt:lpstr>
      <vt:lpstr>Explanation:</vt:lpstr>
      <vt:lpstr>Explaination:</vt:lpstr>
      <vt:lpstr>Explanation:</vt:lpstr>
      <vt:lpstr>PowerPoint Presentation</vt:lpstr>
      <vt:lpstr>Code explanation</vt:lpstr>
      <vt:lpstr>Code explanation</vt:lpstr>
      <vt:lpstr>Code explanation</vt:lpstr>
      <vt:lpstr>Code explanation</vt:lpstr>
      <vt:lpstr>Code explanation</vt:lpstr>
      <vt:lpstr>Code explanation</vt:lpstr>
      <vt:lpstr>Code explanation</vt:lpstr>
      <vt:lpstr>Explanation:</vt:lpstr>
      <vt:lpstr>Task:</vt:lpstr>
      <vt:lpstr>TASK 3: Arad to neamt using A*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04 INFORMED SEARCH A* </dc:title>
  <dc:creator>admin istrator</dc:creator>
  <cp:lastModifiedBy>admin istrator</cp:lastModifiedBy>
  <cp:revision>8</cp:revision>
  <dcterms:created xsi:type="dcterms:W3CDTF">2024-02-27T07:59:40Z</dcterms:created>
  <dcterms:modified xsi:type="dcterms:W3CDTF">2024-03-05T05:54:27Z</dcterms:modified>
</cp:coreProperties>
</file>