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5" r:id="rId11"/>
    <p:sldId id="264" r:id="rId12"/>
    <p:sldId id="267" r:id="rId13"/>
    <p:sldId id="268" r:id="rId14"/>
    <p:sldId id="269" r:id="rId15"/>
    <p:sldId id="270" r:id="rId16"/>
    <p:sldId id="271" r:id="rId17"/>
    <p:sldId id="272" r:id="rId18"/>
    <p:sldId id="273" r:id="rId19"/>
    <p:sldId id="274" r:id="rId20"/>
    <p:sldId id="275" r:id="rId21"/>
    <p:sldId id="281" r:id="rId22"/>
    <p:sldId id="276" r:id="rId23"/>
    <p:sldId id="284" r:id="rId24"/>
    <p:sldId id="278" r:id="rId25"/>
    <p:sldId id="277" r:id="rId26"/>
    <p:sldId id="280"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B84B4-F873-41C0-BC13-61D1E8BCDEA3}"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4BA73EB-2F3F-4F99-9D7D-D3A417F32AD3}" type="slidenum">
              <a:rPr lang="en-US" smtClean="0"/>
              <a:t>‹#›</a:t>
            </a:fld>
            <a:endParaRPr lang="en-US" dirty="0"/>
          </a:p>
        </p:txBody>
      </p:sp>
    </p:spTree>
    <p:extLst>
      <p:ext uri="{BB962C8B-B14F-4D97-AF65-F5344CB8AC3E}">
        <p14:creationId xmlns:p14="http://schemas.microsoft.com/office/powerpoint/2010/main" val="332558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B84B4-F873-41C0-BC13-61D1E8BCDEA3}"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A73EB-2F3F-4F99-9D7D-D3A417F32AD3}" type="slidenum">
              <a:rPr lang="en-US" smtClean="0"/>
              <a:t>‹#›</a:t>
            </a:fld>
            <a:endParaRPr lang="en-US" dirty="0"/>
          </a:p>
        </p:txBody>
      </p:sp>
    </p:spTree>
    <p:extLst>
      <p:ext uri="{BB962C8B-B14F-4D97-AF65-F5344CB8AC3E}">
        <p14:creationId xmlns:p14="http://schemas.microsoft.com/office/powerpoint/2010/main" val="78003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B84B4-F873-41C0-BC13-61D1E8BCDEA3}"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A73EB-2F3F-4F99-9D7D-D3A417F32AD3}" type="slidenum">
              <a:rPr lang="en-US" smtClean="0"/>
              <a:t>‹#›</a:t>
            </a:fld>
            <a:endParaRPr lang="en-US" dirty="0"/>
          </a:p>
        </p:txBody>
      </p:sp>
    </p:spTree>
    <p:extLst>
      <p:ext uri="{BB962C8B-B14F-4D97-AF65-F5344CB8AC3E}">
        <p14:creationId xmlns:p14="http://schemas.microsoft.com/office/powerpoint/2010/main" val="401333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B84B4-F873-41C0-BC13-61D1E8BCDEA3}"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A73EB-2F3F-4F99-9D7D-D3A417F32AD3}" type="slidenum">
              <a:rPr lang="en-US" smtClean="0"/>
              <a:t>‹#›</a:t>
            </a:fld>
            <a:endParaRPr lang="en-US" dirty="0"/>
          </a:p>
        </p:txBody>
      </p:sp>
    </p:spTree>
    <p:extLst>
      <p:ext uri="{BB962C8B-B14F-4D97-AF65-F5344CB8AC3E}">
        <p14:creationId xmlns:p14="http://schemas.microsoft.com/office/powerpoint/2010/main" val="1557045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07B84B4-F873-41C0-BC13-61D1E8BCDEA3}" type="datetimeFigureOut">
              <a:rPr lang="en-US" smtClean="0"/>
              <a:t>2/29/2024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4BA73EB-2F3F-4F99-9D7D-D3A417F32AD3}" type="slidenum">
              <a:rPr lang="en-US" smtClean="0"/>
              <a:t>‹#›</a:t>
            </a:fld>
            <a:endParaRPr lang="en-US" dirty="0"/>
          </a:p>
        </p:txBody>
      </p:sp>
    </p:spTree>
    <p:extLst>
      <p:ext uri="{BB962C8B-B14F-4D97-AF65-F5344CB8AC3E}">
        <p14:creationId xmlns:p14="http://schemas.microsoft.com/office/powerpoint/2010/main" val="95435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7B84B4-F873-41C0-BC13-61D1E8BCDEA3}"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A73EB-2F3F-4F99-9D7D-D3A417F32AD3}" type="slidenum">
              <a:rPr lang="en-US" smtClean="0"/>
              <a:t>‹#›</a:t>
            </a:fld>
            <a:endParaRPr lang="en-US" dirty="0"/>
          </a:p>
        </p:txBody>
      </p:sp>
    </p:spTree>
    <p:extLst>
      <p:ext uri="{BB962C8B-B14F-4D97-AF65-F5344CB8AC3E}">
        <p14:creationId xmlns:p14="http://schemas.microsoft.com/office/powerpoint/2010/main" val="160676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7B84B4-F873-41C0-BC13-61D1E8BCDEA3}" type="datetimeFigureOut">
              <a:rPr lang="en-US" smtClean="0"/>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A73EB-2F3F-4F99-9D7D-D3A417F32AD3}" type="slidenum">
              <a:rPr lang="en-US" smtClean="0"/>
              <a:t>‹#›</a:t>
            </a:fld>
            <a:endParaRPr lang="en-US" dirty="0"/>
          </a:p>
        </p:txBody>
      </p:sp>
    </p:spTree>
    <p:extLst>
      <p:ext uri="{BB962C8B-B14F-4D97-AF65-F5344CB8AC3E}">
        <p14:creationId xmlns:p14="http://schemas.microsoft.com/office/powerpoint/2010/main" val="239960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7B84B4-F873-41C0-BC13-61D1E8BCDEA3}" type="datetimeFigureOut">
              <a:rPr lang="en-US" smtClean="0"/>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A73EB-2F3F-4F99-9D7D-D3A417F32AD3}" type="slidenum">
              <a:rPr lang="en-US" smtClean="0"/>
              <a:t>‹#›</a:t>
            </a:fld>
            <a:endParaRPr lang="en-US" dirty="0"/>
          </a:p>
        </p:txBody>
      </p:sp>
    </p:spTree>
    <p:extLst>
      <p:ext uri="{BB962C8B-B14F-4D97-AF65-F5344CB8AC3E}">
        <p14:creationId xmlns:p14="http://schemas.microsoft.com/office/powerpoint/2010/main" val="181725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B84B4-F873-41C0-BC13-61D1E8BCDEA3}" type="datetimeFigureOut">
              <a:rPr lang="en-US" smtClean="0"/>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A73EB-2F3F-4F99-9D7D-D3A417F32AD3}" type="slidenum">
              <a:rPr lang="en-US" smtClean="0"/>
              <a:t>‹#›</a:t>
            </a:fld>
            <a:endParaRPr lang="en-US" dirty="0"/>
          </a:p>
        </p:txBody>
      </p:sp>
    </p:spTree>
    <p:extLst>
      <p:ext uri="{BB962C8B-B14F-4D97-AF65-F5344CB8AC3E}">
        <p14:creationId xmlns:p14="http://schemas.microsoft.com/office/powerpoint/2010/main" val="1503319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7B84B4-F873-41C0-BC13-61D1E8BCDEA3}"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BA73EB-2F3F-4F99-9D7D-D3A417F32AD3}" type="slidenum">
              <a:rPr lang="en-US" smtClean="0"/>
              <a:t>‹#›</a:t>
            </a:fld>
            <a:endParaRPr lang="en-US" dirty="0"/>
          </a:p>
        </p:txBody>
      </p:sp>
    </p:spTree>
    <p:extLst>
      <p:ext uri="{BB962C8B-B14F-4D97-AF65-F5344CB8AC3E}">
        <p14:creationId xmlns:p14="http://schemas.microsoft.com/office/powerpoint/2010/main" val="99965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7B84B4-F873-41C0-BC13-61D1E8BCDEA3}" type="datetimeFigureOut">
              <a:rPr lang="en-US" smtClean="0"/>
              <a:t>2/29/2024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BA73EB-2F3F-4F99-9D7D-D3A417F32AD3}" type="slidenum">
              <a:rPr lang="en-US" smtClean="0"/>
              <a:t>‹#›</a:t>
            </a:fld>
            <a:endParaRPr lang="en-US" dirty="0"/>
          </a:p>
        </p:txBody>
      </p:sp>
    </p:spTree>
    <p:extLst>
      <p:ext uri="{BB962C8B-B14F-4D97-AF65-F5344CB8AC3E}">
        <p14:creationId xmlns:p14="http://schemas.microsoft.com/office/powerpoint/2010/main" val="171644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07B84B4-F873-41C0-BC13-61D1E8BCDEA3}" type="datetimeFigureOut">
              <a:rPr lang="en-US" smtClean="0"/>
              <a:t>2/29/2024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4BA73EB-2F3F-4F99-9D7D-D3A417F32AD3}" type="slidenum">
              <a:rPr lang="en-US" smtClean="0"/>
              <a:t>‹#›</a:t>
            </a:fld>
            <a:endParaRPr lang="en-US" dirty="0"/>
          </a:p>
        </p:txBody>
      </p:sp>
    </p:spTree>
    <p:extLst>
      <p:ext uri="{BB962C8B-B14F-4D97-AF65-F5344CB8AC3E}">
        <p14:creationId xmlns:p14="http://schemas.microsoft.com/office/powerpoint/2010/main" val="818506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1.png"/><Relationship Id="rId5" Type="http://schemas.microsoft.com/office/2007/relationships/hdphoto" Target="../media/hdphoto1.wdp"/><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0810-3BBE-E9EE-F8F8-882E42F88D40}"/>
              </a:ext>
            </a:extLst>
          </p:cNvPr>
          <p:cNvSpPr>
            <a:spLocks noGrp="1"/>
          </p:cNvSpPr>
          <p:nvPr>
            <p:ph type="ctrTitle"/>
          </p:nvPr>
        </p:nvSpPr>
        <p:spPr/>
        <p:txBody>
          <a:bodyPr/>
          <a:lstStyle/>
          <a:p>
            <a:r>
              <a:rPr lang="en-US" dirty="0"/>
              <a:t>Lecture # 03 </a:t>
            </a:r>
            <a:br>
              <a:rPr lang="en-US" dirty="0"/>
            </a:br>
            <a:r>
              <a:rPr lang="en-US" sz="7200" dirty="0"/>
              <a:t>layouts &amp; views in android studio</a:t>
            </a:r>
            <a:endParaRPr lang="en-US" dirty="0"/>
          </a:p>
        </p:txBody>
      </p:sp>
      <p:sp>
        <p:nvSpPr>
          <p:cNvPr id="3" name="Subtitle 2">
            <a:extLst>
              <a:ext uri="{FF2B5EF4-FFF2-40B4-BE49-F238E27FC236}">
                <a16:creationId xmlns:a16="http://schemas.microsoft.com/office/drawing/2014/main" id="{7951C091-319D-7015-7D74-7DB1E04D44C6}"/>
              </a:ext>
            </a:extLst>
          </p:cNvPr>
          <p:cNvSpPr>
            <a:spLocks noGrp="1"/>
          </p:cNvSpPr>
          <p:nvPr>
            <p:ph type="subTitle" idx="1"/>
          </p:nvPr>
        </p:nvSpPr>
        <p:spPr/>
        <p:txBody>
          <a:bodyPr/>
          <a:lstStyle/>
          <a:p>
            <a:r>
              <a:rPr lang="en-US" dirty="0"/>
              <a:t>Software Application &amp; Mobile Devices</a:t>
            </a:r>
          </a:p>
        </p:txBody>
      </p:sp>
    </p:spTree>
    <p:extLst>
      <p:ext uri="{BB962C8B-B14F-4D97-AF65-F5344CB8AC3E}">
        <p14:creationId xmlns:p14="http://schemas.microsoft.com/office/powerpoint/2010/main" val="67543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C15-2F6D-9ABB-07BB-220DFC0F72EB}"/>
              </a:ext>
            </a:extLst>
          </p:cNvPr>
          <p:cNvSpPr>
            <a:spLocks noGrp="1"/>
          </p:cNvSpPr>
          <p:nvPr>
            <p:ph type="title"/>
          </p:nvPr>
        </p:nvSpPr>
        <p:spPr>
          <a:xfrm>
            <a:off x="745998" y="2094357"/>
            <a:ext cx="4635627" cy="1334643"/>
          </a:xfrm>
        </p:spPr>
        <p:txBody>
          <a:bodyPr>
            <a:normAutofit/>
          </a:bodyPr>
          <a:lstStyle/>
          <a:p>
            <a:r>
              <a:rPr lang="en-US" sz="4000" dirty="0"/>
              <a:t>Important properties </a:t>
            </a:r>
            <a:br>
              <a:rPr lang="en-US" sz="4000" dirty="0"/>
            </a:br>
            <a:r>
              <a:rPr lang="en-US" sz="4000" dirty="0"/>
              <a:t>of relative layout</a:t>
            </a:r>
          </a:p>
        </p:txBody>
      </p:sp>
      <p:pic>
        <p:nvPicPr>
          <p:cNvPr id="5" name="Content Placeholder 4">
            <a:extLst>
              <a:ext uri="{FF2B5EF4-FFF2-40B4-BE49-F238E27FC236}">
                <a16:creationId xmlns:a16="http://schemas.microsoft.com/office/drawing/2014/main" id="{7EA20477-6F26-D9C0-4239-4533B8761A8F}"/>
              </a:ext>
            </a:extLst>
          </p:cNvPr>
          <p:cNvPicPr>
            <a:picLocks noGrp="1" noChangeAspect="1"/>
          </p:cNvPicPr>
          <p:nvPr>
            <p:ph idx="1"/>
          </p:nvPr>
        </p:nvPicPr>
        <p:blipFill>
          <a:blip r:embed="rId2"/>
          <a:stretch>
            <a:fillRect/>
          </a:stretch>
        </p:blipFill>
        <p:spPr>
          <a:xfrm>
            <a:off x="5724525" y="0"/>
            <a:ext cx="6467475" cy="6825674"/>
          </a:xfrm>
        </p:spPr>
      </p:pic>
    </p:spTree>
    <p:extLst>
      <p:ext uri="{BB962C8B-B14F-4D97-AF65-F5344CB8AC3E}">
        <p14:creationId xmlns:p14="http://schemas.microsoft.com/office/powerpoint/2010/main" val="1453155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F336-FFFD-F19B-0212-054463E35985}"/>
              </a:ext>
            </a:extLst>
          </p:cNvPr>
          <p:cNvSpPr>
            <a:spLocks noGrp="1"/>
          </p:cNvSpPr>
          <p:nvPr>
            <p:ph type="title"/>
          </p:nvPr>
        </p:nvSpPr>
        <p:spPr>
          <a:xfrm>
            <a:off x="294323" y="297244"/>
            <a:ext cx="10058400" cy="612648"/>
          </a:xfrm>
        </p:spPr>
        <p:txBody>
          <a:bodyPr>
            <a:normAutofit fontScale="90000"/>
          </a:bodyPr>
          <a:lstStyle/>
          <a:p>
            <a:r>
              <a:rPr lang="en-US" dirty="0"/>
              <a:t>Relative layout</a:t>
            </a:r>
          </a:p>
        </p:txBody>
      </p:sp>
      <p:pic>
        <p:nvPicPr>
          <p:cNvPr id="5" name="Content Placeholder 4">
            <a:extLst>
              <a:ext uri="{FF2B5EF4-FFF2-40B4-BE49-F238E27FC236}">
                <a16:creationId xmlns:a16="http://schemas.microsoft.com/office/drawing/2014/main" id="{02A6AAF1-47C7-EC64-4BEB-CE18EF0CD615}"/>
              </a:ext>
            </a:extLst>
          </p:cNvPr>
          <p:cNvPicPr>
            <a:picLocks noGrp="1" noChangeAspect="1"/>
          </p:cNvPicPr>
          <p:nvPr>
            <p:ph idx="1"/>
          </p:nvPr>
        </p:nvPicPr>
        <p:blipFill>
          <a:blip r:embed="rId2"/>
          <a:stretch>
            <a:fillRect/>
          </a:stretch>
        </p:blipFill>
        <p:spPr>
          <a:xfrm>
            <a:off x="434022" y="1029335"/>
            <a:ext cx="6181725" cy="3171825"/>
          </a:xfrm>
        </p:spPr>
      </p:pic>
      <p:pic>
        <p:nvPicPr>
          <p:cNvPr id="7" name="Picture 6">
            <a:extLst>
              <a:ext uri="{FF2B5EF4-FFF2-40B4-BE49-F238E27FC236}">
                <a16:creationId xmlns:a16="http://schemas.microsoft.com/office/drawing/2014/main" id="{CFB114B7-DA0D-15EE-6250-43D65D9C774B}"/>
              </a:ext>
            </a:extLst>
          </p:cNvPr>
          <p:cNvPicPr>
            <a:picLocks noChangeAspect="1"/>
          </p:cNvPicPr>
          <p:nvPr/>
        </p:nvPicPr>
        <p:blipFill>
          <a:blip r:embed="rId3"/>
          <a:stretch>
            <a:fillRect/>
          </a:stretch>
        </p:blipFill>
        <p:spPr>
          <a:xfrm>
            <a:off x="4866005" y="4579302"/>
            <a:ext cx="6057900" cy="1695450"/>
          </a:xfrm>
          <a:prstGeom prst="rect">
            <a:avLst/>
          </a:prstGeom>
        </p:spPr>
      </p:pic>
    </p:spTree>
    <p:extLst>
      <p:ext uri="{BB962C8B-B14F-4D97-AF65-F5344CB8AC3E}">
        <p14:creationId xmlns:p14="http://schemas.microsoft.com/office/powerpoint/2010/main" val="67880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CEA55D-9053-7F3C-BAA9-E2FEAEBB387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3200" dirty="0"/>
              <a:t>Image view</a:t>
            </a:r>
          </a:p>
        </p:txBody>
      </p:sp>
      <p:pic>
        <p:nvPicPr>
          <p:cNvPr id="5" name="Content Placeholder 4" descr="A screenshot of a computer code&#10;&#10;Description automatically generated">
            <a:extLst>
              <a:ext uri="{FF2B5EF4-FFF2-40B4-BE49-F238E27FC236}">
                <a16:creationId xmlns:a16="http://schemas.microsoft.com/office/drawing/2014/main" id="{1C4D4722-1B2D-D661-D8F1-6F8C338F9D1A}"/>
              </a:ext>
            </a:extLst>
          </p:cNvPr>
          <p:cNvPicPr>
            <a:picLocks noGrp="1" noChangeAspect="1"/>
          </p:cNvPicPr>
          <p:nvPr>
            <p:ph idx="1"/>
          </p:nvPr>
        </p:nvPicPr>
        <p:blipFill>
          <a:blip r:embed="rId4"/>
          <a:stretch>
            <a:fillRect/>
          </a:stretch>
        </p:blipFill>
        <p:spPr>
          <a:xfrm>
            <a:off x="633999" y="1954442"/>
            <a:ext cx="6882269" cy="2959376"/>
          </a:xfrm>
          <a:prstGeom prst="rect">
            <a:avLst/>
          </a:prstGeom>
        </p:spPr>
      </p:pic>
      <p:sp>
        <p:nvSpPr>
          <p:cNvPr id="7" name="TextBox 6">
            <a:extLst>
              <a:ext uri="{FF2B5EF4-FFF2-40B4-BE49-F238E27FC236}">
                <a16:creationId xmlns:a16="http://schemas.microsoft.com/office/drawing/2014/main" id="{54AA9F3F-D4E6-03E3-3E99-77BA7B580903}"/>
              </a:ext>
            </a:extLst>
          </p:cNvPr>
          <p:cNvSpPr txBox="1"/>
          <p:nvPr/>
        </p:nvSpPr>
        <p:spPr>
          <a:xfrm>
            <a:off x="8156351" y="2121408"/>
            <a:ext cx="3544034" cy="4050792"/>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1600" b="0" i="0" dirty="0">
                <a:effectLst/>
              </a:rPr>
              <a:t>In Android, an ImageView is a UI element that is used to display images or drawables within an application. It provides a container for visual content in the form of images.</a:t>
            </a:r>
            <a:endParaRPr lang="en-US" sz="1600" dirty="0"/>
          </a:p>
        </p:txBody>
      </p:sp>
      <p:grpSp>
        <p:nvGrpSpPr>
          <p:cNvPr id="14" name="Group 1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6924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6BA3D7-B670-2314-F4F6-319E26AF75D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3200" dirty="0"/>
              <a:t>Text view</a:t>
            </a:r>
          </a:p>
        </p:txBody>
      </p:sp>
      <p:pic>
        <p:nvPicPr>
          <p:cNvPr id="5" name="Content Placeholder 4">
            <a:extLst>
              <a:ext uri="{FF2B5EF4-FFF2-40B4-BE49-F238E27FC236}">
                <a16:creationId xmlns:a16="http://schemas.microsoft.com/office/drawing/2014/main" id="{781AF19C-6965-4354-E102-C2C55B57958B}"/>
              </a:ext>
            </a:extLst>
          </p:cNvPr>
          <p:cNvPicPr>
            <a:picLocks noGrp="1" noChangeAspect="1"/>
          </p:cNvPicPr>
          <p:nvPr>
            <p:ph idx="1"/>
          </p:nvPr>
        </p:nvPicPr>
        <p:blipFill>
          <a:blip r:embed="rId4"/>
          <a:stretch>
            <a:fillRect/>
          </a:stretch>
        </p:blipFill>
        <p:spPr>
          <a:xfrm>
            <a:off x="633999" y="1464082"/>
            <a:ext cx="6882269" cy="3940097"/>
          </a:xfrm>
          <a:prstGeom prst="rect">
            <a:avLst/>
          </a:prstGeom>
        </p:spPr>
      </p:pic>
      <p:sp>
        <p:nvSpPr>
          <p:cNvPr id="7" name="TextBox 6">
            <a:extLst>
              <a:ext uri="{FF2B5EF4-FFF2-40B4-BE49-F238E27FC236}">
                <a16:creationId xmlns:a16="http://schemas.microsoft.com/office/drawing/2014/main" id="{E01DFCCB-5785-A03A-06B8-67C57B0E8214}"/>
              </a:ext>
            </a:extLst>
          </p:cNvPr>
          <p:cNvSpPr txBox="1"/>
          <p:nvPr/>
        </p:nvSpPr>
        <p:spPr>
          <a:xfrm>
            <a:off x="8156351" y="2121408"/>
            <a:ext cx="3544034" cy="4050792"/>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1600" b="0" i="0" dirty="0">
                <a:effectLst/>
              </a:rPr>
              <a:t>In Android, a TextView is a UI element that is used to display text content to the user. It is a non-editable component and</a:t>
            </a:r>
          </a:p>
          <a:p>
            <a:pPr indent="-182880" defTabSz="914400">
              <a:lnSpc>
                <a:spcPct val="90000"/>
              </a:lnSpc>
              <a:spcAft>
                <a:spcPts val="600"/>
              </a:spcAft>
              <a:buClr>
                <a:schemeClr val="accent1">
                  <a:lumMod val="75000"/>
                </a:schemeClr>
              </a:buClr>
              <a:buSzPct val="85000"/>
              <a:buFont typeface="Wingdings" pitchFamily="2" charset="2"/>
              <a:buChar char="§"/>
            </a:pPr>
            <a:r>
              <a:rPr lang="en-US" sz="1600" b="0" i="0" dirty="0">
                <a:effectLst/>
              </a:rPr>
              <a:t> is commonly used for displaying labels, instructions, descriptions, or any other textual information in an application.</a:t>
            </a:r>
            <a:endParaRPr lang="en-US" sz="1600" dirty="0"/>
          </a:p>
        </p:txBody>
      </p:sp>
      <p:grpSp>
        <p:nvGrpSpPr>
          <p:cNvPr id="25" name="Group 2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5427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84F39B3-05DC-8F72-C478-E663C95BAD8C}"/>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Edit text view</a:t>
            </a:r>
          </a:p>
        </p:txBody>
      </p:sp>
      <p:pic>
        <p:nvPicPr>
          <p:cNvPr id="5" name="Content Placeholder 4">
            <a:extLst>
              <a:ext uri="{FF2B5EF4-FFF2-40B4-BE49-F238E27FC236}">
                <a16:creationId xmlns:a16="http://schemas.microsoft.com/office/drawing/2014/main" id="{7A65B3B9-3A38-C5CE-7A79-62BD9C6AF165}"/>
              </a:ext>
            </a:extLst>
          </p:cNvPr>
          <p:cNvPicPr>
            <a:picLocks noGrp="1" noChangeAspect="1"/>
          </p:cNvPicPr>
          <p:nvPr>
            <p:ph idx="1"/>
          </p:nvPr>
        </p:nvPicPr>
        <p:blipFill rotWithShape="1">
          <a:blip r:embed="rId4"/>
          <a:srcRect l="5061" r="6049"/>
          <a:stretch/>
        </p:blipFill>
        <p:spPr>
          <a:xfrm>
            <a:off x="1007196" y="2265037"/>
            <a:ext cx="5088800" cy="3907158"/>
          </a:xfrm>
          <a:prstGeom prst="rect">
            <a:avLst/>
          </a:prstGeom>
        </p:spPr>
      </p:pic>
      <p:sp>
        <p:nvSpPr>
          <p:cNvPr id="7" name="TextBox 6">
            <a:extLst>
              <a:ext uri="{FF2B5EF4-FFF2-40B4-BE49-F238E27FC236}">
                <a16:creationId xmlns:a16="http://schemas.microsoft.com/office/drawing/2014/main" id="{5D45CCEC-5202-DD0D-BE0C-84304AAD0AF2}"/>
              </a:ext>
            </a:extLst>
          </p:cNvPr>
          <p:cNvSpPr txBox="1"/>
          <p:nvPr/>
        </p:nvSpPr>
        <p:spPr>
          <a:xfrm>
            <a:off x="6496216" y="2320412"/>
            <a:ext cx="4632031" cy="385178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b="0" i="0" dirty="0">
                <a:effectLst/>
              </a:rPr>
              <a:t>In Android, an EditText view is a UI element that allows users to input text. It provides a text field where users can enter and edit text data.</a:t>
            </a:r>
            <a:endParaRPr lang="en-US" dirty="0"/>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89500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098BD0-C3A7-83B8-A5E0-13785F215CED}"/>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3200" dirty="0"/>
              <a:t>Button view</a:t>
            </a:r>
          </a:p>
        </p:txBody>
      </p:sp>
      <p:pic>
        <p:nvPicPr>
          <p:cNvPr id="5" name="Content Placeholder 4">
            <a:extLst>
              <a:ext uri="{FF2B5EF4-FFF2-40B4-BE49-F238E27FC236}">
                <a16:creationId xmlns:a16="http://schemas.microsoft.com/office/drawing/2014/main" id="{ADDBF576-3D29-936E-7681-00E7CBA02587}"/>
              </a:ext>
            </a:extLst>
          </p:cNvPr>
          <p:cNvPicPr>
            <a:picLocks noGrp="1" noChangeAspect="1"/>
          </p:cNvPicPr>
          <p:nvPr>
            <p:ph idx="1"/>
          </p:nvPr>
        </p:nvPicPr>
        <p:blipFill>
          <a:blip r:embed="rId4"/>
          <a:stretch>
            <a:fillRect/>
          </a:stretch>
        </p:blipFill>
        <p:spPr>
          <a:xfrm>
            <a:off x="633999" y="1033939"/>
            <a:ext cx="6882269" cy="4800382"/>
          </a:xfrm>
          <a:prstGeom prst="rect">
            <a:avLst/>
          </a:prstGeom>
        </p:spPr>
      </p:pic>
      <p:sp>
        <p:nvSpPr>
          <p:cNvPr id="7" name="TextBox 6">
            <a:extLst>
              <a:ext uri="{FF2B5EF4-FFF2-40B4-BE49-F238E27FC236}">
                <a16:creationId xmlns:a16="http://schemas.microsoft.com/office/drawing/2014/main" id="{FD4B378E-8AC3-22BD-C900-40DD5AA4DEDD}"/>
              </a:ext>
            </a:extLst>
          </p:cNvPr>
          <p:cNvSpPr txBox="1"/>
          <p:nvPr/>
        </p:nvSpPr>
        <p:spPr>
          <a:xfrm>
            <a:off x="8156351" y="2121408"/>
            <a:ext cx="3544034" cy="4050792"/>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1600" b="0" i="0" dirty="0">
                <a:effectLst/>
              </a:rPr>
              <a:t>In Android, a Button view is a UI element that allows users to trigger an action or submit a form by tapping on it. It is a clickable widget that typically displays a label or an icon indicating its purpose.</a:t>
            </a:r>
            <a:endParaRPr lang="en-US" sz="1600" dirty="0"/>
          </a:p>
        </p:txBody>
      </p:sp>
      <p:grpSp>
        <p:nvGrpSpPr>
          <p:cNvPr id="25" name="Group 2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87951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DF7C-F98A-08AF-547A-BA9078A24F3D}"/>
              </a:ext>
            </a:extLst>
          </p:cNvPr>
          <p:cNvSpPr>
            <a:spLocks noGrp="1"/>
          </p:cNvSpPr>
          <p:nvPr>
            <p:ph type="title"/>
          </p:nvPr>
        </p:nvSpPr>
        <p:spPr>
          <a:xfrm>
            <a:off x="230064" y="2599182"/>
            <a:ext cx="10058400" cy="763143"/>
          </a:xfrm>
        </p:spPr>
        <p:txBody>
          <a:bodyPr>
            <a:normAutofit fontScale="90000"/>
          </a:bodyPr>
          <a:lstStyle/>
          <a:p>
            <a:r>
              <a:rPr lang="en-US" dirty="0"/>
              <a:t>Example</a:t>
            </a:r>
            <a:br>
              <a:rPr lang="en-US" dirty="0"/>
            </a:br>
            <a:r>
              <a:rPr lang="en-US" dirty="0"/>
              <a:t>directory structure</a:t>
            </a:r>
          </a:p>
        </p:txBody>
      </p:sp>
      <p:pic>
        <p:nvPicPr>
          <p:cNvPr id="5" name="Picture 4">
            <a:extLst>
              <a:ext uri="{FF2B5EF4-FFF2-40B4-BE49-F238E27FC236}">
                <a16:creationId xmlns:a16="http://schemas.microsoft.com/office/drawing/2014/main" id="{5CD943B1-595C-B0CD-941D-404D58592974}"/>
              </a:ext>
            </a:extLst>
          </p:cNvPr>
          <p:cNvPicPr>
            <a:picLocks noChangeAspect="1"/>
          </p:cNvPicPr>
          <p:nvPr/>
        </p:nvPicPr>
        <p:blipFill>
          <a:blip r:embed="rId2"/>
          <a:stretch>
            <a:fillRect/>
          </a:stretch>
        </p:blipFill>
        <p:spPr>
          <a:xfrm>
            <a:off x="7496175" y="1162903"/>
            <a:ext cx="4695825" cy="5695097"/>
          </a:xfrm>
          <a:prstGeom prst="rect">
            <a:avLst/>
          </a:prstGeom>
        </p:spPr>
      </p:pic>
    </p:spTree>
    <p:extLst>
      <p:ext uri="{BB962C8B-B14F-4D97-AF65-F5344CB8AC3E}">
        <p14:creationId xmlns:p14="http://schemas.microsoft.com/office/powerpoint/2010/main" val="4059252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C1EE-5650-1D83-74C1-0D86B761A22D}"/>
              </a:ext>
            </a:extLst>
          </p:cNvPr>
          <p:cNvSpPr>
            <a:spLocks noGrp="1"/>
          </p:cNvSpPr>
          <p:nvPr>
            <p:ph type="title"/>
          </p:nvPr>
        </p:nvSpPr>
        <p:spPr/>
        <p:txBody>
          <a:bodyPr/>
          <a:lstStyle/>
          <a:p>
            <a:r>
              <a:rPr lang="en-US" dirty="0"/>
              <a:t>Code : activity main.xml</a:t>
            </a:r>
          </a:p>
        </p:txBody>
      </p:sp>
      <p:pic>
        <p:nvPicPr>
          <p:cNvPr id="5" name="Content Placeholder 4">
            <a:extLst>
              <a:ext uri="{FF2B5EF4-FFF2-40B4-BE49-F238E27FC236}">
                <a16:creationId xmlns:a16="http://schemas.microsoft.com/office/drawing/2014/main" id="{9EFCD7A9-39FD-E103-B53B-62E2288EC409}"/>
              </a:ext>
            </a:extLst>
          </p:cNvPr>
          <p:cNvPicPr>
            <a:picLocks noGrp="1" noChangeAspect="1"/>
          </p:cNvPicPr>
          <p:nvPr>
            <p:ph idx="1"/>
          </p:nvPr>
        </p:nvPicPr>
        <p:blipFill>
          <a:blip r:embed="rId2"/>
          <a:stretch>
            <a:fillRect/>
          </a:stretch>
        </p:blipFill>
        <p:spPr>
          <a:xfrm>
            <a:off x="2969849" y="2120900"/>
            <a:ext cx="6258652" cy="4051300"/>
          </a:xfrm>
        </p:spPr>
      </p:pic>
    </p:spTree>
    <p:extLst>
      <p:ext uri="{BB962C8B-B14F-4D97-AF65-F5344CB8AC3E}">
        <p14:creationId xmlns:p14="http://schemas.microsoft.com/office/powerpoint/2010/main" val="1460210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8742-F149-6A2A-93B1-479EE1556525}"/>
              </a:ext>
            </a:extLst>
          </p:cNvPr>
          <p:cNvSpPr>
            <a:spLocks noGrp="1"/>
          </p:cNvSpPr>
          <p:nvPr>
            <p:ph type="title"/>
          </p:nvPr>
        </p:nvSpPr>
        <p:spPr>
          <a:xfrm>
            <a:off x="226568" y="200152"/>
            <a:ext cx="10058400" cy="744728"/>
          </a:xfrm>
        </p:spPr>
        <p:txBody>
          <a:bodyPr>
            <a:normAutofit fontScale="90000"/>
          </a:bodyPr>
          <a:lstStyle/>
          <a:p>
            <a:r>
              <a:rPr lang="en-US" dirty="0"/>
              <a:t>Activity main.xml</a:t>
            </a:r>
          </a:p>
        </p:txBody>
      </p:sp>
      <p:pic>
        <p:nvPicPr>
          <p:cNvPr id="5" name="Content Placeholder 4">
            <a:extLst>
              <a:ext uri="{FF2B5EF4-FFF2-40B4-BE49-F238E27FC236}">
                <a16:creationId xmlns:a16="http://schemas.microsoft.com/office/drawing/2014/main" id="{D786B996-100C-F060-C584-68428295E3D4}"/>
              </a:ext>
            </a:extLst>
          </p:cNvPr>
          <p:cNvPicPr>
            <a:picLocks noGrp="1" noChangeAspect="1"/>
          </p:cNvPicPr>
          <p:nvPr>
            <p:ph idx="1"/>
          </p:nvPr>
        </p:nvPicPr>
        <p:blipFill>
          <a:blip r:embed="rId2"/>
          <a:stretch>
            <a:fillRect/>
          </a:stretch>
        </p:blipFill>
        <p:spPr>
          <a:xfrm>
            <a:off x="0" y="1229360"/>
            <a:ext cx="5620667" cy="5628640"/>
          </a:xfrm>
        </p:spPr>
      </p:pic>
      <p:pic>
        <p:nvPicPr>
          <p:cNvPr id="7" name="Picture 6">
            <a:extLst>
              <a:ext uri="{FF2B5EF4-FFF2-40B4-BE49-F238E27FC236}">
                <a16:creationId xmlns:a16="http://schemas.microsoft.com/office/drawing/2014/main" id="{63C07D80-7A2A-2394-7F4D-EA84E631BFD8}"/>
              </a:ext>
            </a:extLst>
          </p:cNvPr>
          <p:cNvPicPr>
            <a:picLocks noChangeAspect="1"/>
          </p:cNvPicPr>
          <p:nvPr/>
        </p:nvPicPr>
        <p:blipFill>
          <a:blip r:embed="rId3"/>
          <a:stretch>
            <a:fillRect/>
          </a:stretch>
        </p:blipFill>
        <p:spPr>
          <a:xfrm>
            <a:off x="6230437" y="1957832"/>
            <a:ext cx="5501315" cy="3547427"/>
          </a:xfrm>
          <a:prstGeom prst="rect">
            <a:avLst/>
          </a:prstGeom>
        </p:spPr>
      </p:pic>
    </p:spTree>
    <p:extLst>
      <p:ext uri="{BB962C8B-B14F-4D97-AF65-F5344CB8AC3E}">
        <p14:creationId xmlns:p14="http://schemas.microsoft.com/office/powerpoint/2010/main" val="1085068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B25A-7DC8-0B30-7B73-CE1054BEB3FC}"/>
              </a:ext>
            </a:extLst>
          </p:cNvPr>
          <p:cNvSpPr>
            <a:spLocks noGrp="1"/>
          </p:cNvSpPr>
          <p:nvPr>
            <p:ph type="title"/>
          </p:nvPr>
        </p:nvSpPr>
        <p:spPr>
          <a:xfrm>
            <a:off x="1059688" y="2252472"/>
            <a:ext cx="5127752" cy="1080008"/>
          </a:xfrm>
        </p:spPr>
        <p:txBody>
          <a:bodyPr/>
          <a:lstStyle/>
          <a:p>
            <a:r>
              <a:rPr lang="en-US" dirty="0"/>
              <a:t>Activity main.xml</a:t>
            </a:r>
          </a:p>
        </p:txBody>
      </p:sp>
      <p:pic>
        <p:nvPicPr>
          <p:cNvPr id="5" name="Content Placeholder 4">
            <a:extLst>
              <a:ext uri="{FF2B5EF4-FFF2-40B4-BE49-F238E27FC236}">
                <a16:creationId xmlns:a16="http://schemas.microsoft.com/office/drawing/2014/main" id="{4AA15416-F590-6E74-822C-91C7B2A1587A}"/>
              </a:ext>
            </a:extLst>
          </p:cNvPr>
          <p:cNvPicPr>
            <a:picLocks noGrp="1" noChangeAspect="1"/>
          </p:cNvPicPr>
          <p:nvPr>
            <p:ph idx="1"/>
          </p:nvPr>
        </p:nvPicPr>
        <p:blipFill>
          <a:blip r:embed="rId2"/>
          <a:stretch>
            <a:fillRect/>
          </a:stretch>
        </p:blipFill>
        <p:spPr>
          <a:xfrm>
            <a:off x="6721823" y="0"/>
            <a:ext cx="5470178" cy="6858000"/>
          </a:xfrm>
        </p:spPr>
      </p:pic>
    </p:spTree>
    <p:extLst>
      <p:ext uri="{BB962C8B-B14F-4D97-AF65-F5344CB8AC3E}">
        <p14:creationId xmlns:p14="http://schemas.microsoft.com/office/powerpoint/2010/main" val="301218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B836-4E5A-111D-645D-12494C81DD19}"/>
              </a:ext>
            </a:extLst>
          </p:cNvPr>
          <p:cNvSpPr>
            <a:spLocks noGrp="1"/>
          </p:cNvSpPr>
          <p:nvPr>
            <p:ph type="title"/>
          </p:nvPr>
        </p:nvSpPr>
        <p:spPr/>
        <p:txBody>
          <a:bodyPr/>
          <a:lstStyle/>
          <a:p>
            <a:r>
              <a:rPr lang="en-US" dirty="0"/>
              <a:t>outcomes</a:t>
            </a:r>
          </a:p>
        </p:txBody>
      </p:sp>
      <p:sp>
        <p:nvSpPr>
          <p:cNvPr id="8" name="Content Placeholder 7">
            <a:extLst>
              <a:ext uri="{FF2B5EF4-FFF2-40B4-BE49-F238E27FC236}">
                <a16:creationId xmlns:a16="http://schemas.microsoft.com/office/drawing/2014/main" id="{3ED4A0F9-1D2A-EEDB-8444-CF9BEE440110}"/>
              </a:ext>
            </a:extLst>
          </p:cNvPr>
          <p:cNvSpPr txBox="1">
            <a:spLocks noGrp="1"/>
          </p:cNvSpPr>
          <p:nvPr>
            <p:ph idx="1"/>
          </p:nvPr>
        </p:nvSpPr>
        <p:spPr>
          <a:xfrm>
            <a:off x="1069975" y="2120900"/>
            <a:ext cx="10058400" cy="415498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After completing this lab student will be able to understand:</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apple-system"/>
              </a:rPr>
              <a:t>Understanding of RelativeLayout: Gain a solid understanding of how the RelativeLayout works and how to position views relative to each other using layout attributes.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rgbClr val="000000"/>
                </a:solidFill>
                <a:effectLst/>
                <a:latin typeface="-apple-system"/>
              </a:rPr>
              <a:t>Proficiency in View Placement: Develop proficiency in placing views within a RelativeLayout using attributes like </a:t>
            </a:r>
            <a:r>
              <a:rPr kumimoji="0" lang="en-US" altLang="en-US" sz="1100" b="0" i="0" u="none" strike="noStrike" cap="none" normalizeH="0" baseline="0" dirty="0">
                <a:ln>
                  <a:noFill/>
                </a:ln>
                <a:solidFill>
                  <a:srgbClr val="000000"/>
                </a:solidFill>
                <a:effectLst/>
                <a:latin typeface="Consolas" panose="020B0609020204030204" pitchFamily="49" charset="0"/>
              </a:rPr>
              <a:t>android:layout_below</a:t>
            </a:r>
            <a:r>
              <a:rPr kumimoji="0" lang="en-US" altLang="en-US" sz="1800" b="0" i="0" u="none" strike="noStrike" cap="none" normalizeH="0" baseline="0" dirty="0">
                <a:ln>
                  <a:noFill/>
                </a:ln>
                <a:solidFill>
                  <a:srgbClr val="000000"/>
                </a:solidFill>
                <a:effectLst/>
                <a:latin typeface="-apple-system"/>
              </a:rPr>
              <a:t>, </a:t>
            </a:r>
            <a:r>
              <a:rPr kumimoji="0" lang="en-US" altLang="en-US" sz="1100" b="0" i="0" u="none" strike="noStrike" cap="none" normalizeH="0" baseline="0" dirty="0">
                <a:ln>
                  <a:noFill/>
                </a:ln>
                <a:solidFill>
                  <a:srgbClr val="000000"/>
                </a:solidFill>
                <a:effectLst/>
                <a:latin typeface="Consolas" panose="020B0609020204030204" pitchFamily="49" charset="0"/>
              </a:rPr>
              <a:t>android:layout_toRightOf</a:t>
            </a:r>
            <a:r>
              <a:rPr kumimoji="0" lang="en-US" altLang="en-US" sz="1800" b="0" i="0" u="none" strike="noStrike" cap="none" normalizeH="0" baseline="0" dirty="0">
                <a:ln>
                  <a:noFill/>
                </a:ln>
                <a:solidFill>
                  <a:srgbClr val="000000"/>
                </a:solidFill>
                <a:effectLst/>
                <a:latin typeface="-apple-system"/>
              </a:rPr>
              <a:t>, and others.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000000"/>
                </a:solidFill>
                <a:effectLst/>
                <a:latin typeface="-apple-system"/>
              </a:rPr>
              <a:t>UI Design Skills: Enhance UI design skills by creating a visually appealing and well-aligned student profile layout using appropriate spacing, alignment, and styling.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rgbClr val="000000"/>
                </a:solidFill>
                <a:effectLst/>
                <a:latin typeface="-apple-system"/>
              </a:rPr>
              <a:t>XML Layout Knowledge: Strengthen XML layout skills by effectively utilizing RelativeLayout and other relevant attributes to construct the desired student profile layout.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rgbClr val="000000"/>
                </a:solidFill>
                <a:effectLst/>
                <a:latin typeface="-apple-system"/>
              </a:rPr>
              <a:t>Responsive Design: Gain experience in creating a responsive layout that adapts to different screen sizes and orientations, ensuring the student profile layout remains visually pleasing and functional.</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rgbClr val="000000"/>
                </a:solidFill>
                <a:effectLst/>
                <a:latin typeface="-apple-system"/>
              </a:rPr>
              <a:t>Problem-Solving: Improve problem-solving skills by overcoming any challenges or issues encountered during the implementation of the RelativeLayout and views for the student profile layout.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7157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8B759D-8D60-0719-A02E-3F914D8829EA}"/>
              </a:ext>
            </a:extLst>
          </p:cNvPr>
          <p:cNvPicPr>
            <a:picLocks noGrp="1" noChangeAspect="1"/>
          </p:cNvPicPr>
          <p:nvPr>
            <p:ph idx="1"/>
          </p:nvPr>
        </p:nvPicPr>
        <p:blipFill>
          <a:blip r:embed="rId2"/>
          <a:stretch>
            <a:fillRect/>
          </a:stretch>
        </p:blipFill>
        <p:spPr>
          <a:xfrm>
            <a:off x="3530473" y="0"/>
            <a:ext cx="8661527" cy="6858000"/>
          </a:xfrm>
        </p:spPr>
      </p:pic>
      <p:sp>
        <p:nvSpPr>
          <p:cNvPr id="6" name="Title 1">
            <a:extLst>
              <a:ext uri="{FF2B5EF4-FFF2-40B4-BE49-F238E27FC236}">
                <a16:creationId xmlns:a16="http://schemas.microsoft.com/office/drawing/2014/main" id="{478358CD-ED17-806F-6E07-27B627F545EC}"/>
              </a:ext>
            </a:extLst>
          </p:cNvPr>
          <p:cNvSpPr txBox="1">
            <a:spLocks/>
          </p:cNvSpPr>
          <p:nvPr/>
        </p:nvSpPr>
        <p:spPr>
          <a:xfrm rot="16200000">
            <a:off x="-393192" y="3095752"/>
            <a:ext cx="5127752" cy="1080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Activity main.xml</a:t>
            </a:r>
          </a:p>
        </p:txBody>
      </p:sp>
    </p:spTree>
    <p:extLst>
      <p:ext uri="{BB962C8B-B14F-4D97-AF65-F5344CB8AC3E}">
        <p14:creationId xmlns:p14="http://schemas.microsoft.com/office/powerpoint/2010/main" val="2200095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CC72-1571-2877-21E6-8AA69D70E932}"/>
              </a:ext>
            </a:extLst>
          </p:cNvPr>
          <p:cNvSpPr>
            <a:spLocks noGrp="1"/>
          </p:cNvSpPr>
          <p:nvPr>
            <p:ph type="title"/>
          </p:nvPr>
        </p:nvSpPr>
        <p:spPr/>
        <p:txBody>
          <a:bodyPr/>
          <a:lstStyle/>
          <a:p>
            <a:r>
              <a:rPr lang="en-US" dirty="0"/>
              <a:t>Colors.xml</a:t>
            </a:r>
          </a:p>
        </p:txBody>
      </p:sp>
      <p:pic>
        <p:nvPicPr>
          <p:cNvPr id="5" name="Content Placeholder 4">
            <a:extLst>
              <a:ext uri="{FF2B5EF4-FFF2-40B4-BE49-F238E27FC236}">
                <a16:creationId xmlns:a16="http://schemas.microsoft.com/office/drawing/2014/main" id="{C5E6A994-9781-C218-DA87-59D236506410}"/>
              </a:ext>
            </a:extLst>
          </p:cNvPr>
          <p:cNvPicPr>
            <a:picLocks noGrp="1" noChangeAspect="1"/>
          </p:cNvPicPr>
          <p:nvPr>
            <p:ph idx="1"/>
          </p:nvPr>
        </p:nvPicPr>
        <p:blipFill>
          <a:blip r:embed="rId2"/>
          <a:stretch>
            <a:fillRect/>
          </a:stretch>
        </p:blipFill>
        <p:spPr>
          <a:xfrm>
            <a:off x="1353771" y="2120900"/>
            <a:ext cx="9490807" cy="4051300"/>
          </a:xfrm>
        </p:spPr>
      </p:pic>
    </p:spTree>
    <p:extLst>
      <p:ext uri="{BB962C8B-B14F-4D97-AF65-F5344CB8AC3E}">
        <p14:creationId xmlns:p14="http://schemas.microsoft.com/office/powerpoint/2010/main" val="940787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E78D-7714-1F8C-ADE8-E6A5A96C16C2}"/>
              </a:ext>
            </a:extLst>
          </p:cNvPr>
          <p:cNvSpPr>
            <a:spLocks noGrp="1"/>
          </p:cNvSpPr>
          <p:nvPr>
            <p:ph type="title"/>
          </p:nvPr>
        </p:nvSpPr>
        <p:spPr/>
        <p:txBody>
          <a:bodyPr/>
          <a:lstStyle/>
          <a:p>
            <a:r>
              <a:rPr lang="en-US" dirty="0"/>
              <a:t>Mainactivity.kt (Kotlin example)</a:t>
            </a:r>
          </a:p>
        </p:txBody>
      </p:sp>
      <p:pic>
        <p:nvPicPr>
          <p:cNvPr id="5" name="Content Placeholder 4">
            <a:extLst>
              <a:ext uri="{FF2B5EF4-FFF2-40B4-BE49-F238E27FC236}">
                <a16:creationId xmlns:a16="http://schemas.microsoft.com/office/drawing/2014/main" id="{97577A0E-93B8-D792-5811-6C2748FBE2C6}"/>
              </a:ext>
            </a:extLst>
          </p:cNvPr>
          <p:cNvPicPr>
            <a:picLocks noGrp="1" noChangeAspect="1"/>
          </p:cNvPicPr>
          <p:nvPr>
            <p:ph idx="1"/>
          </p:nvPr>
        </p:nvPicPr>
        <p:blipFill>
          <a:blip r:embed="rId2"/>
          <a:stretch>
            <a:fillRect/>
          </a:stretch>
        </p:blipFill>
        <p:spPr>
          <a:xfrm>
            <a:off x="2636837" y="2432050"/>
            <a:ext cx="6924675" cy="3429000"/>
          </a:xfrm>
        </p:spPr>
      </p:pic>
    </p:spTree>
    <p:extLst>
      <p:ext uri="{BB962C8B-B14F-4D97-AF65-F5344CB8AC3E}">
        <p14:creationId xmlns:p14="http://schemas.microsoft.com/office/powerpoint/2010/main" val="474262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5828-17D3-D874-89A1-FB5CF9115BAB}"/>
              </a:ext>
            </a:extLst>
          </p:cNvPr>
          <p:cNvSpPr>
            <a:spLocks noGrp="1"/>
          </p:cNvSpPr>
          <p:nvPr>
            <p:ph type="title"/>
          </p:nvPr>
        </p:nvSpPr>
        <p:spPr/>
        <p:txBody>
          <a:bodyPr/>
          <a:lstStyle/>
          <a:p>
            <a:r>
              <a:rPr lang="en-US" dirty="0"/>
              <a:t>Mainactivity.java(java example)</a:t>
            </a:r>
          </a:p>
        </p:txBody>
      </p:sp>
      <p:pic>
        <p:nvPicPr>
          <p:cNvPr id="5" name="Content Placeholder 4">
            <a:extLst>
              <a:ext uri="{FF2B5EF4-FFF2-40B4-BE49-F238E27FC236}">
                <a16:creationId xmlns:a16="http://schemas.microsoft.com/office/drawing/2014/main" id="{DA88086D-16F9-8120-184A-8B61433E7DA6}"/>
              </a:ext>
            </a:extLst>
          </p:cNvPr>
          <p:cNvPicPr>
            <a:picLocks noGrp="1" noChangeAspect="1"/>
          </p:cNvPicPr>
          <p:nvPr>
            <p:ph idx="1"/>
          </p:nvPr>
        </p:nvPicPr>
        <p:blipFill>
          <a:blip r:embed="rId2"/>
          <a:stretch>
            <a:fillRect/>
          </a:stretch>
        </p:blipFill>
        <p:spPr>
          <a:xfrm>
            <a:off x="2670175" y="2579687"/>
            <a:ext cx="6858000" cy="3133725"/>
          </a:xfrm>
        </p:spPr>
      </p:pic>
    </p:spTree>
    <p:extLst>
      <p:ext uri="{BB962C8B-B14F-4D97-AF65-F5344CB8AC3E}">
        <p14:creationId xmlns:p14="http://schemas.microsoft.com/office/powerpoint/2010/main" val="2608108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0A3562-1EE2-C9C7-849E-458A8175CDF7}"/>
              </a:ext>
            </a:extLst>
          </p:cNvPr>
          <p:cNvSpPr>
            <a:spLocks noGrp="1"/>
          </p:cNvSpPr>
          <p:nvPr>
            <p:ph type="title"/>
          </p:nvPr>
        </p:nvSpPr>
        <p:spPr>
          <a:xfrm>
            <a:off x="8314890" y="2659567"/>
            <a:ext cx="3544035" cy="1609344"/>
          </a:xfrm>
          <a:ln>
            <a:noFill/>
          </a:ln>
        </p:spPr>
        <p:txBody>
          <a:bodyPr>
            <a:normAutofit/>
          </a:bodyPr>
          <a:lstStyle/>
          <a:p>
            <a:r>
              <a:rPr lang="en-US" sz="8000" dirty="0"/>
              <a:t>Output:</a:t>
            </a:r>
          </a:p>
        </p:txBody>
      </p:sp>
      <p:pic>
        <p:nvPicPr>
          <p:cNvPr id="5" name="Content Placeholder 4">
            <a:extLst>
              <a:ext uri="{FF2B5EF4-FFF2-40B4-BE49-F238E27FC236}">
                <a16:creationId xmlns:a16="http://schemas.microsoft.com/office/drawing/2014/main" id="{2BE89E76-40F5-5B68-D925-6A7954CA7970}"/>
              </a:ext>
            </a:extLst>
          </p:cNvPr>
          <p:cNvPicPr>
            <a:picLocks noChangeAspect="1"/>
          </p:cNvPicPr>
          <p:nvPr/>
        </p:nvPicPr>
        <p:blipFill>
          <a:blip r:embed="rId4"/>
          <a:stretch>
            <a:fillRect/>
          </a:stretch>
        </p:blipFill>
        <p:spPr>
          <a:xfrm>
            <a:off x="2426644" y="70479"/>
            <a:ext cx="4004636" cy="6787520"/>
          </a:xfrm>
          <a:prstGeom prst="rect">
            <a:avLst/>
          </a:prstGeom>
        </p:spPr>
      </p:pic>
      <p:grpSp>
        <p:nvGrpSpPr>
          <p:cNvPr id="14" name="Group 1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9259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F602-74D4-21B3-D151-369E823ACC93}"/>
              </a:ext>
            </a:extLst>
          </p:cNvPr>
          <p:cNvSpPr>
            <a:spLocks noGrp="1"/>
          </p:cNvSpPr>
          <p:nvPr>
            <p:ph type="title"/>
          </p:nvPr>
        </p:nvSpPr>
        <p:spPr>
          <a:xfrm>
            <a:off x="1069848" y="484632"/>
            <a:ext cx="10058400" cy="686943"/>
          </a:xfrm>
        </p:spPr>
        <p:txBody>
          <a:bodyPr>
            <a:normAutofit fontScale="90000"/>
          </a:bodyPr>
          <a:lstStyle/>
          <a:p>
            <a:r>
              <a:rPr lang="en-US" dirty="0"/>
              <a:t>Explanation of main.kt</a:t>
            </a:r>
          </a:p>
        </p:txBody>
      </p:sp>
      <p:pic>
        <p:nvPicPr>
          <p:cNvPr id="5" name="Content Placeholder 4">
            <a:extLst>
              <a:ext uri="{FF2B5EF4-FFF2-40B4-BE49-F238E27FC236}">
                <a16:creationId xmlns:a16="http://schemas.microsoft.com/office/drawing/2014/main" id="{37687FDD-F0AE-2C48-36E8-3431C50DD45C}"/>
              </a:ext>
            </a:extLst>
          </p:cNvPr>
          <p:cNvPicPr>
            <a:picLocks noGrp="1" noChangeAspect="1"/>
          </p:cNvPicPr>
          <p:nvPr>
            <p:ph idx="1"/>
          </p:nvPr>
        </p:nvPicPr>
        <p:blipFill>
          <a:blip r:embed="rId2"/>
          <a:stretch>
            <a:fillRect/>
          </a:stretch>
        </p:blipFill>
        <p:spPr>
          <a:xfrm>
            <a:off x="175334" y="1501774"/>
            <a:ext cx="6339766" cy="3233807"/>
          </a:xfrm>
        </p:spPr>
      </p:pic>
      <p:pic>
        <p:nvPicPr>
          <p:cNvPr id="7" name="Picture 6">
            <a:extLst>
              <a:ext uri="{FF2B5EF4-FFF2-40B4-BE49-F238E27FC236}">
                <a16:creationId xmlns:a16="http://schemas.microsoft.com/office/drawing/2014/main" id="{A6662FF9-8B8A-95CE-2C65-27399233DD61}"/>
              </a:ext>
            </a:extLst>
          </p:cNvPr>
          <p:cNvPicPr>
            <a:picLocks noChangeAspect="1"/>
          </p:cNvPicPr>
          <p:nvPr/>
        </p:nvPicPr>
        <p:blipFill>
          <a:blip r:embed="rId3"/>
          <a:stretch>
            <a:fillRect/>
          </a:stretch>
        </p:blipFill>
        <p:spPr>
          <a:xfrm>
            <a:off x="2190750" y="5065780"/>
            <a:ext cx="7810500" cy="1457325"/>
          </a:xfrm>
          <a:prstGeom prst="rect">
            <a:avLst/>
          </a:prstGeom>
        </p:spPr>
      </p:pic>
    </p:spTree>
    <p:extLst>
      <p:ext uri="{BB962C8B-B14F-4D97-AF65-F5344CB8AC3E}">
        <p14:creationId xmlns:p14="http://schemas.microsoft.com/office/powerpoint/2010/main" val="2489704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F602-74D4-21B3-D151-369E823ACC93}"/>
              </a:ext>
            </a:extLst>
          </p:cNvPr>
          <p:cNvSpPr>
            <a:spLocks noGrp="1"/>
          </p:cNvSpPr>
          <p:nvPr>
            <p:ph type="title"/>
          </p:nvPr>
        </p:nvSpPr>
        <p:spPr>
          <a:xfrm>
            <a:off x="1069848" y="484632"/>
            <a:ext cx="10058400" cy="686943"/>
          </a:xfrm>
        </p:spPr>
        <p:txBody>
          <a:bodyPr>
            <a:normAutofit fontScale="90000"/>
          </a:bodyPr>
          <a:lstStyle/>
          <a:p>
            <a:r>
              <a:rPr lang="en-US" dirty="0"/>
              <a:t>Explanation of main.kt</a:t>
            </a:r>
          </a:p>
        </p:txBody>
      </p:sp>
      <p:pic>
        <p:nvPicPr>
          <p:cNvPr id="8" name="Content Placeholder 7">
            <a:extLst>
              <a:ext uri="{FF2B5EF4-FFF2-40B4-BE49-F238E27FC236}">
                <a16:creationId xmlns:a16="http://schemas.microsoft.com/office/drawing/2014/main" id="{D62B9261-D190-7EBB-267B-B764A044BB99}"/>
              </a:ext>
            </a:extLst>
          </p:cNvPr>
          <p:cNvPicPr>
            <a:picLocks noGrp="1" noChangeAspect="1"/>
          </p:cNvPicPr>
          <p:nvPr>
            <p:ph idx="1"/>
          </p:nvPr>
        </p:nvPicPr>
        <p:blipFill>
          <a:blip r:embed="rId2"/>
          <a:stretch>
            <a:fillRect/>
          </a:stretch>
        </p:blipFill>
        <p:spPr>
          <a:xfrm>
            <a:off x="2375880" y="2120900"/>
            <a:ext cx="7446590" cy="4051300"/>
          </a:xfrm>
        </p:spPr>
      </p:pic>
    </p:spTree>
    <p:extLst>
      <p:ext uri="{BB962C8B-B14F-4D97-AF65-F5344CB8AC3E}">
        <p14:creationId xmlns:p14="http://schemas.microsoft.com/office/powerpoint/2010/main" val="821821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0" name="Rectangle 19">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2" name="Rectangle 21">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94BDFC-337D-4538-A679-2EDCC511504E}"/>
              </a:ext>
            </a:extLst>
          </p:cNvPr>
          <p:cNvSpPr>
            <a:spLocks noGrp="1"/>
          </p:cNvSpPr>
          <p:nvPr>
            <p:ph type="title"/>
          </p:nvPr>
        </p:nvSpPr>
        <p:spPr>
          <a:xfrm>
            <a:off x="4961376" y="1432223"/>
            <a:ext cx="6057144" cy="3357976"/>
          </a:xfrm>
        </p:spPr>
        <p:txBody>
          <a:bodyPr vert="horz" lIns="91440" tIns="45720" rIns="91440" bIns="45720" rtlCol="0" anchor="ctr">
            <a:normAutofit/>
          </a:bodyPr>
          <a:lstStyle/>
          <a:p>
            <a:pPr>
              <a:lnSpc>
                <a:spcPct val="80000"/>
              </a:lnSpc>
            </a:pPr>
            <a:r>
              <a:rPr lang="en-US" sz="8000" dirty="0">
                <a:blipFill dpi="0" rotWithShape="1">
                  <a:blip r:embed="rId4"/>
                  <a:srcRect/>
                  <a:tile tx="6350" ty="-127000" sx="65000" sy="64000" flip="none" algn="tl"/>
                </a:blipFill>
              </a:rPr>
              <a:t>Task1:</a:t>
            </a:r>
          </a:p>
        </p:txBody>
      </p:sp>
      <p:sp>
        <p:nvSpPr>
          <p:cNvPr id="26" name="Rectangle 25">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9" name="Oval 28">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Content Placeholder 2">
            <a:extLst>
              <a:ext uri="{FF2B5EF4-FFF2-40B4-BE49-F238E27FC236}">
                <a16:creationId xmlns:a16="http://schemas.microsoft.com/office/drawing/2014/main" id="{65665F78-8D73-52B2-8C0F-FB9264EA6BD5}"/>
              </a:ext>
            </a:extLst>
          </p:cNvPr>
          <p:cNvSpPr>
            <a:spLocks noGrp="1"/>
          </p:cNvSpPr>
          <p:nvPr>
            <p:ph idx="1"/>
          </p:nvPr>
        </p:nvSpPr>
        <p:spPr>
          <a:xfrm>
            <a:off x="4938490" y="4790198"/>
            <a:ext cx="6080030" cy="687058"/>
          </a:xfrm>
        </p:spPr>
        <p:txBody>
          <a:bodyPr vert="horz" lIns="91440" tIns="45720" rIns="91440" bIns="45720" rtlCol="0">
            <a:normAutofit/>
          </a:bodyPr>
          <a:lstStyle/>
          <a:p>
            <a:pPr marL="0" indent="0">
              <a:buNone/>
            </a:pPr>
            <a:r>
              <a:rPr lang="en-US" dirty="0">
                <a:solidFill>
                  <a:srgbClr val="000000"/>
                </a:solidFill>
              </a:rPr>
              <a:t>Implement Facebook Login UI using Relative Layout</a:t>
            </a:r>
          </a:p>
        </p:txBody>
      </p:sp>
      <p:pic>
        <p:nvPicPr>
          <p:cNvPr id="5" name="Picture 4">
            <a:extLst>
              <a:ext uri="{FF2B5EF4-FFF2-40B4-BE49-F238E27FC236}">
                <a16:creationId xmlns:a16="http://schemas.microsoft.com/office/drawing/2014/main" id="{1A2A53C4-5B85-5BD8-BB4A-8340BBB097A2}"/>
              </a:ext>
            </a:extLst>
          </p:cNvPr>
          <p:cNvPicPr>
            <a:picLocks noChangeAspect="1"/>
          </p:cNvPicPr>
          <p:nvPr/>
        </p:nvPicPr>
        <p:blipFill>
          <a:blip r:embed="rId6"/>
          <a:stretch>
            <a:fillRect/>
          </a:stretch>
        </p:blipFill>
        <p:spPr>
          <a:xfrm>
            <a:off x="970585" y="928117"/>
            <a:ext cx="3343384" cy="4933131"/>
          </a:xfrm>
          <a:prstGeom prst="rect">
            <a:avLst/>
          </a:prstGeom>
        </p:spPr>
      </p:pic>
    </p:spTree>
    <p:extLst>
      <p:ext uri="{BB962C8B-B14F-4D97-AF65-F5344CB8AC3E}">
        <p14:creationId xmlns:p14="http://schemas.microsoft.com/office/powerpoint/2010/main" val="1445831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0043-06B4-3927-5ACB-A1AF59D8F7D2}"/>
              </a:ext>
            </a:extLst>
          </p:cNvPr>
          <p:cNvSpPr>
            <a:spLocks noGrp="1"/>
          </p:cNvSpPr>
          <p:nvPr>
            <p:ph type="title"/>
          </p:nvPr>
        </p:nvSpPr>
        <p:spPr/>
        <p:txBody>
          <a:bodyPr/>
          <a:lstStyle/>
          <a:p>
            <a:r>
              <a:rPr lang="en-US" dirty="0"/>
              <a:t>Task 2:</a:t>
            </a:r>
          </a:p>
        </p:txBody>
      </p:sp>
      <p:sp>
        <p:nvSpPr>
          <p:cNvPr id="3" name="Content Placeholder 2">
            <a:extLst>
              <a:ext uri="{FF2B5EF4-FFF2-40B4-BE49-F238E27FC236}">
                <a16:creationId xmlns:a16="http://schemas.microsoft.com/office/drawing/2014/main" id="{E71D6A53-39FF-9A8E-E47D-2959AA334DE9}"/>
              </a:ext>
            </a:extLst>
          </p:cNvPr>
          <p:cNvSpPr>
            <a:spLocks noGrp="1"/>
          </p:cNvSpPr>
          <p:nvPr>
            <p:ph idx="1"/>
          </p:nvPr>
        </p:nvSpPr>
        <p:spPr/>
        <p:txBody>
          <a:bodyPr>
            <a:normAutofit/>
          </a:bodyPr>
          <a:lstStyle/>
          <a:p>
            <a:pPr algn="l"/>
            <a:r>
              <a:rPr lang="en-US" b="0" i="0" dirty="0">
                <a:solidFill>
                  <a:srgbClr val="000000"/>
                </a:solidFill>
                <a:effectLst/>
                <a:latin typeface="-apple-system"/>
              </a:rPr>
              <a:t>Student Profile Layout</a:t>
            </a:r>
          </a:p>
          <a:p>
            <a:pPr algn="l"/>
            <a:r>
              <a:rPr lang="en-US" b="0" i="0" dirty="0">
                <a:solidFill>
                  <a:srgbClr val="000000"/>
                </a:solidFill>
                <a:effectLst/>
                <a:latin typeface="-apple-system"/>
              </a:rPr>
              <a:t>Create a student profile layout using RelativeLayout. The layout should display the student's name, age, grade, and a profile picture.</a:t>
            </a:r>
          </a:p>
          <a:p>
            <a:pPr algn="l"/>
            <a:r>
              <a:rPr lang="en-US" b="0" i="0" dirty="0">
                <a:solidFill>
                  <a:srgbClr val="000000"/>
                </a:solidFill>
                <a:effectLst/>
                <a:latin typeface="-apple-system"/>
              </a:rPr>
              <a:t>Requirements:</a:t>
            </a:r>
          </a:p>
          <a:p>
            <a:pPr algn="l">
              <a:buFont typeface="+mj-lt"/>
              <a:buAutoNum type="arabicPeriod"/>
            </a:pPr>
            <a:r>
              <a:rPr lang="en-US" b="0" i="0" dirty="0">
                <a:solidFill>
                  <a:srgbClr val="000000"/>
                </a:solidFill>
                <a:effectLst/>
                <a:latin typeface="-apple-system"/>
              </a:rPr>
              <a:t>Use a RelativeLayout as the parent layout.</a:t>
            </a:r>
          </a:p>
          <a:p>
            <a:pPr algn="l">
              <a:buFont typeface="+mj-lt"/>
              <a:buAutoNum type="arabicPeriod"/>
            </a:pPr>
            <a:r>
              <a:rPr lang="en-US" b="0" i="0" dirty="0">
                <a:solidFill>
                  <a:srgbClr val="000000"/>
                </a:solidFill>
                <a:effectLst/>
                <a:latin typeface="-apple-system"/>
              </a:rPr>
              <a:t>Display the student's name centered horizontally at the top of the layout.</a:t>
            </a:r>
          </a:p>
          <a:p>
            <a:pPr algn="l">
              <a:buFont typeface="+mj-lt"/>
              <a:buAutoNum type="arabicPeriod"/>
            </a:pPr>
            <a:r>
              <a:rPr lang="en-US" b="0" i="0" dirty="0">
                <a:solidFill>
                  <a:srgbClr val="000000"/>
                </a:solidFill>
                <a:effectLst/>
                <a:latin typeface="-apple-system"/>
              </a:rPr>
              <a:t>Display the student's age and grade below the name, aligned to the left side of the layout.</a:t>
            </a:r>
          </a:p>
          <a:p>
            <a:pPr algn="l">
              <a:buFont typeface="+mj-lt"/>
              <a:buAutoNum type="arabicPeriod"/>
            </a:pPr>
            <a:r>
              <a:rPr lang="en-US" b="0" i="0" dirty="0">
                <a:solidFill>
                  <a:srgbClr val="000000"/>
                </a:solidFill>
                <a:effectLst/>
                <a:latin typeface="-apple-system"/>
              </a:rPr>
              <a:t>Place the profile picture to the right of the student's name, slightly below the name, with some margin between them.</a:t>
            </a:r>
          </a:p>
          <a:p>
            <a:pPr algn="l">
              <a:buFont typeface="+mj-lt"/>
              <a:buAutoNum type="arabicPeriod"/>
            </a:pPr>
            <a:r>
              <a:rPr lang="en-US" b="0" i="0" dirty="0">
                <a:solidFill>
                  <a:srgbClr val="000000"/>
                </a:solidFill>
                <a:effectLst/>
                <a:latin typeface="-apple-system"/>
              </a:rPr>
              <a:t>Ensure that the layout is visually appealing and provides sufficient spacing and alignment.</a:t>
            </a:r>
          </a:p>
          <a:p>
            <a:endParaRPr lang="en-US" dirty="0"/>
          </a:p>
        </p:txBody>
      </p:sp>
    </p:spTree>
    <p:extLst>
      <p:ext uri="{BB962C8B-B14F-4D97-AF65-F5344CB8AC3E}">
        <p14:creationId xmlns:p14="http://schemas.microsoft.com/office/powerpoint/2010/main" val="40749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1CD5E-6817-4B9B-95AE-65D07B69B39E}"/>
              </a:ext>
            </a:extLst>
          </p:cNvPr>
          <p:cNvSpPr>
            <a:spLocks noGrp="1"/>
          </p:cNvSpPr>
          <p:nvPr>
            <p:ph type="title"/>
          </p:nvPr>
        </p:nvSpPr>
        <p:spPr>
          <a:xfrm>
            <a:off x="6587544" y="1382165"/>
            <a:ext cx="4869179" cy="1517984"/>
          </a:xfrm>
        </p:spPr>
        <p:txBody>
          <a:bodyPr>
            <a:normAutofit/>
          </a:bodyPr>
          <a:lstStyle/>
          <a:p>
            <a:r>
              <a:rPr lang="en-US" sz="4800">
                <a:solidFill>
                  <a:srgbClr val="000000"/>
                </a:solidFill>
              </a:rPr>
              <a:t>What are layouts in android studio</a:t>
            </a:r>
          </a:p>
        </p:txBody>
      </p:sp>
      <p:pic>
        <p:nvPicPr>
          <p:cNvPr id="5" name="Picture 4">
            <a:extLst>
              <a:ext uri="{FF2B5EF4-FFF2-40B4-BE49-F238E27FC236}">
                <a16:creationId xmlns:a16="http://schemas.microsoft.com/office/drawing/2014/main" id="{634994DA-D914-7EDF-A5F3-5EC8263D68E7}"/>
              </a:ext>
            </a:extLst>
          </p:cNvPr>
          <p:cNvPicPr>
            <a:picLocks noChangeAspect="1"/>
          </p:cNvPicPr>
          <p:nvPr/>
        </p:nvPicPr>
        <p:blipFill rotWithShape="1">
          <a:blip r:embed="rId2"/>
          <a:srcRect l="6059" r="40655"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E52FC54B-9B19-773C-79FD-0C965CC8CCE8}"/>
              </a:ext>
            </a:extLst>
          </p:cNvPr>
          <p:cNvSpPr>
            <a:spLocks noGrp="1"/>
          </p:cNvSpPr>
          <p:nvPr>
            <p:ph idx="1"/>
          </p:nvPr>
        </p:nvSpPr>
        <p:spPr>
          <a:xfrm>
            <a:off x="6587545" y="3007389"/>
            <a:ext cx="4869179" cy="3065865"/>
          </a:xfrm>
        </p:spPr>
        <p:txBody>
          <a:bodyPr anchor="t">
            <a:normAutofit/>
          </a:bodyPr>
          <a:lstStyle/>
          <a:p>
            <a:r>
              <a:rPr lang="en-US" sz="1800" b="0" i="0">
                <a:solidFill>
                  <a:srgbClr val="000000"/>
                </a:solidFill>
                <a:effectLst/>
                <a:latin typeface="-apple-system"/>
              </a:rPr>
              <a:t>Layouts in Android Studio are used to define the structure and appearance of the user interface (UI) of an Android application. They serve as containers for arranging and organizing the various UI elements such as buttons, text fields, images, and more.</a:t>
            </a:r>
          </a:p>
          <a:p>
            <a:endParaRPr lang="en-US" sz="180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399967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955154-E99B-63D5-4FED-834B1A97BCB5}"/>
              </a:ext>
            </a:extLst>
          </p:cNvPr>
          <p:cNvSpPr>
            <a:spLocks noGrp="1"/>
          </p:cNvSpPr>
          <p:nvPr>
            <p:ph type="title"/>
          </p:nvPr>
        </p:nvSpPr>
        <p:spPr>
          <a:xfrm>
            <a:off x="4970109" y="484632"/>
            <a:ext cx="6730277" cy="1609344"/>
          </a:xfrm>
          <a:ln>
            <a:noFill/>
          </a:ln>
        </p:spPr>
        <p:txBody>
          <a:bodyPr>
            <a:normAutofit/>
          </a:bodyPr>
          <a:lstStyle/>
          <a:p>
            <a:r>
              <a:rPr lang="en-US" sz="4800" dirty="0"/>
              <a:t>Why they are essential</a:t>
            </a:r>
          </a:p>
        </p:txBody>
      </p:sp>
      <p:pic>
        <p:nvPicPr>
          <p:cNvPr id="5" name="Picture 4" descr="A person reaching for a paper on a table full of paper and sticky notes">
            <a:extLst>
              <a:ext uri="{FF2B5EF4-FFF2-40B4-BE49-F238E27FC236}">
                <a16:creationId xmlns:a16="http://schemas.microsoft.com/office/drawing/2014/main" id="{177C7168-CA4D-125D-12B2-17BD01EDA241}"/>
              </a:ext>
            </a:extLst>
          </p:cNvPr>
          <p:cNvPicPr>
            <a:picLocks noChangeAspect="1"/>
          </p:cNvPicPr>
          <p:nvPr/>
        </p:nvPicPr>
        <p:blipFill rotWithShape="1">
          <a:blip r:embed="rId4"/>
          <a:srcRect l="26890" r="27882"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3150B5C1-5C94-7333-0917-B62C9259E3C3}"/>
              </a:ext>
            </a:extLst>
          </p:cNvPr>
          <p:cNvSpPr>
            <a:spLocks noGrp="1"/>
          </p:cNvSpPr>
          <p:nvPr>
            <p:ph idx="1"/>
          </p:nvPr>
        </p:nvSpPr>
        <p:spPr>
          <a:xfrm>
            <a:off x="4970109" y="2121408"/>
            <a:ext cx="6730276" cy="4050792"/>
          </a:xfrm>
        </p:spPr>
        <p:txBody>
          <a:bodyPr>
            <a:normAutofit/>
          </a:bodyPr>
          <a:lstStyle/>
          <a:p>
            <a:r>
              <a:rPr lang="en-US" sz="1100" b="0" i="0" dirty="0">
                <a:effectLst/>
                <a:latin typeface="-apple-system"/>
              </a:rPr>
              <a:t>Here are some reasons why layouts are essential in Android Studio:</a:t>
            </a:r>
          </a:p>
          <a:p>
            <a:pPr>
              <a:buFont typeface="+mj-lt"/>
              <a:buAutoNum type="arabicPeriod"/>
            </a:pPr>
            <a:r>
              <a:rPr lang="en-US" sz="1100" b="1" i="0" dirty="0">
                <a:effectLst/>
                <a:latin typeface="-apple-system"/>
              </a:rPr>
              <a:t>Structuring UI: </a:t>
            </a:r>
            <a:r>
              <a:rPr lang="en-US" sz="1100" b="0" i="0" dirty="0">
                <a:effectLst/>
                <a:latin typeface="-apple-system"/>
              </a:rPr>
              <a:t>Layouts provide a way to organize and structure the UI elements in a logical manner. They allow you to group related elements together, define their positioning, and establish the overall hierarchy of the UI.</a:t>
            </a:r>
          </a:p>
          <a:p>
            <a:pPr>
              <a:buFont typeface="+mj-lt"/>
              <a:buAutoNum type="arabicPeriod"/>
            </a:pPr>
            <a:r>
              <a:rPr lang="en-US" sz="1100" b="1" i="0" dirty="0">
                <a:effectLst/>
                <a:latin typeface="-apple-system"/>
              </a:rPr>
              <a:t>Responsive Design: </a:t>
            </a:r>
            <a:r>
              <a:rPr lang="en-US" sz="1100" b="0" i="0" dirty="0">
                <a:effectLst/>
                <a:latin typeface="-apple-system"/>
              </a:rPr>
              <a:t>Layouts enable you to create responsive UIs that adapt to different screen sizes and orientations. By using appropriate layout types and configuring their properties, you can ensure that your app's UI scales and adjusts correctly on various devices.</a:t>
            </a:r>
          </a:p>
          <a:p>
            <a:pPr>
              <a:buFont typeface="+mj-lt"/>
              <a:buAutoNum type="arabicPeriod"/>
            </a:pPr>
            <a:r>
              <a:rPr lang="en-US" sz="1100" b="1" i="0" dirty="0">
                <a:effectLst/>
                <a:latin typeface="-apple-system"/>
              </a:rPr>
              <a:t>Reusability:</a:t>
            </a:r>
            <a:r>
              <a:rPr lang="en-US" sz="1100" b="0" i="0" dirty="0">
                <a:effectLst/>
                <a:latin typeface="-apple-system"/>
              </a:rPr>
              <a:t> Layouts promote code reuse by allowing you to define common UI components or templates that can be used across multiple screens or activities. This can help in maintaining a consistent look and feel throughout the application.</a:t>
            </a:r>
          </a:p>
          <a:p>
            <a:pPr>
              <a:buFont typeface="+mj-lt"/>
              <a:buAutoNum type="arabicPeriod"/>
            </a:pPr>
            <a:r>
              <a:rPr lang="en-US" sz="1100" b="1" i="0" dirty="0">
                <a:effectLst/>
                <a:latin typeface="-apple-system"/>
              </a:rPr>
              <a:t>Adaptability:</a:t>
            </a:r>
            <a:r>
              <a:rPr lang="en-US" sz="1100" b="0" i="0" dirty="0">
                <a:effectLst/>
                <a:latin typeface="-apple-system"/>
              </a:rPr>
              <a:t> Android supports different device configurations and screen densities. Layouts provide the flexibility to handle these variations by allowing you to define different layouts for different device configurations. You can create separate layouts for phones and tablets or provide alternative layouts for landscape and portrait orientations.</a:t>
            </a:r>
          </a:p>
          <a:p>
            <a:pPr>
              <a:buFont typeface="+mj-lt"/>
              <a:buAutoNum type="arabicPeriod"/>
            </a:pPr>
            <a:r>
              <a:rPr lang="en-US" sz="1100" b="1" i="0" dirty="0">
                <a:effectLst/>
                <a:latin typeface="-apple-system"/>
              </a:rPr>
              <a:t>Visual Design: </a:t>
            </a:r>
            <a:r>
              <a:rPr lang="en-US" sz="1100" b="0" i="0" dirty="0">
                <a:effectLst/>
                <a:latin typeface="-apple-system"/>
              </a:rPr>
              <a:t>Android Studio provides a visual editor for layouts, allowing you to design the UI visually by dragging and dropping UI elements onto the layout canvas. This visual approach simplifies the process of creating and editing layouts without having to manually write XML code.</a:t>
            </a:r>
          </a:p>
          <a:p>
            <a:endParaRPr lang="en-US" sz="1100" dirty="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33769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9F2B-E25F-9A5B-91CF-9A6B37688916}"/>
              </a:ext>
            </a:extLst>
          </p:cNvPr>
          <p:cNvSpPr>
            <a:spLocks noGrp="1"/>
          </p:cNvSpPr>
          <p:nvPr>
            <p:ph type="title"/>
          </p:nvPr>
        </p:nvSpPr>
        <p:spPr>
          <a:xfrm>
            <a:off x="364998" y="275082"/>
            <a:ext cx="10058400" cy="677418"/>
          </a:xfrm>
        </p:spPr>
        <p:txBody>
          <a:bodyPr>
            <a:normAutofit fontScale="90000"/>
          </a:bodyPr>
          <a:lstStyle/>
          <a:p>
            <a:r>
              <a:rPr lang="en-US" dirty="0"/>
              <a:t>What are views in android studio</a:t>
            </a:r>
          </a:p>
        </p:txBody>
      </p:sp>
      <p:sp>
        <p:nvSpPr>
          <p:cNvPr id="3" name="Content Placeholder 2">
            <a:extLst>
              <a:ext uri="{FF2B5EF4-FFF2-40B4-BE49-F238E27FC236}">
                <a16:creationId xmlns:a16="http://schemas.microsoft.com/office/drawing/2014/main" id="{B91AA596-6D77-EB73-DDA9-AB9E38B3F547}"/>
              </a:ext>
            </a:extLst>
          </p:cNvPr>
          <p:cNvSpPr>
            <a:spLocks noGrp="1"/>
          </p:cNvSpPr>
          <p:nvPr>
            <p:ph idx="1"/>
          </p:nvPr>
        </p:nvSpPr>
        <p:spPr>
          <a:xfrm>
            <a:off x="364998" y="1330833"/>
            <a:ext cx="10058400" cy="1231392"/>
          </a:xfrm>
        </p:spPr>
        <p:txBody>
          <a:bodyPr/>
          <a:lstStyle/>
          <a:p>
            <a:r>
              <a:rPr lang="en-US" b="0" i="0" dirty="0">
                <a:solidFill>
                  <a:srgbClr val="000000"/>
                </a:solidFill>
                <a:effectLst/>
                <a:latin typeface="-apple-system"/>
              </a:rPr>
              <a:t>In Android Studio, views are the fundamental building blocks of the user interface (UI) in an Android application. Views represent the visual elements that users can see and interact with on the screen. They include buttons, text fields, images, checkboxes, progress bars, and many more.</a:t>
            </a:r>
            <a:endParaRPr lang="en-US" dirty="0"/>
          </a:p>
        </p:txBody>
      </p:sp>
      <p:pic>
        <p:nvPicPr>
          <p:cNvPr id="3074" name="Picture 2" descr="Introduction to Android Views | Studytonight">
            <a:extLst>
              <a:ext uri="{FF2B5EF4-FFF2-40B4-BE49-F238E27FC236}">
                <a16:creationId xmlns:a16="http://schemas.microsoft.com/office/drawing/2014/main" id="{CE7DF291-401B-7933-23CA-9BEF9CC92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60180"/>
            <a:ext cx="4038600" cy="3959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94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869C-F413-FCC4-4B45-28C8641EF46A}"/>
              </a:ext>
            </a:extLst>
          </p:cNvPr>
          <p:cNvSpPr>
            <a:spLocks noGrp="1"/>
          </p:cNvSpPr>
          <p:nvPr>
            <p:ph type="title"/>
          </p:nvPr>
        </p:nvSpPr>
        <p:spPr/>
        <p:txBody>
          <a:bodyPr/>
          <a:lstStyle/>
          <a:p>
            <a:r>
              <a:rPr lang="en-US" dirty="0"/>
              <a:t>Views are essential for:</a:t>
            </a:r>
          </a:p>
        </p:txBody>
      </p:sp>
      <p:sp>
        <p:nvSpPr>
          <p:cNvPr id="3" name="Content Placeholder 2">
            <a:extLst>
              <a:ext uri="{FF2B5EF4-FFF2-40B4-BE49-F238E27FC236}">
                <a16:creationId xmlns:a16="http://schemas.microsoft.com/office/drawing/2014/main" id="{D42DAA1A-0226-BD00-D9A5-46D98B225E5F}"/>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000000"/>
                </a:solidFill>
                <a:effectLst/>
                <a:latin typeface="-apple-system"/>
              </a:rPr>
              <a:t>View Hierarchy: </a:t>
            </a:r>
            <a:r>
              <a:rPr lang="en-US" b="0" i="0" dirty="0">
                <a:solidFill>
                  <a:srgbClr val="000000"/>
                </a:solidFill>
                <a:effectLst/>
                <a:latin typeface="-apple-system"/>
              </a:rPr>
              <a:t>Views are organized in a hierarchical structure known as the view hierarchy. The top-level view is typically the root view of the layout, and it contains child views nested within it. Views can be nested inside other views to create complex UI layouts.</a:t>
            </a:r>
          </a:p>
          <a:p>
            <a:pPr algn="l">
              <a:buFont typeface="+mj-lt"/>
              <a:buAutoNum type="arabicPeriod"/>
            </a:pPr>
            <a:r>
              <a:rPr lang="en-US" b="1" i="0" dirty="0">
                <a:solidFill>
                  <a:srgbClr val="000000"/>
                </a:solidFill>
                <a:effectLst/>
                <a:latin typeface="-apple-system"/>
              </a:rPr>
              <a:t>View Types: </a:t>
            </a:r>
            <a:r>
              <a:rPr lang="en-US" b="0" i="0" dirty="0">
                <a:solidFill>
                  <a:srgbClr val="000000"/>
                </a:solidFill>
                <a:effectLst/>
                <a:latin typeface="-apple-system"/>
              </a:rPr>
              <a:t>Android Studio offers a wide range of predefined view types that cover various UI components. Each view type is designed for a specific purpose and has its own set of properties and methods. Examples of common view types include TextView, Button, EditText, ImageView, and Linear Layout.</a:t>
            </a:r>
          </a:p>
          <a:p>
            <a:pPr algn="l">
              <a:buFont typeface="+mj-lt"/>
              <a:buAutoNum type="arabicPeriod"/>
            </a:pPr>
            <a:r>
              <a:rPr lang="en-US" b="1" i="0" dirty="0">
                <a:solidFill>
                  <a:srgbClr val="000000"/>
                </a:solidFill>
                <a:effectLst/>
                <a:latin typeface="-apple-system"/>
              </a:rPr>
              <a:t>View Properties: </a:t>
            </a:r>
            <a:r>
              <a:rPr lang="en-US" b="0" i="0" dirty="0">
                <a:solidFill>
                  <a:srgbClr val="000000"/>
                </a:solidFill>
                <a:effectLst/>
                <a:latin typeface="-apple-system"/>
              </a:rPr>
              <a:t>Views have properties that determine their characteristics, such as size, position, color, text content, and more. These properties can be set in the XML layout files or programmatically in the Java/Kotlin code. Android Studio provides autocomplete and code assistance for accessing and manipulating view properties.</a:t>
            </a:r>
          </a:p>
          <a:p>
            <a:pPr algn="l">
              <a:buFont typeface="+mj-lt"/>
              <a:buAutoNum type="arabicPeriod"/>
            </a:pPr>
            <a:r>
              <a:rPr lang="en-US" b="1" i="0" dirty="0">
                <a:solidFill>
                  <a:srgbClr val="000000"/>
                </a:solidFill>
                <a:effectLst/>
                <a:latin typeface="-apple-system"/>
              </a:rPr>
              <a:t>Event Handling: </a:t>
            </a:r>
            <a:r>
              <a:rPr lang="en-US" b="0" i="0" dirty="0">
                <a:solidFill>
                  <a:srgbClr val="000000"/>
                </a:solidFill>
                <a:effectLst/>
                <a:latin typeface="-apple-system"/>
              </a:rPr>
              <a:t>Views can respond to user interactions through event handling. For example, you can attach click listeners to buttons to perform actions when the button is clicked. Android Studio simplifies event handling by generating event listener templates and providing shortcuts for common event-related operations.</a:t>
            </a:r>
          </a:p>
          <a:p>
            <a:endParaRPr lang="en-US" dirty="0"/>
          </a:p>
        </p:txBody>
      </p:sp>
    </p:spTree>
    <p:extLst>
      <p:ext uri="{BB962C8B-B14F-4D97-AF65-F5344CB8AC3E}">
        <p14:creationId xmlns:p14="http://schemas.microsoft.com/office/powerpoint/2010/main" val="36575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F96C-3987-B651-943E-A73D818D9294}"/>
              </a:ext>
            </a:extLst>
          </p:cNvPr>
          <p:cNvSpPr>
            <a:spLocks noGrp="1"/>
          </p:cNvSpPr>
          <p:nvPr>
            <p:ph type="title"/>
          </p:nvPr>
        </p:nvSpPr>
        <p:spPr>
          <a:xfrm>
            <a:off x="298323" y="313182"/>
            <a:ext cx="10058400" cy="458343"/>
          </a:xfrm>
        </p:spPr>
        <p:txBody>
          <a:bodyPr>
            <a:normAutofit fontScale="90000"/>
          </a:bodyPr>
          <a:lstStyle/>
          <a:p>
            <a:r>
              <a:rPr lang="en-US" dirty="0"/>
              <a:t>What is linear layout:</a:t>
            </a:r>
          </a:p>
        </p:txBody>
      </p:sp>
      <p:sp>
        <p:nvSpPr>
          <p:cNvPr id="6" name="TextBox 5">
            <a:extLst>
              <a:ext uri="{FF2B5EF4-FFF2-40B4-BE49-F238E27FC236}">
                <a16:creationId xmlns:a16="http://schemas.microsoft.com/office/drawing/2014/main" id="{337B1D4F-B734-0594-02F9-571217A31DE3}"/>
              </a:ext>
            </a:extLst>
          </p:cNvPr>
          <p:cNvSpPr txBox="1"/>
          <p:nvPr/>
        </p:nvSpPr>
        <p:spPr>
          <a:xfrm>
            <a:off x="377952" y="771525"/>
            <a:ext cx="9144000"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dirty="0">
                <a:latin typeface="Times New Roman" panose="02020603050405020304" pitchFamily="18" charset="0"/>
                <a:cs typeface="Times New Roman" panose="02020603050405020304" pitchFamily="18" charset="0"/>
              </a:rPr>
              <a:t>LinearLayout: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latin typeface="Times New Roman" panose="02020603050405020304" pitchFamily="18" charset="0"/>
                <a:cs typeface="Times New Roman" panose="02020603050405020304" pitchFamily="18" charset="0"/>
              </a:rPr>
              <a:t>LinearLayout arranges child views in a linear fashion either horizontally or vertically.</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latin typeface="Times New Roman" panose="02020603050405020304" pitchFamily="18" charset="0"/>
                <a:cs typeface="Times New Roman" panose="02020603050405020304" pitchFamily="18" charset="0"/>
              </a:rPr>
              <a:t>It supports two orientations: horizontal (android:orientation="horizontal") and vertical (android:orientation="vertical").</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latin typeface="Times New Roman" panose="02020603050405020304" pitchFamily="18" charset="0"/>
                <a:cs typeface="Times New Roman" panose="02020603050405020304" pitchFamily="18" charset="0"/>
              </a:rPr>
              <a:t>Child views are added one after another in the specified orientation.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latin typeface="Times New Roman" panose="02020603050405020304" pitchFamily="18" charset="0"/>
                <a:cs typeface="Times New Roman" panose="02020603050405020304" pitchFamily="18" charset="0"/>
              </a:rPr>
              <a:t>Each child view can take up a portion of the available space based on its layout_weight attribute.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latin typeface="Times New Roman" panose="02020603050405020304" pitchFamily="18" charset="0"/>
                <a:cs typeface="Times New Roman" panose="02020603050405020304" pitchFamily="18" charset="0"/>
              </a:rPr>
              <a:t>LinearLayout is useful for simple UI structures where views are arranged in a linear manner.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p:txBody>
      </p:sp>
      <p:pic>
        <p:nvPicPr>
          <p:cNvPr id="1027" name="Picture 3" descr="Layouts in Android Studio. Last week, we explored Screen Metrics… | by BRND  Studio | Medium">
            <a:extLst>
              <a:ext uri="{FF2B5EF4-FFF2-40B4-BE49-F238E27FC236}">
                <a16:creationId xmlns:a16="http://schemas.microsoft.com/office/drawing/2014/main" id="{539809D9-EBC5-4D4A-B428-9F1D26FE4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725" y="3429000"/>
            <a:ext cx="6705600" cy="304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59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C15-2F6D-9ABB-07BB-220DFC0F72EB}"/>
              </a:ext>
            </a:extLst>
          </p:cNvPr>
          <p:cNvSpPr>
            <a:spLocks noGrp="1"/>
          </p:cNvSpPr>
          <p:nvPr>
            <p:ph type="title"/>
          </p:nvPr>
        </p:nvSpPr>
        <p:spPr>
          <a:xfrm>
            <a:off x="159480" y="2180082"/>
            <a:ext cx="4635627" cy="1334643"/>
          </a:xfrm>
        </p:spPr>
        <p:txBody>
          <a:bodyPr>
            <a:normAutofit/>
          </a:bodyPr>
          <a:lstStyle/>
          <a:p>
            <a:r>
              <a:rPr lang="en-US" sz="4000" dirty="0"/>
              <a:t>Important properties </a:t>
            </a:r>
            <a:br>
              <a:rPr lang="en-US" sz="4000" dirty="0"/>
            </a:br>
            <a:r>
              <a:rPr lang="en-US" sz="4000" dirty="0"/>
              <a:t>of linear layout</a:t>
            </a:r>
          </a:p>
        </p:txBody>
      </p:sp>
      <p:pic>
        <p:nvPicPr>
          <p:cNvPr id="7" name="Content Placeholder 6">
            <a:extLst>
              <a:ext uri="{FF2B5EF4-FFF2-40B4-BE49-F238E27FC236}">
                <a16:creationId xmlns:a16="http://schemas.microsoft.com/office/drawing/2014/main" id="{50A6312E-3301-0BAA-590F-CA0FF0A65F58}"/>
              </a:ext>
            </a:extLst>
          </p:cNvPr>
          <p:cNvPicPr>
            <a:picLocks noGrp="1" noChangeAspect="1"/>
          </p:cNvPicPr>
          <p:nvPr>
            <p:ph idx="1"/>
          </p:nvPr>
        </p:nvPicPr>
        <p:blipFill>
          <a:blip r:embed="rId2"/>
          <a:stretch>
            <a:fillRect/>
          </a:stretch>
        </p:blipFill>
        <p:spPr>
          <a:xfrm>
            <a:off x="4672087" y="938212"/>
            <a:ext cx="6931808" cy="4981575"/>
          </a:xfrm>
        </p:spPr>
      </p:pic>
    </p:spTree>
    <p:extLst>
      <p:ext uri="{BB962C8B-B14F-4D97-AF65-F5344CB8AC3E}">
        <p14:creationId xmlns:p14="http://schemas.microsoft.com/office/powerpoint/2010/main" val="187974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B1EF-5F27-04FA-04DF-CD47C955629C}"/>
              </a:ext>
            </a:extLst>
          </p:cNvPr>
          <p:cNvSpPr>
            <a:spLocks noGrp="1"/>
          </p:cNvSpPr>
          <p:nvPr>
            <p:ph type="title"/>
          </p:nvPr>
        </p:nvSpPr>
        <p:spPr/>
        <p:txBody>
          <a:bodyPr/>
          <a:lstStyle/>
          <a:p>
            <a:r>
              <a:rPr lang="en-US" dirty="0"/>
              <a:t>What is relative layout:</a:t>
            </a:r>
          </a:p>
        </p:txBody>
      </p:sp>
      <p:sp>
        <p:nvSpPr>
          <p:cNvPr id="6" name="TextBox 5">
            <a:extLst>
              <a:ext uri="{FF2B5EF4-FFF2-40B4-BE49-F238E27FC236}">
                <a16:creationId xmlns:a16="http://schemas.microsoft.com/office/drawing/2014/main" id="{D4E428EC-A315-0EFB-2021-A19ADB682A72}"/>
              </a:ext>
            </a:extLst>
          </p:cNvPr>
          <p:cNvSpPr txBox="1"/>
          <p:nvPr/>
        </p:nvSpPr>
        <p:spPr>
          <a:xfrm>
            <a:off x="1063752" y="1905506"/>
            <a:ext cx="8582025"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RelativeLayout: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RelativeLayout allows child views to be positioned relative to each other or relative to the parent.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Views are positioned using a set of rules defined in XML attributes such as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android:layout_alignParentTop</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android:layout_below</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android:layout_toLeftOf</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Views can be aligned to the parent edges, to other views, or relative to a specific view.</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RelativeLayout offers more flexibility in positioning views compared to LinearLayout.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is useful for building complex UI designs where views need to be positioned relative to each other or when the relationships between views are dynamic.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227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128</TotalTime>
  <Words>1320</Words>
  <Application>Microsoft Office PowerPoint</Application>
  <PresentationFormat>Widescreen</PresentationFormat>
  <Paragraphs>76</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-apple-system</vt:lpstr>
      <vt:lpstr>Arial</vt:lpstr>
      <vt:lpstr>Calibri</vt:lpstr>
      <vt:lpstr>Consolas</vt:lpstr>
      <vt:lpstr>Rockwell</vt:lpstr>
      <vt:lpstr>Rockwell Condensed</vt:lpstr>
      <vt:lpstr>Rockwell Extra Bold</vt:lpstr>
      <vt:lpstr>Times New Roman</vt:lpstr>
      <vt:lpstr>Wingdings</vt:lpstr>
      <vt:lpstr>Wood Type</vt:lpstr>
      <vt:lpstr>Lecture # 03  layouts &amp; views in android studio</vt:lpstr>
      <vt:lpstr>outcomes</vt:lpstr>
      <vt:lpstr>What are layouts in android studio</vt:lpstr>
      <vt:lpstr>Why they are essential</vt:lpstr>
      <vt:lpstr>What are views in android studio</vt:lpstr>
      <vt:lpstr>Views are essential for:</vt:lpstr>
      <vt:lpstr>What is linear layout:</vt:lpstr>
      <vt:lpstr>Important properties  of linear layout</vt:lpstr>
      <vt:lpstr>What is relative layout:</vt:lpstr>
      <vt:lpstr>Important properties  of relative layout</vt:lpstr>
      <vt:lpstr>Relative layout</vt:lpstr>
      <vt:lpstr>Image view</vt:lpstr>
      <vt:lpstr>Text view</vt:lpstr>
      <vt:lpstr>Edit text view</vt:lpstr>
      <vt:lpstr>Button view</vt:lpstr>
      <vt:lpstr>Example directory structure</vt:lpstr>
      <vt:lpstr>Code : activity main.xml</vt:lpstr>
      <vt:lpstr>Activity main.xml</vt:lpstr>
      <vt:lpstr>Activity main.xml</vt:lpstr>
      <vt:lpstr>PowerPoint Presentation</vt:lpstr>
      <vt:lpstr>Colors.xml</vt:lpstr>
      <vt:lpstr>Mainactivity.kt (Kotlin example)</vt:lpstr>
      <vt:lpstr>Mainactivity.java(java example)</vt:lpstr>
      <vt:lpstr>Output:</vt:lpstr>
      <vt:lpstr>Explanation of main.kt</vt:lpstr>
      <vt:lpstr>Explanation of main.kt</vt:lpstr>
      <vt:lpstr>Task1:</vt:lpstr>
      <vt:lpstr>Task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03  layouts &amp; views in android studio</dc:title>
  <dc:creator>admin istrator</dc:creator>
  <cp:lastModifiedBy>admin istrator</cp:lastModifiedBy>
  <cp:revision>1</cp:revision>
  <dcterms:created xsi:type="dcterms:W3CDTF">2024-02-29T05:45:41Z</dcterms:created>
  <dcterms:modified xsi:type="dcterms:W3CDTF">2024-02-29T07:54:13Z</dcterms:modified>
</cp:coreProperties>
</file>