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8" r:id="rId3"/>
    <p:sldId id="260" r:id="rId4"/>
    <p:sldId id="261" r:id="rId5"/>
    <p:sldId id="280" r:id="rId6"/>
    <p:sldId id="262" r:id="rId7"/>
    <p:sldId id="263" r:id="rId8"/>
    <p:sldId id="264" r:id="rId9"/>
    <p:sldId id="265" r:id="rId10"/>
    <p:sldId id="266" r:id="rId11"/>
    <p:sldId id="267" r:id="rId12"/>
    <p:sldId id="271" r:id="rId13"/>
    <p:sldId id="303" r:id="rId14"/>
    <p:sldId id="269" r:id="rId15"/>
    <p:sldId id="272" r:id="rId16"/>
    <p:sldId id="273" r:id="rId17"/>
    <p:sldId id="274" r:id="rId18"/>
    <p:sldId id="275" r:id="rId19"/>
    <p:sldId id="276" r:id="rId20"/>
    <p:sldId id="277" r:id="rId21"/>
    <p:sldId id="278" r:id="rId22"/>
    <p:sldId id="279" r:id="rId23"/>
    <p:sldId id="281" r:id="rId24"/>
    <p:sldId id="282" r:id="rId25"/>
    <p:sldId id="283" r:id="rId26"/>
    <p:sldId id="284" r:id="rId27"/>
    <p:sldId id="286" r:id="rId28"/>
    <p:sldId id="285" r:id="rId29"/>
    <p:sldId id="287"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54" autoAdjust="0"/>
    <p:restoredTop sz="94291" autoAdjust="0"/>
  </p:normalViewPr>
  <p:slideViewPr>
    <p:cSldViewPr>
      <p:cViewPr varScale="1">
        <p:scale>
          <a:sx n="72" d="100"/>
          <a:sy n="72" d="100"/>
        </p:scale>
        <p:origin x="1704" y="78"/>
      </p:cViewPr>
      <p:guideLst>
        <p:guide orient="horz" pos="216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F1C98A-64CD-497A-B693-D122271B590A}" type="datetimeFigureOut">
              <a:rPr lang="en-US" smtClean="0"/>
              <a:t>14-Mar-2022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31373A-1101-4E72-A545-A0644C934741}" type="slidenum">
              <a:rPr lang="en-US" smtClean="0"/>
              <a:t>‹#›</a:t>
            </a:fld>
            <a:endParaRPr lang="en-US"/>
          </a:p>
        </p:txBody>
      </p:sp>
    </p:spTree>
    <p:extLst>
      <p:ext uri="{BB962C8B-B14F-4D97-AF65-F5344CB8AC3E}">
        <p14:creationId xmlns:p14="http://schemas.microsoft.com/office/powerpoint/2010/main" val="348295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https://source.android.com/</a:t>
            </a:r>
          </a:p>
        </p:txBody>
      </p:sp>
      <p:sp>
        <p:nvSpPr>
          <p:cNvPr id="4" name="Slide Number Placeholder 3"/>
          <p:cNvSpPr>
            <a:spLocks noGrp="1"/>
          </p:cNvSpPr>
          <p:nvPr>
            <p:ph type="sldNum" sz="quarter" idx="10"/>
          </p:nvPr>
        </p:nvSpPr>
        <p:spPr/>
        <p:txBody>
          <a:bodyPr/>
          <a:lstStyle/>
          <a:p>
            <a:fld id="{5931373A-1101-4E72-A545-A0644C934741}" type="slidenum">
              <a:rPr lang="en-US" smtClean="0"/>
              <a:t>4</a:t>
            </a:fld>
            <a:endParaRPr lang="en-US"/>
          </a:p>
        </p:txBody>
      </p:sp>
    </p:spTree>
    <p:extLst>
      <p:ext uri="{BB962C8B-B14F-4D97-AF65-F5344CB8AC3E}">
        <p14:creationId xmlns:p14="http://schemas.microsoft.com/office/powerpoint/2010/main" val="2889951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931373A-1101-4E72-A545-A0644C934741}" type="slidenum">
              <a:rPr lang="en-US" smtClean="0"/>
              <a:t>22</a:t>
            </a:fld>
            <a:endParaRPr lang="en-US"/>
          </a:p>
        </p:txBody>
      </p:sp>
    </p:spTree>
    <p:extLst>
      <p:ext uri="{BB962C8B-B14F-4D97-AF65-F5344CB8AC3E}">
        <p14:creationId xmlns:p14="http://schemas.microsoft.com/office/powerpoint/2010/main" val="1938680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https://developer.android.com/guide/components/fundamentals</a:t>
            </a:r>
          </a:p>
        </p:txBody>
      </p:sp>
      <p:sp>
        <p:nvSpPr>
          <p:cNvPr id="4" name="Slide Number Placeholder 3"/>
          <p:cNvSpPr>
            <a:spLocks noGrp="1"/>
          </p:cNvSpPr>
          <p:nvPr>
            <p:ph type="sldNum" sz="quarter" idx="10"/>
          </p:nvPr>
        </p:nvSpPr>
        <p:spPr/>
        <p:txBody>
          <a:bodyPr/>
          <a:lstStyle/>
          <a:p>
            <a:fld id="{5931373A-1101-4E72-A545-A0644C934741}" type="slidenum">
              <a:rPr lang="en-US" smtClean="0"/>
              <a:t>24</a:t>
            </a:fld>
            <a:endParaRPr lang="en-US"/>
          </a:p>
        </p:txBody>
      </p:sp>
    </p:spTree>
    <p:extLst>
      <p:ext uri="{BB962C8B-B14F-4D97-AF65-F5344CB8AC3E}">
        <p14:creationId xmlns:p14="http://schemas.microsoft.com/office/powerpoint/2010/main" val="4142544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1373A-1101-4E72-A545-A0644C934741}" type="slidenum">
              <a:rPr lang="en-US" smtClean="0"/>
              <a:t>26</a:t>
            </a:fld>
            <a:endParaRPr lang="en-US"/>
          </a:p>
        </p:txBody>
      </p:sp>
    </p:spTree>
    <p:extLst>
      <p:ext uri="{BB962C8B-B14F-4D97-AF65-F5344CB8AC3E}">
        <p14:creationId xmlns:p14="http://schemas.microsoft.com/office/powerpoint/2010/main" val="705596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1373A-1101-4E72-A545-A0644C934741}" type="slidenum">
              <a:rPr lang="en-US" smtClean="0"/>
              <a:t>27</a:t>
            </a:fld>
            <a:endParaRPr lang="en-US"/>
          </a:p>
        </p:txBody>
      </p:sp>
    </p:spTree>
    <p:extLst>
      <p:ext uri="{BB962C8B-B14F-4D97-AF65-F5344CB8AC3E}">
        <p14:creationId xmlns:p14="http://schemas.microsoft.com/office/powerpoint/2010/main" val="705596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1373A-1101-4E72-A545-A0644C934741}" type="slidenum">
              <a:rPr lang="en-US" smtClean="0"/>
              <a:t>28</a:t>
            </a:fld>
            <a:endParaRPr lang="en-US"/>
          </a:p>
        </p:txBody>
      </p:sp>
    </p:spTree>
    <p:extLst>
      <p:ext uri="{BB962C8B-B14F-4D97-AF65-F5344CB8AC3E}">
        <p14:creationId xmlns:p14="http://schemas.microsoft.com/office/powerpoint/2010/main" val="705596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https://source.android.com/</a:t>
            </a:r>
          </a:p>
        </p:txBody>
      </p:sp>
      <p:sp>
        <p:nvSpPr>
          <p:cNvPr id="4" name="Slide Number Placeholder 3"/>
          <p:cNvSpPr>
            <a:spLocks noGrp="1"/>
          </p:cNvSpPr>
          <p:nvPr>
            <p:ph type="sldNum" sz="quarter" idx="10"/>
          </p:nvPr>
        </p:nvSpPr>
        <p:spPr/>
        <p:txBody>
          <a:bodyPr/>
          <a:lstStyle/>
          <a:p>
            <a:fld id="{5931373A-1101-4E72-A545-A0644C934741}" type="slidenum">
              <a:rPr lang="en-US" smtClean="0"/>
              <a:t>5</a:t>
            </a:fld>
            <a:endParaRPr lang="en-US"/>
          </a:p>
        </p:txBody>
      </p:sp>
    </p:spTree>
    <p:extLst>
      <p:ext uri="{BB962C8B-B14F-4D97-AF65-F5344CB8AC3E}">
        <p14:creationId xmlns:p14="http://schemas.microsoft.com/office/powerpoint/2010/main" val="2889951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https://developer.android.com/guide/topics/sensors/sensors_overview</a:t>
            </a:r>
          </a:p>
        </p:txBody>
      </p:sp>
      <p:sp>
        <p:nvSpPr>
          <p:cNvPr id="4" name="Slide Number Placeholder 3"/>
          <p:cNvSpPr>
            <a:spLocks noGrp="1"/>
          </p:cNvSpPr>
          <p:nvPr>
            <p:ph type="sldNum" sz="quarter" idx="10"/>
          </p:nvPr>
        </p:nvSpPr>
        <p:spPr/>
        <p:txBody>
          <a:bodyPr/>
          <a:lstStyle/>
          <a:p>
            <a:fld id="{5931373A-1101-4E72-A545-A0644C934741}" type="slidenum">
              <a:rPr lang="en-US" smtClean="0"/>
              <a:t>6</a:t>
            </a:fld>
            <a:endParaRPr lang="en-US"/>
          </a:p>
        </p:txBody>
      </p:sp>
    </p:spTree>
    <p:extLst>
      <p:ext uri="{BB962C8B-B14F-4D97-AF65-F5344CB8AC3E}">
        <p14:creationId xmlns:p14="http://schemas.microsoft.com/office/powerpoint/2010/main" val="397343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https://developer.android.com/guide/platform/</a:t>
            </a:r>
          </a:p>
        </p:txBody>
      </p:sp>
      <p:sp>
        <p:nvSpPr>
          <p:cNvPr id="4" name="Slide Number Placeholder 3"/>
          <p:cNvSpPr>
            <a:spLocks noGrp="1"/>
          </p:cNvSpPr>
          <p:nvPr>
            <p:ph type="sldNum" sz="quarter" idx="10"/>
          </p:nvPr>
        </p:nvSpPr>
        <p:spPr/>
        <p:txBody>
          <a:bodyPr/>
          <a:lstStyle/>
          <a:p>
            <a:fld id="{5931373A-1101-4E72-A545-A0644C934741}" type="slidenum">
              <a:rPr lang="en-US" smtClean="0"/>
              <a:t>12</a:t>
            </a:fld>
            <a:endParaRPr lang="en-US"/>
          </a:p>
        </p:txBody>
      </p:sp>
    </p:spTree>
    <p:extLst>
      <p:ext uri="{BB962C8B-B14F-4D97-AF65-F5344CB8AC3E}">
        <p14:creationId xmlns:p14="http://schemas.microsoft.com/office/powerpoint/2010/main" val="2247559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ART and Dalvik:</a:t>
            </a:r>
            <a:r>
              <a:rPr lang="en-US" sz="1200" b="0" kern="1200" baseline="0" dirty="0">
                <a:solidFill>
                  <a:schemeClr val="tx1"/>
                </a:solidFill>
                <a:effectLst/>
                <a:latin typeface="+mn-lt"/>
                <a:ea typeface="+mn-ea"/>
                <a:cs typeface="+mn-cs"/>
              </a:rPr>
              <a:t> </a:t>
            </a:r>
            <a:r>
              <a:rPr lang="en-US" dirty="0"/>
              <a:t>https://source.android.com/devices/tech/dalvik</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931373A-1101-4E72-A545-A0644C934741}" type="slidenum">
              <a:rPr lang="en-US" smtClean="0"/>
              <a:t>17</a:t>
            </a:fld>
            <a:endParaRPr lang="en-US"/>
          </a:p>
        </p:txBody>
      </p:sp>
    </p:spTree>
    <p:extLst>
      <p:ext uri="{BB962C8B-B14F-4D97-AF65-F5344CB8AC3E}">
        <p14:creationId xmlns:p14="http://schemas.microsoft.com/office/powerpoint/2010/main" val="1938680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931373A-1101-4E72-A545-A0644C934741}" type="slidenum">
              <a:rPr lang="en-US" smtClean="0"/>
              <a:t>18</a:t>
            </a:fld>
            <a:endParaRPr lang="en-US"/>
          </a:p>
        </p:txBody>
      </p:sp>
    </p:spTree>
    <p:extLst>
      <p:ext uri="{BB962C8B-B14F-4D97-AF65-F5344CB8AC3E}">
        <p14:creationId xmlns:p14="http://schemas.microsoft.com/office/powerpoint/2010/main" val="1938680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931373A-1101-4E72-A545-A0644C934741}" type="slidenum">
              <a:rPr lang="en-US" smtClean="0"/>
              <a:t>19</a:t>
            </a:fld>
            <a:endParaRPr lang="en-US"/>
          </a:p>
        </p:txBody>
      </p:sp>
    </p:spTree>
    <p:extLst>
      <p:ext uri="{BB962C8B-B14F-4D97-AF65-F5344CB8AC3E}">
        <p14:creationId xmlns:p14="http://schemas.microsoft.com/office/powerpoint/2010/main" val="1938680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931373A-1101-4E72-A545-A0644C934741}" type="slidenum">
              <a:rPr lang="en-US" smtClean="0"/>
              <a:t>20</a:t>
            </a:fld>
            <a:endParaRPr lang="en-US"/>
          </a:p>
        </p:txBody>
      </p:sp>
    </p:spTree>
    <p:extLst>
      <p:ext uri="{BB962C8B-B14F-4D97-AF65-F5344CB8AC3E}">
        <p14:creationId xmlns:p14="http://schemas.microsoft.com/office/powerpoint/2010/main" val="1938680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931373A-1101-4E72-A545-A0644C934741}" type="slidenum">
              <a:rPr lang="en-US" smtClean="0"/>
              <a:t>21</a:t>
            </a:fld>
            <a:endParaRPr lang="en-US"/>
          </a:p>
        </p:txBody>
      </p:sp>
    </p:spTree>
    <p:extLst>
      <p:ext uri="{BB962C8B-B14F-4D97-AF65-F5344CB8AC3E}">
        <p14:creationId xmlns:p14="http://schemas.microsoft.com/office/powerpoint/2010/main" val="1938680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 y="2590800"/>
            <a:ext cx="8991600" cy="1470025"/>
          </a:xfrm>
        </p:spPr>
        <p:txBody>
          <a:bodyPr/>
          <a:lstStyle>
            <a:lvl1pPr>
              <a:defRPr b="1"/>
            </a:lvl1pPr>
          </a:lstStyle>
          <a:p>
            <a:r>
              <a:rPr lang="en-US" dirty="0"/>
              <a:t>Click to edit Master title style</a:t>
            </a:r>
          </a:p>
        </p:txBody>
      </p:sp>
      <p:grpSp>
        <p:nvGrpSpPr>
          <p:cNvPr id="3" name="Group 2"/>
          <p:cNvGrpSpPr/>
          <p:nvPr userDrawn="1"/>
        </p:nvGrpSpPr>
        <p:grpSpPr>
          <a:xfrm>
            <a:off x="0" y="66675"/>
            <a:ext cx="9144000" cy="0"/>
            <a:chOff x="0" y="6800850"/>
            <a:chExt cx="9144000" cy="0"/>
          </a:xfrm>
        </p:grpSpPr>
        <p:cxnSp>
          <p:nvCxnSpPr>
            <p:cNvPr id="4" name="Straight Connector 3"/>
            <p:cNvCxnSpPr/>
            <p:nvPr userDrawn="1"/>
          </p:nvCxnSpPr>
          <p:spPr>
            <a:xfrm>
              <a:off x="0" y="6800850"/>
              <a:ext cx="3044952"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3044952" y="6800850"/>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6089904" y="6800850"/>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31113" y="156226"/>
            <a:ext cx="2512887" cy="68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userDrawn="1"/>
        </p:nvGrpSpPr>
        <p:grpSpPr>
          <a:xfrm>
            <a:off x="0" y="6800850"/>
            <a:ext cx="9144000" cy="0"/>
            <a:chOff x="0" y="6800850"/>
            <a:chExt cx="9144000" cy="0"/>
          </a:xfrm>
        </p:grpSpPr>
        <p:cxnSp>
          <p:nvCxnSpPr>
            <p:cNvPr id="9" name="Straight Connector 8"/>
            <p:cNvCxnSpPr/>
            <p:nvPr userDrawn="1"/>
          </p:nvCxnSpPr>
          <p:spPr>
            <a:xfrm>
              <a:off x="0" y="6800850"/>
              <a:ext cx="3044952"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044952" y="6800850"/>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089904" y="6800850"/>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14-Mar-2022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14-Mar-2022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990600"/>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76200" y="1295400"/>
            <a:ext cx="8991600" cy="5410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p:cNvGrpSpPr/>
          <p:nvPr userDrawn="1"/>
        </p:nvGrpSpPr>
        <p:grpSpPr>
          <a:xfrm>
            <a:off x="0" y="66675"/>
            <a:ext cx="9144000" cy="0"/>
            <a:chOff x="0" y="6800850"/>
            <a:chExt cx="9144000" cy="0"/>
          </a:xfrm>
        </p:grpSpPr>
        <p:cxnSp>
          <p:nvCxnSpPr>
            <p:cNvPr id="9" name="Straight Connector 8"/>
            <p:cNvCxnSpPr/>
            <p:nvPr userDrawn="1"/>
          </p:nvCxnSpPr>
          <p:spPr>
            <a:xfrm>
              <a:off x="0" y="6800850"/>
              <a:ext cx="3044952"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044952" y="6800850"/>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089904" y="6800850"/>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userDrawn="1"/>
        </p:nvGrpSpPr>
        <p:grpSpPr>
          <a:xfrm>
            <a:off x="0" y="6800850"/>
            <a:ext cx="9144000" cy="0"/>
            <a:chOff x="0" y="6800850"/>
            <a:chExt cx="9144000" cy="0"/>
          </a:xfrm>
        </p:grpSpPr>
        <p:cxnSp>
          <p:nvCxnSpPr>
            <p:cNvPr id="13" name="Straight Connector 12"/>
            <p:cNvCxnSpPr/>
            <p:nvPr userDrawn="1"/>
          </p:nvCxnSpPr>
          <p:spPr>
            <a:xfrm>
              <a:off x="0" y="6800850"/>
              <a:ext cx="3044952"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3044952" y="6800850"/>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089904" y="6800850"/>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userDrawn="1"/>
        </p:nvGrpSpPr>
        <p:grpSpPr>
          <a:xfrm>
            <a:off x="-4572" y="1219200"/>
            <a:ext cx="9144000" cy="0"/>
            <a:chOff x="0" y="6800850"/>
            <a:chExt cx="9144000" cy="0"/>
          </a:xfrm>
        </p:grpSpPr>
        <p:cxnSp>
          <p:nvCxnSpPr>
            <p:cNvPr id="17" name="Straight Connector 16"/>
            <p:cNvCxnSpPr/>
            <p:nvPr userDrawn="1"/>
          </p:nvCxnSpPr>
          <p:spPr>
            <a:xfrm>
              <a:off x="0" y="6800850"/>
              <a:ext cx="3044952" cy="0"/>
            </a:xfrm>
            <a:prstGeom prst="line">
              <a:avLst/>
            </a:prstGeom>
            <a:ln w="381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3044952" y="6800850"/>
              <a:ext cx="3044952" cy="0"/>
            </a:xfrm>
            <a:prstGeom prst="line">
              <a:avLst/>
            </a:prstGeom>
            <a:ln w="381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089904" y="6800850"/>
              <a:ext cx="3054096" cy="0"/>
            </a:xfrm>
            <a:prstGeom prst="line">
              <a:avLst/>
            </a:prstGeom>
            <a:ln w="381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14-Mar-2022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14-Mar-2022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14-Mar-2022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14-Mar-2022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14-Mar-2022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14-Mar-2022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14-Mar-2022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14-Mar-2022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ource.android.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514600"/>
            <a:ext cx="8991600" cy="1470025"/>
          </a:xfrm>
        </p:spPr>
        <p:txBody>
          <a:bodyPr/>
          <a:lstStyle/>
          <a:p>
            <a:r>
              <a:rPr lang="en-US" dirty="0"/>
              <a:t>Introduction to Android</a:t>
            </a:r>
          </a:p>
        </p:txBody>
      </p:sp>
    </p:spTree>
    <p:extLst>
      <p:ext uri="{BB962C8B-B14F-4D97-AF65-F5344CB8AC3E}">
        <p14:creationId xmlns:p14="http://schemas.microsoft.com/office/powerpoint/2010/main" val="1073464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Android OS</a:t>
            </a:r>
          </a:p>
        </p:txBody>
      </p:sp>
      <p:sp>
        <p:nvSpPr>
          <p:cNvPr id="3" name="Content Placeholder 2"/>
          <p:cNvSpPr>
            <a:spLocks noGrp="1"/>
          </p:cNvSpPr>
          <p:nvPr>
            <p:ph idx="1"/>
          </p:nvPr>
        </p:nvSpPr>
        <p:spPr/>
        <p:txBody>
          <a:bodyPr>
            <a:normAutofit/>
          </a:bodyPr>
          <a:lstStyle/>
          <a:p>
            <a:r>
              <a:rPr lang="en-US" b="1" dirty="0"/>
              <a:t>Multi-touch</a:t>
            </a:r>
          </a:p>
          <a:p>
            <a:pPr lvl="1"/>
            <a:r>
              <a:rPr lang="en-US" dirty="0"/>
              <a:t>Android has native support for multi-touch which was initially made available in handsets such as the HTC Hero.</a:t>
            </a:r>
          </a:p>
          <a:p>
            <a:r>
              <a:rPr lang="en-US" b="1" dirty="0"/>
              <a:t>Multi-tasking</a:t>
            </a:r>
          </a:p>
          <a:p>
            <a:pPr lvl="1"/>
            <a:r>
              <a:rPr lang="en-US" dirty="0"/>
              <a:t>User can jump from one task to another and same time various application can run simultaneously.</a:t>
            </a:r>
          </a:p>
          <a:p>
            <a:r>
              <a:rPr lang="en-US" b="1" dirty="0"/>
              <a:t>Resizable widgets</a:t>
            </a:r>
          </a:p>
          <a:p>
            <a:pPr lvl="1"/>
            <a:r>
              <a:rPr lang="en-US" dirty="0"/>
              <a:t>Widgets are resizable, so users can expand them to show more content or shrink them to save space</a:t>
            </a:r>
          </a:p>
        </p:txBody>
      </p:sp>
    </p:spTree>
    <p:extLst>
      <p:ext uri="{BB962C8B-B14F-4D97-AF65-F5344CB8AC3E}">
        <p14:creationId xmlns:p14="http://schemas.microsoft.com/office/powerpoint/2010/main" val="1831918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Android OS</a:t>
            </a:r>
          </a:p>
        </p:txBody>
      </p:sp>
      <p:sp>
        <p:nvSpPr>
          <p:cNvPr id="3" name="Content Placeholder 2"/>
          <p:cNvSpPr>
            <a:spLocks noGrp="1"/>
          </p:cNvSpPr>
          <p:nvPr>
            <p:ph idx="1"/>
          </p:nvPr>
        </p:nvSpPr>
        <p:spPr/>
        <p:txBody>
          <a:bodyPr>
            <a:normAutofit fontScale="92500" lnSpcReduction="20000"/>
          </a:bodyPr>
          <a:lstStyle/>
          <a:p>
            <a:r>
              <a:rPr lang="en-US" b="1" dirty="0"/>
              <a:t>Multi-Language</a:t>
            </a:r>
          </a:p>
          <a:p>
            <a:pPr lvl="1"/>
            <a:r>
              <a:rPr lang="en-US" dirty="0"/>
              <a:t>Supports single direction and bi-directional text.</a:t>
            </a:r>
          </a:p>
          <a:p>
            <a:r>
              <a:rPr lang="en-US" b="1" dirty="0"/>
              <a:t>GCM</a:t>
            </a:r>
          </a:p>
          <a:p>
            <a:pPr lvl="1"/>
            <a:r>
              <a:rPr lang="en-US" dirty="0"/>
              <a:t>Google Cloud Messaging (GCM) is a service that lets developers send short message data to their users on Android devices, without needing a proprietary sync solution.</a:t>
            </a:r>
          </a:p>
          <a:p>
            <a:r>
              <a:rPr lang="en-US" b="1" dirty="0"/>
              <a:t>Wi-Fi Direct</a:t>
            </a:r>
          </a:p>
          <a:p>
            <a:pPr lvl="1"/>
            <a:r>
              <a:rPr lang="en-US" dirty="0"/>
              <a:t>A technology that lets apps discover and pair directly, over a high-bandwidth peer-to-peer connection.</a:t>
            </a:r>
          </a:p>
          <a:p>
            <a:r>
              <a:rPr lang="en-US" b="1" dirty="0"/>
              <a:t>Android Beam</a:t>
            </a:r>
          </a:p>
          <a:p>
            <a:pPr lvl="1"/>
            <a:r>
              <a:rPr lang="en-US" dirty="0"/>
              <a:t>A popular NFC-based technology that lets users instantly share, just by touching two NFC-enabled phones together.</a:t>
            </a:r>
          </a:p>
        </p:txBody>
      </p:sp>
    </p:spTree>
    <p:extLst>
      <p:ext uri="{BB962C8B-B14F-4D97-AF65-F5344CB8AC3E}">
        <p14:creationId xmlns:p14="http://schemas.microsoft.com/office/powerpoint/2010/main" val="2653678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Platform Architecture</a:t>
            </a:r>
          </a:p>
        </p:txBody>
      </p:sp>
      <p:sp>
        <p:nvSpPr>
          <p:cNvPr id="3" name="Content Placeholder 2"/>
          <p:cNvSpPr>
            <a:spLocks noGrp="1"/>
          </p:cNvSpPr>
          <p:nvPr>
            <p:ph idx="1"/>
          </p:nvPr>
        </p:nvSpPr>
        <p:spPr>
          <a:xfrm>
            <a:off x="76200" y="1219200"/>
            <a:ext cx="8991600" cy="5486400"/>
          </a:xfrm>
        </p:spPr>
        <p:txBody>
          <a:bodyPr>
            <a:normAutofit/>
          </a:bodyPr>
          <a:lstStyle/>
          <a:p>
            <a:pPr marL="0" indent="0">
              <a:buNone/>
            </a:pPr>
            <a:r>
              <a:rPr lang="en-US" dirty="0"/>
              <a:t>Android is an open source, Linux-based </a:t>
            </a:r>
            <a:r>
              <a:rPr lang="en-US" dirty="0">
                <a:solidFill>
                  <a:srgbClr val="0070C0"/>
                </a:solidFill>
              </a:rPr>
              <a:t>software stack </a:t>
            </a:r>
            <a:r>
              <a:rPr lang="en-US" dirty="0"/>
              <a:t>created for a wide array of devices and form factors.</a:t>
            </a:r>
          </a:p>
          <a:p>
            <a:pPr marL="0" indent="0">
              <a:buNone/>
            </a:pPr>
            <a:r>
              <a:rPr lang="en-US" dirty="0"/>
              <a:t>Upcoming diagrams show the major components of the Android platform.</a:t>
            </a:r>
          </a:p>
        </p:txBody>
      </p:sp>
    </p:spTree>
    <p:extLst>
      <p:ext uri="{BB962C8B-B14F-4D97-AF65-F5344CB8AC3E}">
        <p14:creationId xmlns:p14="http://schemas.microsoft.com/office/powerpoint/2010/main" val="301353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Android software stack">
            <a:extLst>
              <a:ext uri="{FF2B5EF4-FFF2-40B4-BE49-F238E27FC236}">
                <a16:creationId xmlns:a16="http://schemas.microsoft.com/office/drawing/2014/main" id="{3D032226-C11F-415D-9389-179932DDBC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6275" y="0"/>
            <a:ext cx="46577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C124598-BD78-4ACE-9F3E-CF064A2710B4}"/>
              </a:ext>
            </a:extLst>
          </p:cNvPr>
          <p:cNvSpPr>
            <a:spLocks noGrp="1"/>
          </p:cNvSpPr>
          <p:nvPr>
            <p:ph type="title"/>
          </p:nvPr>
        </p:nvSpPr>
        <p:spPr/>
        <p:txBody>
          <a:bodyPr>
            <a:normAutofit/>
          </a:bodyPr>
          <a:lstStyle/>
          <a:p>
            <a:pPr algn="l"/>
            <a:r>
              <a:rPr lang="en-US" sz="3600" dirty="0"/>
              <a:t>Platform Architecture</a:t>
            </a:r>
          </a:p>
        </p:txBody>
      </p:sp>
      <p:pic>
        <p:nvPicPr>
          <p:cNvPr id="5" name="Picture 2">
            <a:extLst>
              <a:ext uri="{FF2B5EF4-FFF2-40B4-BE49-F238E27FC236}">
                <a16:creationId xmlns:a16="http://schemas.microsoft.com/office/drawing/2014/main" id="{43D12B5A-D96D-46BD-BA60-D6C92AD1A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676400"/>
            <a:ext cx="4029075" cy="416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629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Architecture</a:t>
            </a:r>
          </a:p>
        </p:txBody>
      </p:sp>
      <p:sp>
        <p:nvSpPr>
          <p:cNvPr id="3" name="Content Placeholder 2"/>
          <p:cNvSpPr>
            <a:spLocks noGrp="1"/>
          </p:cNvSpPr>
          <p:nvPr>
            <p:ph idx="1"/>
          </p:nvPr>
        </p:nvSpPr>
        <p:spPr/>
        <p:txBody>
          <a:bodyPr>
            <a:normAutofit/>
          </a:bodyPr>
          <a:lstStyle/>
          <a:p>
            <a:pPr marL="0" indent="0">
              <a:buNone/>
            </a:pPr>
            <a:r>
              <a:rPr lang="en-US" b="1" dirty="0"/>
              <a:t>The Linux Kernel</a:t>
            </a:r>
          </a:p>
          <a:p>
            <a:r>
              <a:rPr lang="en-US" dirty="0"/>
              <a:t>The foundation of the Android platform is the Linux kernel.</a:t>
            </a:r>
          </a:p>
          <a:p>
            <a:r>
              <a:rPr lang="en-US" dirty="0"/>
              <a:t>Functionalities such as:</a:t>
            </a:r>
          </a:p>
          <a:p>
            <a:pPr lvl="1"/>
            <a:r>
              <a:rPr lang="en-US" dirty="0"/>
              <a:t>processes and thread management</a:t>
            </a:r>
          </a:p>
          <a:p>
            <a:pPr lvl="1"/>
            <a:r>
              <a:rPr lang="en-US" dirty="0"/>
              <a:t>memory management</a:t>
            </a:r>
          </a:p>
          <a:p>
            <a:pPr lvl="1"/>
            <a:r>
              <a:rPr lang="en-US" dirty="0"/>
              <a:t>device management</a:t>
            </a:r>
          </a:p>
          <a:p>
            <a:pPr lvl="1"/>
            <a:r>
              <a:rPr lang="en-US" dirty="0"/>
              <a:t>low-level memory management.</a:t>
            </a:r>
          </a:p>
          <a:p>
            <a:r>
              <a:rPr lang="en-US" dirty="0"/>
              <a:t>Gives Android advantages of key security features of Linux.</a:t>
            </a:r>
          </a:p>
        </p:txBody>
      </p:sp>
    </p:spTree>
    <p:extLst>
      <p:ext uri="{BB962C8B-B14F-4D97-AF65-F5344CB8AC3E}">
        <p14:creationId xmlns:p14="http://schemas.microsoft.com/office/powerpoint/2010/main" val="4084562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Architecture</a:t>
            </a:r>
          </a:p>
        </p:txBody>
      </p:sp>
      <p:sp>
        <p:nvSpPr>
          <p:cNvPr id="3" name="Content Placeholder 2"/>
          <p:cNvSpPr>
            <a:spLocks noGrp="1"/>
          </p:cNvSpPr>
          <p:nvPr>
            <p:ph idx="1"/>
          </p:nvPr>
        </p:nvSpPr>
        <p:spPr/>
        <p:txBody>
          <a:bodyPr>
            <a:normAutofit/>
          </a:bodyPr>
          <a:lstStyle/>
          <a:p>
            <a:pPr marL="0" indent="0">
              <a:buNone/>
            </a:pPr>
            <a:r>
              <a:rPr lang="en-US" b="1" dirty="0"/>
              <a:t>Hardware Abstraction Layer (HAL)</a:t>
            </a:r>
          </a:p>
          <a:p>
            <a:r>
              <a:rPr lang="en-US" dirty="0"/>
              <a:t>It provides </a:t>
            </a:r>
            <a:r>
              <a:rPr lang="en-US" dirty="0">
                <a:solidFill>
                  <a:srgbClr val="C00000"/>
                </a:solidFill>
              </a:rPr>
              <a:t>standard interfaces </a:t>
            </a:r>
            <a:r>
              <a:rPr lang="en-US" dirty="0"/>
              <a:t>that expose device hardware capabilities to the higher-level Java API framework. </a:t>
            </a:r>
          </a:p>
          <a:p>
            <a:r>
              <a:rPr lang="en-US" dirty="0"/>
              <a:t>The HAL consists of multiple library modules, each of which implements an interface for a specific type of hardware component.</a:t>
            </a:r>
          </a:p>
          <a:p>
            <a:r>
              <a:rPr lang="en-US" dirty="0"/>
              <a:t>When a framework API makes a call to access device hardware, the Android system loads the library module for that hardware component.</a:t>
            </a:r>
          </a:p>
        </p:txBody>
      </p:sp>
    </p:spTree>
    <p:extLst>
      <p:ext uri="{BB962C8B-B14F-4D97-AF65-F5344CB8AC3E}">
        <p14:creationId xmlns:p14="http://schemas.microsoft.com/office/powerpoint/2010/main" val="608660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Architecture</a:t>
            </a:r>
          </a:p>
        </p:txBody>
      </p:sp>
      <p:sp>
        <p:nvSpPr>
          <p:cNvPr id="3" name="Content Placeholder 2"/>
          <p:cNvSpPr>
            <a:spLocks noGrp="1"/>
          </p:cNvSpPr>
          <p:nvPr>
            <p:ph idx="1"/>
          </p:nvPr>
        </p:nvSpPr>
        <p:spPr/>
        <p:txBody>
          <a:bodyPr>
            <a:normAutofit/>
          </a:bodyPr>
          <a:lstStyle/>
          <a:p>
            <a:pPr marL="0" indent="0">
              <a:buNone/>
            </a:pPr>
            <a:r>
              <a:rPr lang="en-US" b="1" dirty="0"/>
              <a:t>Android Runtime</a:t>
            </a:r>
          </a:p>
          <a:p>
            <a:r>
              <a:rPr lang="en-US" dirty="0"/>
              <a:t>Each app runs in its </a:t>
            </a:r>
            <a:r>
              <a:rPr lang="en-US" dirty="0">
                <a:solidFill>
                  <a:srgbClr val="C00000"/>
                </a:solidFill>
              </a:rPr>
              <a:t>own process </a:t>
            </a:r>
            <a:r>
              <a:rPr lang="en-US" dirty="0"/>
              <a:t>and with its own instance of the Android Runtime (ART).</a:t>
            </a:r>
          </a:p>
          <a:p>
            <a:r>
              <a:rPr lang="en-US" dirty="0"/>
              <a:t>ART run multiple virtual machines on low-memory devices by executing DEX format.</a:t>
            </a:r>
          </a:p>
          <a:p>
            <a:pPr lvl="1"/>
            <a:r>
              <a:rPr lang="en-US" dirty="0"/>
              <a:t>Dalvik Executable format (DEX) is a bytecode format designed specially for Android that's </a:t>
            </a:r>
            <a:r>
              <a:rPr lang="en-US" dirty="0">
                <a:solidFill>
                  <a:srgbClr val="C00000"/>
                </a:solidFill>
              </a:rPr>
              <a:t>optimized</a:t>
            </a:r>
            <a:r>
              <a:rPr lang="en-US" dirty="0"/>
              <a:t> for </a:t>
            </a:r>
            <a:r>
              <a:rPr lang="en-US" dirty="0">
                <a:solidFill>
                  <a:srgbClr val="C00000"/>
                </a:solidFill>
              </a:rPr>
              <a:t>minimal memory footprint</a:t>
            </a:r>
            <a:r>
              <a:rPr lang="en-US" dirty="0"/>
              <a:t>.</a:t>
            </a:r>
          </a:p>
        </p:txBody>
      </p:sp>
    </p:spTree>
    <p:extLst>
      <p:ext uri="{BB962C8B-B14F-4D97-AF65-F5344CB8AC3E}">
        <p14:creationId xmlns:p14="http://schemas.microsoft.com/office/powerpoint/2010/main" val="4093366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Architecture</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Android Runtime (continues …)</a:t>
            </a:r>
          </a:p>
          <a:p>
            <a:r>
              <a:rPr lang="en-US" dirty="0"/>
              <a:t>Some of the major features of ART include the following:</a:t>
            </a:r>
          </a:p>
          <a:p>
            <a:pPr lvl="1"/>
            <a:r>
              <a:rPr lang="en-US" dirty="0"/>
              <a:t>Ahead-of-time (AOT) and just-in-time (JIT) compilation.</a:t>
            </a:r>
          </a:p>
          <a:p>
            <a:pPr lvl="1"/>
            <a:r>
              <a:rPr lang="en-US" dirty="0"/>
              <a:t>Optimized garbage collection (GC).</a:t>
            </a:r>
          </a:p>
          <a:p>
            <a:pPr lvl="1"/>
            <a:r>
              <a:rPr lang="en-US" dirty="0"/>
              <a:t>On </a:t>
            </a:r>
            <a:r>
              <a:rPr lang="en-US" dirty="0">
                <a:solidFill>
                  <a:srgbClr val="C00000"/>
                </a:solidFill>
              </a:rPr>
              <a:t>Android 9 and higher</a:t>
            </a:r>
            <a:r>
              <a:rPr lang="en-US" dirty="0"/>
              <a:t>, conversion of an app package's Dalvik Executable format (DEX) files </a:t>
            </a:r>
            <a:r>
              <a:rPr lang="en-US" dirty="0">
                <a:solidFill>
                  <a:srgbClr val="C00000"/>
                </a:solidFill>
              </a:rPr>
              <a:t>to more compact machine code</a:t>
            </a:r>
            <a:r>
              <a:rPr lang="en-US" dirty="0"/>
              <a:t>.</a:t>
            </a:r>
          </a:p>
          <a:p>
            <a:pPr lvl="1"/>
            <a:r>
              <a:rPr lang="en-US" dirty="0"/>
              <a:t>Development and debugging improvements.</a:t>
            </a:r>
          </a:p>
          <a:p>
            <a:r>
              <a:rPr lang="en-US" dirty="0"/>
              <a:t>It also includes a set of core runtime libraries that provide most of the functionality of the Java programming language.</a:t>
            </a:r>
          </a:p>
        </p:txBody>
      </p:sp>
    </p:spTree>
    <p:extLst>
      <p:ext uri="{BB962C8B-B14F-4D97-AF65-F5344CB8AC3E}">
        <p14:creationId xmlns:p14="http://schemas.microsoft.com/office/powerpoint/2010/main" val="1312205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Architecture</a:t>
            </a:r>
          </a:p>
        </p:txBody>
      </p:sp>
      <p:sp>
        <p:nvSpPr>
          <p:cNvPr id="3" name="Content Placeholder 2"/>
          <p:cNvSpPr>
            <a:spLocks noGrp="1"/>
          </p:cNvSpPr>
          <p:nvPr>
            <p:ph idx="1"/>
          </p:nvPr>
        </p:nvSpPr>
        <p:spPr/>
        <p:txBody>
          <a:bodyPr>
            <a:normAutofit/>
          </a:bodyPr>
          <a:lstStyle/>
          <a:p>
            <a:pPr marL="0" indent="0">
              <a:buNone/>
            </a:pPr>
            <a:r>
              <a:rPr lang="en-US" b="1" dirty="0"/>
              <a:t>Native C/C++ Libraries</a:t>
            </a:r>
          </a:p>
          <a:p>
            <a:r>
              <a:rPr lang="en-US" dirty="0"/>
              <a:t>Many core Android system components and services, such as ART and HAL, are built from native code that require native libraries written in C and C++.</a:t>
            </a:r>
          </a:p>
          <a:p>
            <a:r>
              <a:rPr lang="en-US" dirty="0"/>
              <a:t>The Android platform provides Java framework APIs to expose the functionality of some of these native libraries to apps.</a:t>
            </a:r>
          </a:p>
        </p:txBody>
      </p:sp>
    </p:spTree>
    <p:extLst>
      <p:ext uri="{BB962C8B-B14F-4D97-AF65-F5344CB8AC3E}">
        <p14:creationId xmlns:p14="http://schemas.microsoft.com/office/powerpoint/2010/main" val="2023495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Architecture</a:t>
            </a:r>
          </a:p>
        </p:txBody>
      </p:sp>
      <p:sp>
        <p:nvSpPr>
          <p:cNvPr id="3" name="Content Placeholder 2"/>
          <p:cNvSpPr>
            <a:spLocks noGrp="1"/>
          </p:cNvSpPr>
          <p:nvPr>
            <p:ph idx="1"/>
          </p:nvPr>
        </p:nvSpPr>
        <p:spPr/>
        <p:txBody>
          <a:bodyPr>
            <a:normAutofit/>
          </a:bodyPr>
          <a:lstStyle/>
          <a:p>
            <a:pPr marL="0" indent="0">
              <a:buNone/>
            </a:pPr>
            <a:r>
              <a:rPr lang="en-US" b="1" dirty="0"/>
              <a:t>Native C/C++ Libraries (continues …)</a:t>
            </a:r>
          </a:p>
          <a:p>
            <a:r>
              <a:rPr lang="en-US" dirty="0"/>
              <a:t>For example, you can access OpenGL ES through the Android framework’s Java OpenGL API.</a:t>
            </a:r>
          </a:p>
          <a:p>
            <a:r>
              <a:rPr lang="en-US" dirty="0"/>
              <a:t>If you are developing an app that requires C or C++ code, you can use the </a:t>
            </a:r>
            <a:r>
              <a:rPr lang="en-US" dirty="0">
                <a:solidFill>
                  <a:srgbClr val="C00000"/>
                </a:solidFill>
              </a:rPr>
              <a:t>Android NDK </a:t>
            </a:r>
            <a:r>
              <a:rPr lang="en-US" dirty="0"/>
              <a:t>to access some of these native platform libraries directly from your native code.</a:t>
            </a:r>
          </a:p>
        </p:txBody>
      </p:sp>
    </p:spTree>
    <p:extLst>
      <p:ext uri="{BB962C8B-B14F-4D97-AF65-F5344CB8AC3E}">
        <p14:creationId xmlns:p14="http://schemas.microsoft.com/office/powerpoint/2010/main" val="2763977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Android?</a:t>
            </a:r>
          </a:p>
        </p:txBody>
      </p:sp>
      <p:sp>
        <p:nvSpPr>
          <p:cNvPr id="3" name="Content Placeholder 2"/>
          <p:cNvSpPr>
            <a:spLocks noGrp="1"/>
          </p:cNvSpPr>
          <p:nvPr>
            <p:ph idx="1"/>
          </p:nvPr>
        </p:nvSpPr>
        <p:spPr/>
        <p:txBody>
          <a:bodyPr>
            <a:normAutofit/>
          </a:bodyPr>
          <a:lstStyle/>
          <a:p>
            <a:r>
              <a:rPr lang="en-US" dirty="0"/>
              <a:t>Open source based on modified Linux kernel.</a:t>
            </a:r>
          </a:p>
          <a:p>
            <a:r>
              <a:rPr lang="en-US" dirty="0"/>
              <a:t>Developed to target mobile devices like:</a:t>
            </a:r>
          </a:p>
          <a:p>
            <a:pPr lvl="1"/>
            <a:r>
              <a:rPr lang="en-US" dirty="0"/>
              <a:t>Smartphone and Tablet</a:t>
            </a:r>
          </a:p>
          <a:p>
            <a:pPr lvl="1"/>
            <a:r>
              <a:rPr lang="en-US" dirty="0"/>
              <a:t>Android TV</a:t>
            </a:r>
          </a:p>
          <a:p>
            <a:pPr lvl="1"/>
            <a:r>
              <a:rPr lang="en-US" dirty="0"/>
              <a:t>Android Auto</a:t>
            </a:r>
          </a:p>
          <a:p>
            <a:pPr lvl="1"/>
            <a:r>
              <a:rPr lang="en-US" dirty="0"/>
              <a:t>Android Thing</a:t>
            </a:r>
          </a:p>
          <a:p>
            <a:pPr lvl="1"/>
            <a:r>
              <a:rPr lang="en-US" dirty="0"/>
              <a:t>Wear OS</a:t>
            </a:r>
          </a:p>
          <a:p>
            <a:pPr lvl="1"/>
            <a:r>
              <a:rPr lang="en-US" dirty="0"/>
              <a:t>Game Console</a:t>
            </a:r>
          </a:p>
          <a:p>
            <a:pPr lvl="1"/>
            <a:r>
              <a:rPr lang="en-US" dirty="0"/>
              <a:t>Digital Camera</a:t>
            </a:r>
          </a:p>
          <a:p>
            <a:pPr lvl="1"/>
            <a:r>
              <a:rPr lang="en-US"/>
              <a:t>Personal Computer</a:t>
            </a:r>
            <a:endParaRPr lang="en-US" dirty="0"/>
          </a:p>
          <a:p>
            <a:endParaRPr lang="en-US" dirty="0"/>
          </a:p>
        </p:txBody>
      </p:sp>
    </p:spTree>
    <p:extLst>
      <p:ext uri="{BB962C8B-B14F-4D97-AF65-F5344CB8AC3E}">
        <p14:creationId xmlns:p14="http://schemas.microsoft.com/office/powerpoint/2010/main" val="3774292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Architecture</a:t>
            </a:r>
          </a:p>
        </p:txBody>
      </p:sp>
      <p:sp>
        <p:nvSpPr>
          <p:cNvPr id="3" name="Content Placeholder 2"/>
          <p:cNvSpPr>
            <a:spLocks noGrp="1"/>
          </p:cNvSpPr>
          <p:nvPr>
            <p:ph idx="1"/>
          </p:nvPr>
        </p:nvSpPr>
        <p:spPr/>
        <p:txBody>
          <a:bodyPr>
            <a:normAutofit/>
          </a:bodyPr>
          <a:lstStyle/>
          <a:p>
            <a:pPr marL="0" indent="0">
              <a:buNone/>
            </a:pPr>
            <a:r>
              <a:rPr lang="en-US" b="1" dirty="0"/>
              <a:t>Java API Framework</a:t>
            </a:r>
          </a:p>
          <a:p>
            <a:r>
              <a:rPr lang="en-US" dirty="0"/>
              <a:t>The entire feature-set of the Android OS is available to you through </a:t>
            </a:r>
            <a:r>
              <a:rPr lang="en-US" dirty="0">
                <a:solidFill>
                  <a:srgbClr val="C00000"/>
                </a:solidFill>
              </a:rPr>
              <a:t>APIs written in the Java language</a:t>
            </a:r>
            <a:r>
              <a:rPr lang="en-US" dirty="0"/>
              <a:t>.</a:t>
            </a:r>
          </a:p>
          <a:p>
            <a:r>
              <a:rPr lang="en-US" dirty="0"/>
              <a:t>To create Android apps we simply reuse of core, modular system components and services of the framework, which include the following:</a:t>
            </a:r>
          </a:p>
        </p:txBody>
      </p:sp>
    </p:spTree>
    <p:extLst>
      <p:ext uri="{BB962C8B-B14F-4D97-AF65-F5344CB8AC3E}">
        <p14:creationId xmlns:p14="http://schemas.microsoft.com/office/powerpoint/2010/main" val="4170588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Architecture</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Java API Framework (continues)</a:t>
            </a:r>
          </a:p>
          <a:p>
            <a:r>
              <a:rPr lang="en-US" dirty="0"/>
              <a:t>It includes the following:</a:t>
            </a:r>
          </a:p>
          <a:p>
            <a:pPr lvl="1"/>
            <a:r>
              <a:rPr lang="en-US" dirty="0"/>
              <a:t>A rich and extensible </a:t>
            </a:r>
            <a:r>
              <a:rPr lang="en-US" dirty="0">
                <a:solidFill>
                  <a:srgbClr val="0070C0"/>
                </a:solidFill>
              </a:rPr>
              <a:t>View System </a:t>
            </a:r>
            <a:r>
              <a:rPr lang="en-US" dirty="0"/>
              <a:t>you can use to build an app’s UI, including lists, grids, text boxes, buttons, and even an embeddable web browser</a:t>
            </a:r>
          </a:p>
          <a:p>
            <a:pPr lvl="1"/>
            <a:r>
              <a:rPr lang="en-US" dirty="0"/>
              <a:t>A </a:t>
            </a:r>
            <a:r>
              <a:rPr lang="en-US" dirty="0">
                <a:solidFill>
                  <a:srgbClr val="0070C0"/>
                </a:solidFill>
              </a:rPr>
              <a:t>Resource Manager</a:t>
            </a:r>
            <a:r>
              <a:rPr lang="en-US" dirty="0"/>
              <a:t>, providing access to non-code resources such as localized strings, graphics, and layout files</a:t>
            </a:r>
          </a:p>
          <a:p>
            <a:pPr lvl="1"/>
            <a:r>
              <a:rPr lang="en-US" dirty="0"/>
              <a:t>A </a:t>
            </a:r>
            <a:r>
              <a:rPr lang="en-US" dirty="0">
                <a:solidFill>
                  <a:srgbClr val="0070C0"/>
                </a:solidFill>
              </a:rPr>
              <a:t>Notification Manager </a:t>
            </a:r>
            <a:r>
              <a:rPr lang="en-US" dirty="0"/>
              <a:t>that enables all apps to display custom alerts in the status bar</a:t>
            </a:r>
          </a:p>
          <a:p>
            <a:pPr lvl="1"/>
            <a:r>
              <a:rPr lang="en-US" dirty="0"/>
              <a:t>An </a:t>
            </a:r>
            <a:r>
              <a:rPr lang="en-US" dirty="0">
                <a:solidFill>
                  <a:srgbClr val="0070C0"/>
                </a:solidFill>
              </a:rPr>
              <a:t>Activity Manager </a:t>
            </a:r>
            <a:r>
              <a:rPr lang="en-US" dirty="0"/>
              <a:t>that manages the lifecycle of apps and provides a common navigation back stack</a:t>
            </a:r>
          </a:p>
          <a:p>
            <a:pPr lvl="1"/>
            <a:r>
              <a:rPr lang="en-US" dirty="0">
                <a:solidFill>
                  <a:srgbClr val="0070C0"/>
                </a:solidFill>
              </a:rPr>
              <a:t>Content Providers </a:t>
            </a:r>
            <a:r>
              <a:rPr lang="en-US" dirty="0"/>
              <a:t>that enable apps to access data from other apps, such as the Contacts app, or to share their own data</a:t>
            </a:r>
          </a:p>
        </p:txBody>
      </p:sp>
    </p:spTree>
    <p:extLst>
      <p:ext uri="{BB962C8B-B14F-4D97-AF65-F5344CB8AC3E}">
        <p14:creationId xmlns:p14="http://schemas.microsoft.com/office/powerpoint/2010/main" val="3702958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Architecture</a:t>
            </a:r>
          </a:p>
        </p:txBody>
      </p:sp>
      <p:sp>
        <p:nvSpPr>
          <p:cNvPr id="3" name="Content Placeholder 2"/>
          <p:cNvSpPr>
            <a:spLocks noGrp="1"/>
          </p:cNvSpPr>
          <p:nvPr>
            <p:ph idx="1"/>
          </p:nvPr>
        </p:nvSpPr>
        <p:spPr/>
        <p:txBody>
          <a:bodyPr>
            <a:normAutofit/>
          </a:bodyPr>
          <a:lstStyle/>
          <a:p>
            <a:pPr marL="0" indent="0">
              <a:buNone/>
            </a:pPr>
            <a:r>
              <a:rPr lang="en-US" b="1" dirty="0"/>
              <a:t>System Apps</a:t>
            </a:r>
          </a:p>
          <a:p>
            <a:r>
              <a:rPr lang="en-US" dirty="0"/>
              <a:t>Android comes with a set of </a:t>
            </a:r>
            <a:r>
              <a:rPr lang="en-US" dirty="0">
                <a:solidFill>
                  <a:srgbClr val="0070C0"/>
                </a:solidFill>
              </a:rPr>
              <a:t>core apps </a:t>
            </a:r>
            <a:r>
              <a:rPr lang="en-US" dirty="0"/>
              <a:t>for email, SMS messaging, calendars, internet browsing, contacts, and more.</a:t>
            </a:r>
          </a:p>
          <a:p>
            <a:r>
              <a:rPr lang="en-US" dirty="0"/>
              <a:t>Apps included with the platform have no special status among the apps the user chooses to install.</a:t>
            </a:r>
          </a:p>
          <a:p>
            <a:pPr lvl="1"/>
            <a:r>
              <a:rPr lang="en-US" dirty="0"/>
              <a:t>i.e. a third-party app can become the user's default web browser, SMS messenger, or even the default keyboard (some exceptions apply, such as the system's Settings app).</a:t>
            </a:r>
          </a:p>
        </p:txBody>
      </p:sp>
    </p:spTree>
    <p:extLst>
      <p:ext uri="{BB962C8B-B14F-4D97-AF65-F5344CB8AC3E}">
        <p14:creationId xmlns:p14="http://schemas.microsoft.com/office/powerpoint/2010/main" val="3519668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Platform Codenames, Versions, API Levels</a:t>
            </a:r>
          </a:p>
        </p:txBody>
      </p:sp>
      <p:graphicFrame>
        <p:nvGraphicFramePr>
          <p:cNvPr id="7" name="Table 6"/>
          <p:cNvGraphicFramePr>
            <a:graphicFrameLocks noGrp="1"/>
          </p:cNvGraphicFramePr>
          <p:nvPr>
            <p:extLst>
              <p:ext uri="{D42A27DB-BD31-4B8C-83A1-F6EECF244321}">
                <p14:modId xmlns:p14="http://schemas.microsoft.com/office/powerpoint/2010/main" val="3056277542"/>
              </p:ext>
            </p:extLst>
          </p:nvPr>
        </p:nvGraphicFramePr>
        <p:xfrm>
          <a:off x="609600" y="1447800"/>
          <a:ext cx="7924800" cy="4525968"/>
        </p:xfrm>
        <a:graphic>
          <a:graphicData uri="http://schemas.openxmlformats.org/drawingml/2006/table">
            <a:tbl>
              <a:tblPr/>
              <a:tblGrid>
                <a:gridCol w="1502457">
                  <a:extLst>
                    <a:ext uri="{9D8B030D-6E8A-4147-A177-3AD203B41FA5}">
                      <a16:colId xmlns:a16="http://schemas.microsoft.com/office/drawing/2014/main" val="20000"/>
                    </a:ext>
                  </a:extLst>
                </a:gridCol>
                <a:gridCol w="907906">
                  <a:extLst>
                    <a:ext uri="{9D8B030D-6E8A-4147-A177-3AD203B41FA5}">
                      <a16:colId xmlns:a16="http://schemas.microsoft.com/office/drawing/2014/main" val="20001"/>
                    </a:ext>
                  </a:extLst>
                </a:gridCol>
                <a:gridCol w="892603">
                  <a:extLst>
                    <a:ext uri="{9D8B030D-6E8A-4147-A177-3AD203B41FA5}">
                      <a16:colId xmlns:a16="http://schemas.microsoft.com/office/drawing/2014/main" val="20002"/>
                    </a:ext>
                  </a:extLst>
                </a:gridCol>
                <a:gridCol w="452596">
                  <a:extLst>
                    <a:ext uri="{9D8B030D-6E8A-4147-A177-3AD203B41FA5}">
                      <a16:colId xmlns:a16="http://schemas.microsoft.com/office/drawing/2014/main" val="20003"/>
                    </a:ext>
                  </a:extLst>
                </a:gridCol>
                <a:gridCol w="2340438">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tblGrid>
              <a:tr h="282873">
                <a:tc>
                  <a:txBody>
                    <a:bodyPr/>
                    <a:lstStyle/>
                    <a:p>
                      <a:pPr algn="ctr" fontAlgn="ctr"/>
                      <a:r>
                        <a:rPr lang="en-US" sz="1400" b="1" i="0" u="none" strike="noStrike">
                          <a:solidFill>
                            <a:srgbClr val="000000"/>
                          </a:solidFill>
                          <a:effectLst/>
                          <a:latin typeface="Calibri"/>
                        </a:rPr>
                        <a:t>Code name</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a:solidFill>
                            <a:srgbClr val="000000"/>
                          </a:solidFill>
                          <a:effectLst/>
                          <a:latin typeface="Calibri"/>
                        </a:rPr>
                        <a:t>Version</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a:solidFill>
                            <a:srgbClr val="000000"/>
                          </a:solidFill>
                          <a:effectLst/>
                          <a:latin typeface="Calibri"/>
                        </a:rPr>
                        <a:t>API level</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endParaRPr lang="en-US" sz="1400" b="0" i="0" u="none" strike="noStrike">
                        <a:solidFill>
                          <a:srgbClr val="000000"/>
                        </a:solidFill>
                        <a:effectLst/>
                        <a:latin typeface="Calibri"/>
                      </a:endParaRP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400" b="1" i="0" u="none" strike="noStrike">
                          <a:solidFill>
                            <a:srgbClr val="000000"/>
                          </a:solidFill>
                          <a:effectLst/>
                          <a:latin typeface="Calibri"/>
                        </a:rPr>
                        <a:t>Code name</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a:solidFill>
                            <a:srgbClr val="000000"/>
                          </a:solidFill>
                          <a:effectLst/>
                          <a:latin typeface="Calibri"/>
                        </a:rPr>
                        <a:t>Version</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000000"/>
                          </a:solidFill>
                          <a:effectLst/>
                          <a:latin typeface="Calibri"/>
                        </a:rPr>
                        <a:t>API level</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82873">
                <a:tc>
                  <a:txBody>
                    <a:bodyPr/>
                    <a:lstStyle/>
                    <a:p>
                      <a:pPr algn="l" fontAlgn="ctr"/>
                      <a:r>
                        <a:rPr lang="en-US" sz="1400" b="0" i="0" u="none" strike="noStrike">
                          <a:solidFill>
                            <a:srgbClr val="000000"/>
                          </a:solidFill>
                          <a:effectLst/>
                          <a:latin typeface="Calibri"/>
                        </a:rPr>
                        <a:t>(no code name)</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400" b="0" i="0" u="none" strike="noStrike">
                        <a:solidFill>
                          <a:srgbClr val="000000"/>
                        </a:solidFill>
                        <a:effectLst/>
                        <a:latin typeface="Calibri"/>
                      </a:endParaRP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a:rPr>
                        <a:t>Jelly Bean</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4.1.x</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16</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2873">
                <a:tc>
                  <a:txBody>
                    <a:bodyPr/>
                    <a:lstStyle/>
                    <a:p>
                      <a:pPr algn="l" fontAlgn="ctr"/>
                      <a:r>
                        <a:rPr lang="en-US" sz="1400" b="0" i="0" u="none" strike="noStrike">
                          <a:solidFill>
                            <a:srgbClr val="000000"/>
                          </a:solidFill>
                          <a:effectLst/>
                          <a:latin typeface="Calibri"/>
                        </a:rPr>
                        <a:t>(no code name)</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1.1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2</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400" b="0" i="0" u="none" strike="noStrike">
                        <a:solidFill>
                          <a:srgbClr val="000000"/>
                        </a:solidFill>
                        <a:effectLst/>
                        <a:latin typeface="Calibri"/>
                      </a:endParaRP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a:rPr>
                        <a:t>Jelly Bean</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4.2.x</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17</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2873">
                <a:tc>
                  <a:txBody>
                    <a:bodyPr/>
                    <a:lstStyle/>
                    <a:p>
                      <a:pPr algn="l" fontAlgn="ctr"/>
                      <a:r>
                        <a:rPr lang="en-US" sz="1400" b="0" i="0" u="none" strike="noStrike">
                          <a:solidFill>
                            <a:srgbClr val="000000"/>
                          </a:solidFill>
                          <a:effectLst/>
                          <a:latin typeface="Calibri"/>
                        </a:rPr>
                        <a:t>Cupcake</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1.5</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3</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400" b="0" i="0" u="none" strike="noStrike">
                        <a:solidFill>
                          <a:srgbClr val="000000"/>
                        </a:solidFill>
                        <a:effectLst/>
                        <a:latin typeface="Calibri"/>
                      </a:endParaRP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a:rPr>
                        <a:t>Jelly Bean</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4.3.x</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18</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2873">
                <a:tc>
                  <a:txBody>
                    <a:bodyPr/>
                    <a:lstStyle/>
                    <a:p>
                      <a:pPr algn="l" fontAlgn="ctr"/>
                      <a:r>
                        <a:rPr lang="en-US" sz="1400" b="0" i="0" u="none" strike="noStrike">
                          <a:solidFill>
                            <a:srgbClr val="000000"/>
                          </a:solidFill>
                          <a:effectLst/>
                          <a:latin typeface="Calibri"/>
                        </a:rPr>
                        <a:t>Donut</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1.6</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4</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400" b="0" i="0" u="none" strike="noStrike">
                        <a:solidFill>
                          <a:srgbClr val="000000"/>
                        </a:solidFill>
                        <a:effectLst/>
                        <a:latin typeface="Calibri"/>
                      </a:endParaRP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a:rPr>
                        <a:t>KitKat</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4.4 - 4.4.4</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19</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2873">
                <a:tc>
                  <a:txBody>
                    <a:bodyPr/>
                    <a:lstStyle/>
                    <a:p>
                      <a:pPr algn="l" fontAlgn="ctr"/>
                      <a:r>
                        <a:rPr lang="en-US" sz="1400" b="0" i="0" u="none" strike="noStrike">
                          <a:solidFill>
                            <a:srgbClr val="000000"/>
                          </a:solidFill>
                          <a:effectLst/>
                          <a:latin typeface="Calibri"/>
                        </a:rPr>
                        <a:t>Eclair</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2</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5</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400" b="0" i="0" u="none" strike="noStrike">
                        <a:solidFill>
                          <a:srgbClr val="000000"/>
                        </a:solidFill>
                        <a:effectLst/>
                        <a:latin typeface="Calibri"/>
                      </a:endParaRP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a:rPr>
                        <a:t>Lollipop</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5</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21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2873">
                <a:tc>
                  <a:txBody>
                    <a:bodyPr/>
                    <a:lstStyle/>
                    <a:p>
                      <a:pPr algn="l" fontAlgn="ctr"/>
                      <a:r>
                        <a:rPr lang="en-US" sz="1400" b="0" i="0" u="none" strike="noStrike">
                          <a:solidFill>
                            <a:srgbClr val="000000"/>
                          </a:solidFill>
                          <a:effectLst/>
                          <a:latin typeface="Calibri"/>
                        </a:rPr>
                        <a:t>Eclair</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2.0.1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6</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400" b="0" i="0" u="none" strike="noStrike">
                        <a:solidFill>
                          <a:srgbClr val="000000"/>
                        </a:solidFill>
                        <a:effectLst/>
                        <a:latin typeface="Calibri"/>
                      </a:endParaRP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a:rPr>
                        <a:t>Lollipop</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5.1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22</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2873">
                <a:tc>
                  <a:txBody>
                    <a:bodyPr/>
                    <a:lstStyle/>
                    <a:p>
                      <a:pPr algn="l" fontAlgn="ctr"/>
                      <a:r>
                        <a:rPr lang="en-US" sz="1400" b="0" i="0" u="none" strike="noStrike">
                          <a:solidFill>
                            <a:srgbClr val="000000"/>
                          </a:solidFill>
                          <a:effectLst/>
                          <a:latin typeface="Calibri"/>
                        </a:rPr>
                        <a:t>Eclair</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2.1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7</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400" b="0" i="0" u="none" strike="noStrike">
                        <a:solidFill>
                          <a:srgbClr val="000000"/>
                        </a:solidFill>
                        <a:effectLst/>
                        <a:latin typeface="Calibri"/>
                      </a:endParaRP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a:rPr>
                        <a:t>Marshmallow</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6</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23</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2873">
                <a:tc>
                  <a:txBody>
                    <a:bodyPr/>
                    <a:lstStyle/>
                    <a:p>
                      <a:pPr algn="l" fontAlgn="ctr"/>
                      <a:r>
                        <a:rPr lang="en-US" sz="1400" b="0" i="0" u="none" strike="noStrike">
                          <a:solidFill>
                            <a:srgbClr val="000000"/>
                          </a:solidFill>
                          <a:effectLst/>
                          <a:latin typeface="Calibri"/>
                        </a:rPr>
                        <a:t>Froyo</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2.2.x</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8</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400" b="0" i="0" u="none" strike="noStrike">
                        <a:solidFill>
                          <a:srgbClr val="000000"/>
                        </a:solidFill>
                        <a:effectLst/>
                        <a:latin typeface="Calibri"/>
                      </a:endParaRP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a:rPr>
                        <a:t>Nougat</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7</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24</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2873">
                <a:tc>
                  <a:txBody>
                    <a:bodyPr/>
                    <a:lstStyle/>
                    <a:p>
                      <a:pPr algn="l" fontAlgn="ctr"/>
                      <a:r>
                        <a:rPr lang="en-US" sz="1400" b="0" i="0" u="none" strike="noStrike">
                          <a:solidFill>
                            <a:srgbClr val="000000"/>
                          </a:solidFill>
                          <a:effectLst/>
                          <a:latin typeface="Calibri"/>
                        </a:rPr>
                        <a:t>Gingerbread</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2.3 - 2.3.2</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9</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400" b="0" i="0" u="none" strike="noStrike">
                        <a:solidFill>
                          <a:srgbClr val="000000"/>
                        </a:solidFill>
                        <a:effectLst/>
                        <a:latin typeface="Calibri"/>
                      </a:endParaRP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a:rPr>
                        <a:t>Nougat</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7.1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25</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82873">
                <a:tc>
                  <a:txBody>
                    <a:bodyPr/>
                    <a:lstStyle/>
                    <a:p>
                      <a:pPr algn="l" fontAlgn="ctr"/>
                      <a:r>
                        <a:rPr lang="en-US" sz="1400" b="0" i="0" u="none" strike="noStrike">
                          <a:solidFill>
                            <a:srgbClr val="000000"/>
                          </a:solidFill>
                          <a:effectLst/>
                          <a:latin typeface="Calibri"/>
                        </a:rPr>
                        <a:t>Gingerbread</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2.3.3 - 2.3.7</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10</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400" b="0" i="0" u="none" strike="noStrike">
                        <a:solidFill>
                          <a:srgbClr val="000000"/>
                        </a:solidFill>
                        <a:effectLst/>
                        <a:latin typeface="Calibri"/>
                      </a:endParaRP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a:rPr>
                        <a:t>Oreo</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8.0.0</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26</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2873">
                <a:tc>
                  <a:txBody>
                    <a:bodyPr/>
                    <a:lstStyle/>
                    <a:p>
                      <a:pPr algn="l" fontAlgn="ctr"/>
                      <a:r>
                        <a:rPr lang="en-US" sz="1400" b="0" i="0" u="none" strike="noStrike">
                          <a:solidFill>
                            <a:srgbClr val="000000"/>
                          </a:solidFill>
                          <a:effectLst/>
                          <a:latin typeface="Calibri"/>
                        </a:rPr>
                        <a:t>Honeycomb</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3</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11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400" b="0" i="0" u="none" strike="noStrike">
                        <a:solidFill>
                          <a:srgbClr val="000000"/>
                        </a:solidFill>
                        <a:effectLst/>
                        <a:latin typeface="Calibri"/>
                      </a:endParaRP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a:rPr>
                        <a:t>Oreo</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8.1.0</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27</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2873">
                <a:tc>
                  <a:txBody>
                    <a:bodyPr/>
                    <a:lstStyle/>
                    <a:p>
                      <a:pPr algn="l" fontAlgn="ctr"/>
                      <a:r>
                        <a:rPr lang="en-US" sz="1400" b="0" i="0" u="none" strike="noStrike">
                          <a:solidFill>
                            <a:srgbClr val="000000"/>
                          </a:solidFill>
                          <a:effectLst/>
                          <a:latin typeface="Calibri"/>
                        </a:rPr>
                        <a:t>Honeycomb</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3.1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12</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400" b="0" i="0" u="none" strike="noStrike">
                        <a:solidFill>
                          <a:srgbClr val="000000"/>
                        </a:solidFill>
                        <a:effectLst/>
                        <a:latin typeface="Calibri"/>
                      </a:endParaRP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a:rPr>
                        <a:t>Pie</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9</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a:rPr>
                        <a:t>API level 28</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82873">
                <a:tc>
                  <a:txBody>
                    <a:bodyPr/>
                    <a:lstStyle/>
                    <a:p>
                      <a:pPr algn="l" fontAlgn="ctr"/>
                      <a:r>
                        <a:rPr lang="en-US" sz="1400" b="0" i="0" u="none" strike="noStrike">
                          <a:solidFill>
                            <a:srgbClr val="000000"/>
                          </a:solidFill>
                          <a:effectLst/>
                          <a:latin typeface="Calibri"/>
                        </a:rPr>
                        <a:t>Honeycomb</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3.2.x</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13</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400" b="0" i="0" u="none" strike="noStrike">
                        <a:solidFill>
                          <a:srgbClr val="000000"/>
                        </a:solidFill>
                        <a:effectLst/>
                        <a:latin typeface="Calibri"/>
                      </a:endParaRP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kern="1200" dirty="0">
                          <a:solidFill>
                            <a:srgbClr val="000000"/>
                          </a:solidFill>
                          <a:effectLst/>
                          <a:latin typeface="Calibri"/>
                          <a:ea typeface="+mn-ea"/>
                          <a:cs typeface="+mn-cs"/>
                        </a:rPr>
                        <a:t> </a:t>
                      </a:r>
                      <a:r>
                        <a:rPr lang="en-US" sz="1400" b="0" i="0" u="none" strike="noStrike" kern="1200" dirty="0">
                          <a:solidFill>
                            <a:srgbClr val="000000"/>
                          </a:solidFill>
                          <a:effectLst/>
                          <a:latin typeface="+mn-lt"/>
                          <a:ea typeface="+mn-ea"/>
                          <a:cs typeface="+mn-cs"/>
                        </a:rPr>
                        <a:t>Android 10 (Q-Quince Tart)</a:t>
                      </a:r>
                      <a:endParaRPr lang="en-US" sz="1400" b="0" i="0" u="none" strike="noStrike" kern="1200" dirty="0">
                        <a:solidFill>
                          <a:srgbClr val="000000"/>
                        </a:solidFill>
                        <a:effectLst/>
                        <a:latin typeface="Calibri"/>
                        <a:ea typeface="+mn-ea"/>
                        <a:cs typeface="+mn-cs"/>
                      </a:endParaRP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kern="1200" dirty="0">
                          <a:solidFill>
                            <a:srgbClr val="000000"/>
                          </a:solidFill>
                          <a:effectLst/>
                          <a:latin typeface="Calibri"/>
                          <a:ea typeface="+mn-ea"/>
                          <a:cs typeface="+mn-cs"/>
                        </a:rPr>
                        <a:t>10</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a:ea typeface="+mn-ea"/>
                          <a:cs typeface="+mn-cs"/>
                        </a:rPr>
                        <a:t>API level 29</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3"/>
                  </a:ext>
                </a:extLst>
              </a:tr>
              <a:tr h="282873">
                <a:tc>
                  <a:txBody>
                    <a:bodyPr/>
                    <a:lstStyle/>
                    <a:p>
                      <a:pPr algn="l" fontAlgn="ctr"/>
                      <a:r>
                        <a:rPr lang="en-US" sz="1400" b="0" i="0" u="none" strike="noStrike">
                          <a:solidFill>
                            <a:srgbClr val="000000"/>
                          </a:solidFill>
                          <a:effectLst/>
                          <a:latin typeface="Calibri"/>
                        </a:rPr>
                        <a:t>Ice Cream Sandwich</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4.0.1 - 4.0.2</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14</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400" b="0" i="0" u="none" strike="noStrike">
                        <a:solidFill>
                          <a:srgbClr val="000000"/>
                        </a:solidFill>
                        <a:effectLst/>
                        <a:latin typeface="Calibri"/>
                      </a:endParaRP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kern="1200" dirty="0">
                          <a:solidFill>
                            <a:srgbClr val="000000"/>
                          </a:solidFill>
                          <a:effectLst/>
                          <a:latin typeface="Calibri"/>
                          <a:ea typeface="+mn-ea"/>
                          <a:cs typeface="+mn-cs"/>
                        </a:rPr>
                        <a:t> </a:t>
                      </a:r>
                      <a:r>
                        <a:rPr lang="en-US" sz="1400" b="0" i="0" u="none" strike="noStrike" kern="1200" dirty="0">
                          <a:solidFill>
                            <a:srgbClr val="000000"/>
                          </a:solidFill>
                          <a:effectLst/>
                          <a:latin typeface="+mn-lt"/>
                          <a:ea typeface="+mn-ea"/>
                          <a:cs typeface="+mn-cs"/>
                        </a:rPr>
                        <a:t>Android 11 (R-Red Velvet Cake)</a:t>
                      </a:r>
                      <a:endParaRPr lang="en-US" sz="1400" b="0" i="0" u="none" strike="noStrike" kern="1200" dirty="0">
                        <a:solidFill>
                          <a:srgbClr val="000000"/>
                        </a:solidFill>
                        <a:effectLst/>
                        <a:latin typeface="Calibri"/>
                        <a:ea typeface="+mn-ea"/>
                        <a:cs typeface="+mn-cs"/>
                      </a:endParaRP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kern="1200" dirty="0">
                          <a:solidFill>
                            <a:srgbClr val="000000"/>
                          </a:solidFill>
                          <a:effectLst/>
                          <a:latin typeface="Calibri"/>
                          <a:ea typeface="+mn-ea"/>
                          <a:cs typeface="+mn-cs"/>
                        </a:rPr>
                        <a:t>11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mn-lt"/>
                          <a:ea typeface="+mn-ea"/>
                          <a:cs typeface="+mn-cs"/>
                        </a:rPr>
                        <a:t>API level 30</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4"/>
                  </a:ext>
                </a:extLst>
              </a:tr>
              <a:tr h="282873">
                <a:tc>
                  <a:txBody>
                    <a:bodyPr/>
                    <a:lstStyle/>
                    <a:p>
                      <a:pPr algn="l" fontAlgn="ctr"/>
                      <a:r>
                        <a:rPr lang="en-US" sz="1400" b="0" i="0" u="none" strike="noStrike">
                          <a:solidFill>
                            <a:srgbClr val="000000"/>
                          </a:solidFill>
                          <a:effectLst/>
                          <a:latin typeface="Calibri"/>
                        </a:rPr>
                        <a:t>Ice Cream Sandwich</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4.0.3 - 4.0.4</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a:rPr>
                        <a:t>API level 15</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400" b="0" i="0" u="none" strike="noStrike">
                        <a:solidFill>
                          <a:srgbClr val="000000"/>
                        </a:solidFill>
                        <a:effectLst/>
                        <a:latin typeface="Calibri"/>
                      </a:endParaRP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kern="1200" dirty="0">
                          <a:solidFill>
                            <a:srgbClr val="000000"/>
                          </a:solidFill>
                          <a:effectLst/>
                          <a:latin typeface="Calibri"/>
                          <a:ea typeface="+mn-ea"/>
                          <a:cs typeface="+mn-cs"/>
                        </a:rPr>
                        <a:t> </a:t>
                      </a:r>
                      <a:r>
                        <a:rPr lang="en-US" sz="1400" b="0" i="0" u="none" strike="noStrike" kern="1200" dirty="0">
                          <a:solidFill>
                            <a:srgbClr val="000000"/>
                          </a:solidFill>
                          <a:effectLst/>
                          <a:latin typeface="+mn-lt"/>
                          <a:ea typeface="+mn-ea"/>
                          <a:cs typeface="+mn-cs"/>
                        </a:rPr>
                        <a:t>Android 12 (S-Snow Cone)</a:t>
                      </a:r>
                      <a:endParaRPr lang="en-US" sz="1400" b="0" i="0" u="none" strike="noStrike" kern="1200" dirty="0">
                        <a:solidFill>
                          <a:srgbClr val="000000"/>
                        </a:solidFill>
                        <a:effectLst/>
                        <a:latin typeface="Calibri"/>
                        <a:ea typeface="+mn-ea"/>
                        <a:cs typeface="+mn-cs"/>
                      </a:endParaRP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kern="1200" dirty="0">
                          <a:solidFill>
                            <a:srgbClr val="000000"/>
                          </a:solidFill>
                          <a:effectLst/>
                          <a:latin typeface="Calibri"/>
                          <a:ea typeface="+mn-ea"/>
                          <a:cs typeface="+mn-cs"/>
                        </a:rPr>
                        <a:t>12 </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kern="1200" dirty="0">
                          <a:solidFill>
                            <a:srgbClr val="000000"/>
                          </a:solidFill>
                          <a:effectLst/>
                          <a:latin typeface="+mn-lt"/>
                          <a:ea typeface="+mn-ea"/>
                          <a:cs typeface="+mn-cs"/>
                        </a:rPr>
                        <a:t>API level 31</a:t>
                      </a:r>
                      <a:endParaRPr lang="en-US" sz="1400" b="0" i="0" u="none" strike="noStrike" kern="1200" dirty="0">
                        <a:solidFill>
                          <a:srgbClr val="000000"/>
                        </a:solidFill>
                        <a:effectLst/>
                        <a:latin typeface="Calibri"/>
                        <a:ea typeface="+mn-ea"/>
                        <a:cs typeface="+mn-cs"/>
                      </a:endParaRP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722132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Fundamentals</a:t>
            </a:r>
          </a:p>
        </p:txBody>
      </p:sp>
      <p:sp>
        <p:nvSpPr>
          <p:cNvPr id="3" name="Content Placeholder 2"/>
          <p:cNvSpPr>
            <a:spLocks noGrp="1"/>
          </p:cNvSpPr>
          <p:nvPr>
            <p:ph idx="1"/>
          </p:nvPr>
        </p:nvSpPr>
        <p:spPr/>
        <p:txBody>
          <a:bodyPr/>
          <a:lstStyle/>
          <a:p>
            <a:r>
              <a:rPr lang="en-US" dirty="0"/>
              <a:t>Android apps can be written using Kotlin, Java, and C++ languages.</a:t>
            </a:r>
          </a:p>
          <a:p>
            <a:r>
              <a:rPr lang="en-US" dirty="0"/>
              <a:t>The Android SDK tools compile your code along with any data and resource files into an APK.</a:t>
            </a:r>
          </a:p>
          <a:p>
            <a:r>
              <a:rPr lang="en-US" dirty="0"/>
              <a:t>APK is an </a:t>
            </a:r>
            <a:r>
              <a:rPr lang="en-US" b="1" dirty="0"/>
              <a:t>Android package</a:t>
            </a:r>
            <a:r>
              <a:rPr lang="en-US" dirty="0"/>
              <a:t>, which is an archive file with an </a:t>
            </a:r>
            <a:r>
              <a:rPr lang="en-US" dirty="0">
                <a:solidFill>
                  <a:srgbClr val="0070C0"/>
                </a:solidFill>
              </a:rPr>
              <a:t>.</a:t>
            </a:r>
            <a:r>
              <a:rPr lang="en-US" dirty="0" err="1">
                <a:solidFill>
                  <a:srgbClr val="0070C0"/>
                </a:solidFill>
              </a:rPr>
              <a:t>apk</a:t>
            </a:r>
            <a:r>
              <a:rPr lang="en-US" dirty="0"/>
              <a:t> suffix.</a:t>
            </a:r>
          </a:p>
          <a:p>
            <a:r>
              <a:rPr lang="en-US" dirty="0"/>
              <a:t>One APK file contains all the contents of an Android app and is the file that Android-powered devices use to install the app.</a:t>
            </a:r>
          </a:p>
        </p:txBody>
      </p:sp>
    </p:spTree>
    <p:extLst>
      <p:ext uri="{BB962C8B-B14F-4D97-AF65-F5344CB8AC3E}">
        <p14:creationId xmlns:p14="http://schemas.microsoft.com/office/powerpoint/2010/main" val="2624563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Fundamentals</a:t>
            </a:r>
          </a:p>
        </p:txBody>
      </p:sp>
      <p:sp>
        <p:nvSpPr>
          <p:cNvPr id="3" name="Content Placeholder 2"/>
          <p:cNvSpPr>
            <a:spLocks noGrp="1"/>
          </p:cNvSpPr>
          <p:nvPr>
            <p:ph idx="1"/>
          </p:nvPr>
        </p:nvSpPr>
        <p:spPr/>
        <p:txBody>
          <a:bodyPr>
            <a:normAutofit lnSpcReduction="10000"/>
          </a:bodyPr>
          <a:lstStyle/>
          <a:p>
            <a:pPr marL="0" indent="0">
              <a:buNone/>
            </a:pPr>
            <a:r>
              <a:rPr lang="en-US" dirty="0"/>
              <a:t>Each Android app lives in its own </a:t>
            </a:r>
            <a:r>
              <a:rPr lang="en-US" dirty="0">
                <a:solidFill>
                  <a:srgbClr val="0070C0"/>
                </a:solidFill>
              </a:rPr>
              <a:t>security sandbox</a:t>
            </a:r>
            <a:r>
              <a:rPr lang="en-US" dirty="0"/>
              <a:t>, protected by the following Android security features:</a:t>
            </a:r>
          </a:p>
          <a:p>
            <a:r>
              <a:rPr lang="en-US" dirty="0"/>
              <a:t>The Android operating system is a multi-user Linux system in which each app is a </a:t>
            </a:r>
            <a:r>
              <a:rPr lang="en-US" dirty="0">
                <a:solidFill>
                  <a:srgbClr val="0070C0"/>
                </a:solidFill>
              </a:rPr>
              <a:t>different user</a:t>
            </a:r>
            <a:r>
              <a:rPr lang="en-US" dirty="0"/>
              <a:t>.</a:t>
            </a:r>
          </a:p>
          <a:p>
            <a:r>
              <a:rPr lang="en-US" dirty="0"/>
              <a:t>The system assigns each app a </a:t>
            </a:r>
            <a:r>
              <a:rPr lang="en-US" dirty="0">
                <a:solidFill>
                  <a:srgbClr val="0070C0"/>
                </a:solidFill>
              </a:rPr>
              <a:t>unique</a:t>
            </a:r>
            <a:r>
              <a:rPr lang="en-US" dirty="0"/>
              <a:t> Linux user ID.</a:t>
            </a:r>
          </a:p>
          <a:p>
            <a:r>
              <a:rPr lang="en-US" dirty="0"/>
              <a:t>This </a:t>
            </a:r>
            <a:r>
              <a:rPr lang="en-US" dirty="0">
                <a:solidFill>
                  <a:srgbClr val="0070C0"/>
                </a:solidFill>
              </a:rPr>
              <a:t>ID</a:t>
            </a:r>
            <a:r>
              <a:rPr lang="en-US" dirty="0"/>
              <a:t> is used only by the system and is </a:t>
            </a:r>
            <a:r>
              <a:rPr lang="en-US" dirty="0">
                <a:solidFill>
                  <a:srgbClr val="0070C0"/>
                </a:solidFill>
              </a:rPr>
              <a:t>unknown</a:t>
            </a:r>
            <a:r>
              <a:rPr lang="en-US" dirty="0"/>
              <a:t> to the app.</a:t>
            </a:r>
          </a:p>
          <a:p>
            <a:r>
              <a:rPr lang="en-US" dirty="0"/>
              <a:t>The system sets permissions for all the files in an app (folder) so that only the user ID assigned to that app can access them.</a:t>
            </a:r>
          </a:p>
        </p:txBody>
      </p:sp>
    </p:spTree>
    <p:extLst>
      <p:ext uri="{BB962C8B-B14F-4D97-AF65-F5344CB8AC3E}">
        <p14:creationId xmlns:p14="http://schemas.microsoft.com/office/powerpoint/2010/main" val="857524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Fundamentals</a:t>
            </a:r>
          </a:p>
        </p:txBody>
      </p:sp>
      <p:sp>
        <p:nvSpPr>
          <p:cNvPr id="3" name="Content Placeholder 2"/>
          <p:cNvSpPr>
            <a:spLocks noGrp="1"/>
          </p:cNvSpPr>
          <p:nvPr>
            <p:ph idx="1"/>
          </p:nvPr>
        </p:nvSpPr>
        <p:spPr/>
        <p:txBody>
          <a:bodyPr>
            <a:normAutofit/>
          </a:bodyPr>
          <a:lstStyle/>
          <a:p>
            <a:r>
              <a:rPr lang="en-US" dirty="0"/>
              <a:t>Every app runs in its </a:t>
            </a:r>
            <a:r>
              <a:rPr lang="en-US" dirty="0">
                <a:solidFill>
                  <a:srgbClr val="0070C0"/>
                </a:solidFill>
              </a:rPr>
              <a:t>own Linux process</a:t>
            </a:r>
            <a:r>
              <a:rPr lang="en-US" dirty="0"/>
              <a:t>.</a:t>
            </a:r>
          </a:p>
          <a:p>
            <a:r>
              <a:rPr lang="en-US" dirty="0"/>
              <a:t>Each process has its </a:t>
            </a:r>
            <a:r>
              <a:rPr lang="en-US" dirty="0">
                <a:solidFill>
                  <a:srgbClr val="0070C0"/>
                </a:solidFill>
              </a:rPr>
              <a:t>own virtual machine (VM)</a:t>
            </a:r>
            <a:r>
              <a:rPr lang="en-US" dirty="0"/>
              <a:t>, so an app's code runs in </a:t>
            </a:r>
            <a:r>
              <a:rPr lang="en-US" dirty="0">
                <a:solidFill>
                  <a:srgbClr val="0070C0"/>
                </a:solidFill>
              </a:rPr>
              <a:t>isolation</a:t>
            </a:r>
            <a:r>
              <a:rPr lang="en-US" dirty="0"/>
              <a:t> from other apps.</a:t>
            </a:r>
          </a:p>
          <a:p>
            <a:r>
              <a:rPr lang="en-US" dirty="0"/>
              <a:t>The Android system </a:t>
            </a:r>
            <a:r>
              <a:rPr lang="en-US" dirty="0">
                <a:solidFill>
                  <a:srgbClr val="0070C0"/>
                </a:solidFill>
              </a:rPr>
              <a:t>starts</a:t>
            </a:r>
            <a:r>
              <a:rPr lang="en-US" dirty="0"/>
              <a:t> the process when any of the </a:t>
            </a:r>
            <a:r>
              <a:rPr lang="en-US" dirty="0">
                <a:solidFill>
                  <a:srgbClr val="C00000"/>
                </a:solidFill>
              </a:rPr>
              <a:t>app's components </a:t>
            </a:r>
            <a:r>
              <a:rPr lang="en-US" dirty="0"/>
              <a:t>need to be executed.</a:t>
            </a:r>
          </a:p>
          <a:p>
            <a:r>
              <a:rPr lang="en-US" dirty="0"/>
              <a:t>The Android system </a:t>
            </a:r>
            <a:r>
              <a:rPr lang="en-US" dirty="0">
                <a:solidFill>
                  <a:srgbClr val="0070C0"/>
                </a:solidFill>
              </a:rPr>
              <a:t>shuts down </a:t>
            </a:r>
            <a:r>
              <a:rPr lang="en-US" dirty="0"/>
              <a:t>the process when it's no longer needed or when the system must recover memory for other apps.</a:t>
            </a:r>
          </a:p>
        </p:txBody>
      </p:sp>
    </p:spTree>
    <p:extLst>
      <p:ext uri="{BB962C8B-B14F-4D97-AF65-F5344CB8AC3E}">
        <p14:creationId xmlns:p14="http://schemas.microsoft.com/office/powerpoint/2010/main" val="2873262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Fundamentals</a:t>
            </a:r>
          </a:p>
        </p:txBody>
      </p:sp>
      <p:sp>
        <p:nvSpPr>
          <p:cNvPr id="3" name="Content Placeholder 2"/>
          <p:cNvSpPr>
            <a:spLocks noGrp="1"/>
          </p:cNvSpPr>
          <p:nvPr>
            <p:ph idx="1"/>
          </p:nvPr>
        </p:nvSpPr>
        <p:spPr/>
        <p:txBody>
          <a:bodyPr>
            <a:normAutofit/>
          </a:bodyPr>
          <a:lstStyle/>
          <a:p>
            <a:r>
              <a:rPr lang="en-US" dirty="0"/>
              <a:t>If the apps are signed with the </a:t>
            </a:r>
            <a:r>
              <a:rPr lang="en-US" dirty="0">
                <a:solidFill>
                  <a:srgbClr val="0070C0"/>
                </a:solidFill>
              </a:rPr>
              <a:t>same certificate </a:t>
            </a:r>
            <a:r>
              <a:rPr lang="en-US" dirty="0"/>
              <a:t>it is possible to arrange two apps to share the </a:t>
            </a:r>
            <a:r>
              <a:rPr lang="en-US" dirty="0">
                <a:solidFill>
                  <a:srgbClr val="0070C0"/>
                </a:solidFill>
              </a:rPr>
              <a:t>same Linux user ID</a:t>
            </a:r>
            <a:r>
              <a:rPr lang="en-US" dirty="0"/>
              <a:t>.</a:t>
            </a:r>
          </a:p>
          <a:p>
            <a:r>
              <a:rPr lang="en-US" dirty="0"/>
              <a:t>In that case they are able to access each other's files.</a:t>
            </a:r>
          </a:p>
          <a:p>
            <a:r>
              <a:rPr lang="en-US" dirty="0"/>
              <a:t>To conserve system resources, apps with the same user ID can also arrange to run in the same Linux process and share the same VM.</a:t>
            </a:r>
          </a:p>
        </p:txBody>
      </p:sp>
    </p:spTree>
    <p:extLst>
      <p:ext uri="{BB962C8B-B14F-4D97-AF65-F5344CB8AC3E}">
        <p14:creationId xmlns:p14="http://schemas.microsoft.com/office/powerpoint/2010/main" val="3030300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Fundamentals</a:t>
            </a:r>
          </a:p>
        </p:txBody>
      </p:sp>
      <p:sp>
        <p:nvSpPr>
          <p:cNvPr id="3" name="Content Placeholder 2"/>
          <p:cNvSpPr>
            <a:spLocks noGrp="1"/>
          </p:cNvSpPr>
          <p:nvPr>
            <p:ph idx="1"/>
          </p:nvPr>
        </p:nvSpPr>
        <p:spPr/>
        <p:txBody>
          <a:bodyPr>
            <a:normAutofit/>
          </a:bodyPr>
          <a:lstStyle/>
          <a:p>
            <a:pPr marL="0" indent="0">
              <a:buNone/>
            </a:pPr>
            <a:r>
              <a:rPr lang="en-US" b="1" dirty="0"/>
              <a:t>Principle of least privilege</a:t>
            </a:r>
          </a:p>
          <a:p>
            <a:r>
              <a:rPr lang="en-US" dirty="0"/>
              <a:t>Each app has access only to the components that it requires to do its work and no more.</a:t>
            </a:r>
          </a:p>
          <a:p>
            <a:r>
              <a:rPr lang="en-US" dirty="0"/>
              <a:t>This creates a very secure environment in which an app cannot access parts of the system for which it is not given permission.</a:t>
            </a:r>
          </a:p>
        </p:txBody>
      </p:sp>
    </p:spTree>
    <p:extLst>
      <p:ext uri="{BB962C8B-B14F-4D97-AF65-F5344CB8AC3E}">
        <p14:creationId xmlns:p14="http://schemas.microsoft.com/office/powerpoint/2010/main" val="3583190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Components</a:t>
            </a:r>
          </a:p>
        </p:txBody>
      </p:sp>
      <p:sp>
        <p:nvSpPr>
          <p:cNvPr id="3" name="Content Placeholder 2"/>
          <p:cNvSpPr>
            <a:spLocks noGrp="1"/>
          </p:cNvSpPr>
          <p:nvPr>
            <p:ph idx="1"/>
          </p:nvPr>
        </p:nvSpPr>
        <p:spPr/>
        <p:txBody>
          <a:bodyPr/>
          <a:lstStyle/>
          <a:p>
            <a:r>
              <a:rPr lang="en-US" dirty="0"/>
              <a:t>App components are the essential building blocks of an Android app.</a:t>
            </a:r>
          </a:p>
          <a:p>
            <a:r>
              <a:rPr lang="en-US" dirty="0"/>
              <a:t>Each component is an </a:t>
            </a:r>
            <a:r>
              <a:rPr lang="en-US" dirty="0">
                <a:solidFill>
                  <a:srgbClr val="0070C0"/>
                </a:solidFill>
              </a:rPr>
              <a:t>entry point </a:t>
            </a:r>
            <a:r>
              <a:rPr lang="en-US" dirty="0"/>
              <a:t>through which the system or a user can enter your app. Some components depend on others.</a:t>
            </a:r>
          </a:p>
          <a:p>
            <a:r>
              <a:rPr lang="en-US" dirty="0"/>
              <a:t>These components are </a:t>
            </a:r>
            <a:r>
              <a:rPr lang="en-US" dirty="0">
                <a:solidFill>
                  <a:srgbClr val="0070C0"/>
                </a:solidFill>
              </a:rPr>
              <a:t>loosely coupled </a:t>
            </a:r>
            <a:r>
              <a:rPr lang="en-US" dirty="0"/>
              <a:t>by the application manifest file </a:t>
            </a:r>
            <a:r>
              <a:rPr lang="en-US" dirty="0">
                <a:solidFill>
                  <a:srgbClr val="C00000"/>
                </a:solidFill>
              </a:rPr>
              <a:t>AndroidManifest.xml </a:t>
            </a:r>
            <a:r>
              <a:rPr lang="en-US" dirty="0"/>
              <a:t>that describes each component of the application and how they interact</a:t>
            </a:r>
          </a:p>
        </p:txBody>
      </p:sp>
    </p:spTree>
    <p:extLst>
      <p:ext uri="{BB962C8B-B14F-4D97-AF65-F5344CB8AC3E}">
        <p14:creationId xmlns:p14="http://schemas.microsoft.com/office/powerpoint/2010/main" val="145849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Android?</a:t>
            </a:r>
          </a:p>
        </p:txBody>
      </p:sp>
      <p:sp>
        <p:nvSpPr>
          <p:cNvPr id="3" name="Content Placeholder 2"/>
          <p:cNvSpPr>
            <a:spLocks noGrp="1"/>
          </p:cNvSpPr>
          <p:nvPr>
            <p:ph idx="1"/>
          </p:nvPr>
        </p:nvSpPr>
        <p:spPr/>
        <p:txBody>
          <a:bodyPr>
            <a:normAutofit/>
          </a:bodyPr>
          <a:lstStyle/>
          <a:p>
            <a:r>
              <a:rPr lang="en-US" dirty="0"/>
              <a:t>Android was developed by the </a:t>
            </a:r>
            <a:r>
              <a:rPr lang="en-US" dirty="0">
                <a:solidFill>
                  <a:srgbClr val="0070C0"/>
                </a:solidFill>
              </a:rPr>
              <a:t>Open Handset Alliance</a:t>
            </a:r>
            <a:r>
              <a:rPr lang="en-US" dirty="0"/>
              <a:t>, led by Google.</a:t>
            </a:r>
          </a:p>
          <a:p>
            <a:r>
              <a:rPr lang="en-US" dirty="0"/>
              <a:t>Android offers a unified approach to application development for mobile devices which means developers need only develop for Android OS, and their applications should be able to run on different devices powered by Android.</a:t>
            </a:r>
          </a:p>
          <a:p>
            <a:r>
              <a:rPr lang="en-US" dirty="0"/>
              <a:t>The first version of the Android Software Development Kit (SDK) was released by Google in 2007.</a:t>
            </a:r>
          </a:p>
        </p:txBody>
      </p:sp>
    </p:spTree>
    <p:extLst>
      <p:ext uri="{BB962C8B-B14F-4D97-AF65-F5344CB8AC3E}">
        <p14:creationId xmlns:p14="http://schemas.microsoft.com/office/powerpoint/2010/main" val="2701809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Components</a:t>
            </a:r>
          </a:p>
        </p:txBody>
      </p:sp>
      <p:sp>
        <p:nvSpPr>
          <p:cNvPr id="3" name="Content Placeholder 2"/>
          <p:cNvSpPr>
            <a:spLocks noGrp="1"/>
          </p:cNvSpPr>
          <p:nvPr>
            <p:ph idx="1"/>
          </p:nvPr>
        </p:nvSpPr>
        <p:spPr/>
        <p:txBody>
          <a:bodyPr/>
          <a:lstStyle/>
          <a:p>
            <a:r>
              <a:rPr lang="en-US" dirty="0"/>
              <a:t>There are four different types of app components:</a:t>
            </a:r>
          </a:p>
          <a:p>
            <a:pPr marL="971550" lvl="1" indent="-514350">
              <a:buFont typeface="+mj-lt"/>
              <a:buAutoNum type="arabicPeriod"/>
            </a:pPr>
            <a:r>
              <a:rPr lang="en-US" dirty="0"/>
              <a:t>Activities</a:t>
            </a:r>
          </a:p>
          <a:p>
            <a:pPr marL="971550" lvl="1" indent="-514350">
              <a:buFont typeface="+mj-lt"/>
              <a:buAutoNum type="arabicPeriod"/>
            </a:pPr>
            <a:r>
              <a:rPr lang="en-US" dirty="0"/>
              <a:t>Services</a:t>
            </a:r>
          </a:p>
          <a:p>
            <a:pPr marL="971550" lvl="1" indent="-514350">
              <a:buFont typeface="+mj-lt"/>
              <a:buAutoNum type="arabicPeriod"/>
            </a:pPr>
            <a:r>
              <a:rPr lang="en-US" dirty="0"/>
              <a:t>Broadcast receivers</a:t>
            </a:r>
          </a:p>
          <a:p>
            <a:pPr marL="971550" lvl="1" indent="-514350">
              <a:buFont typeface="+mj-lt"/>
              <a:buAutoNum type="arabicPeriod"/>
            </a:pPr>
            <a:r>
              <a:rPr lang="en-US" dirty="0"/>
              <a:t>Content providers</a:t>
            </a:r>
          </a:p>
          <a:p>
            <a:pPr marL="57150" indent="0">
              <a:buNone/>
            </a:pPr>
            <a:r>
              <a:rPr lang="en-US" dirty="0"/>
              <a:t>Each type serves a </a:t>
            </a:r>
            <a:r>
              <a:rPr lang="en-US" dirty="0">
                <a:solidFill>
                  <a:srgbClr val="0070C0"/>
                </a:solidFill>
              </a:rPr>
              <a:t>distinct purpose </a:t>
            </a:r>
            <a:r>
              <a:rPr lang="en-US" dirty="0"/>
              <a:t>and has a distinct </a:t>
            </a:r>
            <a:r>
              <a:rPr lang="en-US" dirty="0">
                <a:solidFill>
                  <a:srgbClr val="0070C0"/>
                </a:solidFill>
              </a:rPr>
              <a:t>lifecycle</a:t>
            </a:r>
            <a:r>
              <a:rPr lang="en-US" dirty="0"/>
              <a:t> that defines how the </a:t>
            </a:r>
            <a:r>
              <a:rPr lang="en-US" b="1" dirty="0"/>
              <a:t>component</a:t>
            </a:r>
            <a:r>
              <a:rPr lang="en-US" dirty="0"/>
              <a:t> is </a:t>
            </a:r>
            <a:r>
              <a:rPr lang="en-US" dirty="0">
                <a:solidFill>
                  <a:srgbClr val="0070C0"/>
                </a:solidFill>
              </a:rPr>
              <a:t>created</a:t>
            </a:r>
            <a:r>
              <a:rPr lang="en-US" dirty="0"/>
              <a:t> and </a:t>
            </a:r>
            <a:r>
              <a:rPr lang="en-US" dirty="0">
                <a:solidFill>
                  <a:srgbClr val="0070C0"/>
                </a:solidFill>
              </a:rPr>
              <a:t>destroyed</a:t>
            </a:r>
            <a:r>
              <a:rPr lang="en-US" dirty="0"/>
              <a:t>.</a:t>
            </a:r>
          </a:p>
        </p:txBody>
      </p:sp>
    </p:spTree>
    <p:extLst>
      <p:ext uri="{BB962C8B-B14F-4D97-AF65-F5344CB8AC3E}">
        <p14:creationId xmlns:p14="http://schemas.microsoft.com/office/powerpoint/2010/main" val="2554279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Components</a:t>
            </a:r>
          </a:p>
        </p:txBody>
      </p:sp>
      <p:sp>
        <p:nvSpPr>
          <p:cNvPr id="3" name="Content Placeholder 2"/>
          <p:cNvSpPr>
            <a:spLocks noGrp="1"/>
          </p:cNvSpPr>
          <p:nvPr>
            <p:ph idx="1"/>
          </p:nvPr>
        </p:nvSpPr>
        <p:spPr/>
        <p:txBody>
          <a:bodyPr>
            <a:normAutofit/>
          </a:bodyPr>
          <a:lstStyle/>
          <a:p>
            <a:pPr marL="0" indent="0">
              <a:buNone/>
            </a:pPr>
            <a:r>
              <a:rPr lang="en-US" b="1" dirty="0"/>
              <a:t>1. Activity</a:t>
            </a:r>
          </a:p>
          <a:p>
            <a:r>
              <a:rPr lang="en-US" dirty="0"/>
              <a:t>An activity is the </a:t>
            </a:r>
            <a:r>
              <a:rPr lang="en-US" dirty="0">
                <a:solidFill>
                  <a:srgbClr val="0070C0"/>
                </a:solidFill>
              </a:rPr>
              <a:t>entry point </a:t>
            </a:r>
            <a:r>
              <a:rPr lang="en-US" dirty="0"/>
              <a:t>for interacting with the user. It represents a </a:t>
            </a:r>
            <a:r>
              <a:rPr lang="en-US" dirty="0">
                <a:solidFill>
                  <a:srgbClr val="0070C0"/>
                </a:solidFill>
              </a:rPr>
              <a:t>single screen </a:t>
            </a:r>
            <a:r>
              <a:rPr lang="en-US" dirty="0"/>
              <a:t>with a UI.</a:t>
            </a:r>
          </a:p>
          <a:p>
            <a:r>
              <a:rPr lang="en-US" dirty="0"/>
              <a:t>For example, an email app might have:</a:t>
            </a:r>
          </a:p>
          <a:p>
            <a:pPr lvl="1"/>
            <a:r>
              <a:rPr lang="en-US" dirty="0"/>
              <a:t>one activity that shows a list of new emails</a:t>
            </a:r>
          </a:p>
          <a:p>
            <a:pPr lvl="1"/>
            <a:r>
              <a:rPr lang="en-US" dirty="0"/>
              <a:t>another activity to compose an email</a:t>
            </a:r>
          </a:p>
          <a:p>
            <a:pPr lvl="1"/>
            <a:r>
              <a:rPr lang="en-US" dirty="0"/>
              <a:t>and another activity for reading emails.</a:t>
            </a:r>
          </a:p>
          <a:p>
            <a:r>
              <a:rPr lang="en-US" dirty="0"/>
              <a:t>Although the activities work together to form a cohesive user experience in the email app, each one is </a:t>
            </a:r>
            <a:r>
              <a:rPr lang="en-US" dirty="0">
                <a:solidFill>
                  <a:srgbClr val="0070C0"/>
                </a:solidFill>
              </a:rPr>
              <a:t>independent</a:t>
            </a:r>
            <a:r>
              <a:rPr lang="en-US" dirty="0"/>
              <a:t> of the others.</a:t>
            </a:r>
          </a:p>
        </p:txBody>
      </p:sp>
    </p:spTree>
    <p:extLst>
      <p:ext uri="{BB962C8B-B14F-4D97-AF65-F5344CB8AC3E}">
        <p14:creationId xmlns:p14="http://schemas.microsoft.com/office/powerpoint/2010/main" val="3087266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Components</a:t>
            </a:r>
          </a:p>
        </p:txBody>
      </p:sp>
      <p:sp>
        <p:nvSpPr>
          <p:cNvPr id="3" name="Content Placeholder 2"/>
          <p:cNvSpPr>
            <a:spLocks noGrp="1"/>
          </p:cNvSpPr>
          <p:nvPr>
            <p:ph idx="1"/>
          </p:nvPr>
        </p:nvSpPr>
        <p:spPr/>
        <p:txBody>
          <a:bodyPr>
            <a:normAutofit/>
          </a:bodyPr>
          <a:lstStyle/>
          <a:p>
            <a:pPr marL="0" indent="0">
              <a:buNone/>
            </a:pPr>
            <a:r>
              <a:rPr lang="en-US" b="1" dirty="0"/>
              <a:t>1. Activity (continues …)</a:t>
            </a:r>
          </a:p>
          <a:p>
            <a:r>
              <a:rPr lang="en-US" dirty="0"/>
              <a:t>A different app can start any one of these activities if the email app allows it.</a:t>
            </a:r>
          </a:p>
          <a:p>
            <a:r>
              <a:rPr lang="en-US" dirty="0"/>
              <a:t>For example, a </a:t>
            </a:r>
            <a:r>
              <a:rPr lang="en-US" dirty="0">
                <a:solidFill>
                  <a:srgbClr val="0070C0"/>
                </a:solidFill>
              </a:rPr>
              <a:t>camera app </a:t>
            </a:r>
            <a:r>
              <a:rPr lang="en-US" dirty="0"/>
              <a:t>can start the activity by the </a:t>
            </a:r>
            <a:r>
              <a:rPr lang="en-US" dirty="0">
                <a:solidFill>
                  <a:srgbClr val="0070C0"/>
                </a:solidFill>
              </a:rPr>
              <a:t>email app </a:t>
            </a:r>
            <a:r>
              <a:rPr lang="en-US" dirty="0"/>
              <a:t>that composes new mail to allow the user to </a:t>
            </a:r>
            <a:r>
              <a:rPr lang="en-US" dirty="0">
                <a:solidFill>
                  <a:srgbClr val="0070C0"/>
                </a:solidFill>
              </a:rPr>
              <a:t>share a picture</a:t>
            </a:r>
            <a:r>
              <a:rPr lang="en-US" dirty="0"/>
              <a:t>.</a:t>
            </a:r>
          </a:p>
        </p:txBody>
      </p:sp>
    </p:spTree>
    <p:extLst>
      <p:ext uri="{BB962C8B-B14F-4D97-AF65-F5344CB8AC3E}">
        <p14:creationId xmlns:p14="http://schemas.microsoft.com/office/powerpoint/2010/main" val="2069943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Components</a:t>
            </a:r>
          </a:p>
        </p:txBody>
      </p:sp>
      <p:sp>
        <p:nvSpPr>
          <p:cNvPr id="3" name="Content Placeholder 2"/>
          <p:cNvSpPr>
            <a:spLocks noGrp="1"/>
          </p:cNvSpPr>
          <p:nvPr>
            <p:ph idx="1"/>
          </p:nvPr>
        </p:nvSpPr>
        <p:spPr/>
        <p:txBody>
          <a:bodyPr>
            <a:normAutofit/>
          </a:bodyPr>
          <a:lstStyle/>
          <a:p>
            <a:pPr marL="0" indent="0">
              <a:buNone/>
            </a:pPr>
            <a:r>
              <a:rPr lang="en-US" b="1" dirty="0"/>
              <a:t>1. Activity (continues …)</a:t>
            </a:r>
          </a:p>
          <a:p>
            <a:r>
              <a:rPr lang="en-US" dirty="0"/>
              <a:t>An activity is implemented as a subclass of Activity class as follows:</a:t>
            </a:r>
          </a:p>
          <a:p>
            <a:pPr marL="0" indent="0">
              <a:buNone/>
            </a:pPr>
            <a:r>
              <a:rPr lang="en-US" dirty="0"/>
              <a:t>	</a:t>
            </a:r>
          </a:p>
        </p:txBody>
      </p:sp>
      <p:sp>
        <p:nvSpPr>
          <p:cNvPr id="4" name="Rectangle 3"/>
          <p:cNvSpPr/>
          <p:nvPr/>
        </p:nvSpPr>
        <p:spPr>
          <a:xfrm>
            <a:off x="3657600" y="5638800"/>
            <a:ext cx="1600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MyActivity</a:t>
            </a:r>
            <a:endParaRPr lang="en-US" dirty="0">
              <a:solidFill>
                <a:schemeClr val="tx1"/>
              </a:solidFill>
            </a:endParaRPr>
          </a:p>
        </p:txBody>
      </p:sp>
      <p:sp>
        <p:nvSpPr>
          <p:cNvPr id="5" name="Rectangle 4"/>
          <p:cNvSpPr/>
          <p:nvPr/>
        </p:nvSpPr>
        <p:spPr>
          <a:xfrm>
            <a:off x="3657600" y="4953000"/>
            <a:ext cx="1600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Activity</a:t>
            </a:r>
          </a:p>
        </p:txBody>
      </p:sp>
      <p:cxnSp>
        <p:nvCxnSpPr>
          <p:cNvPr id="8" name="Straight Arrow Connector 7"/>
          <p:cNvCxnSpPr>
            <a:stCxn id="4" idx="0"/>
            <a:endCxn id="5" idx="2"/>
          </p:cNvCxnSpPr>
          <p:nvPr/>
        </p:nvCxnSpPr>
        <p:spPr>
          <a:xfrm flipV="1">
            <a:off x="4457700" y="53340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76400" y="3371671"/>
            <a:ext cx="5459443" cy="1200329"/>
          </a:xfrm>
          <a:prstGeom prst="rect">
            <a:avLst/>
          </a:prstGeom>
          <a:noFill/>
          <a:ln>
            <a:solidFill>
              <a:schemeClr val="tx1"/>
            </a:solidFill>
          </a:ln>
        </p:spPr>
        <p:txBody>
          <a:bodyPr wrap="none" rtlCol="0">
            <a:spAutoFit/>
          </a:bodyPr>
          <a:lstStyle/>
          <a:p>
            <a:r>
              <a:rPr lang="en-US" sz="2400" dirty="0"/>
              <a:t>public class </a:t>
            </a:r>
            <a:r>
              <a:rPr lang="en-US" sz="2400" dirty="0" err="1"/>
              <a:t>MainActivity</a:t>
            </a:r>
            <a:r>
              <a:rPr lang="en-US" sz="2400" dirty="0"/>
              <a:t> extends Activity {</a:t>
            </a:r>
          </a:p>
          <a:p>
            <a:r>
              <a:rPr lang="en-US" sz="2400" dirty="0"/>
              <a:t>}</a:t>
            </a:r>
          </a:p>
          <a:p>
            <a:endParaRPr lang="en-US" sz="2400" dirty="0"/>
          </a:p>
        </p:txBody>
      </p:sp>
    </p:spTree>
    <p:extLst>
      <p:ext uri="{BB962C8B-B14F-4D97-AF65-F5344CB8AC3E}">
        <p14:creationId xmlns:p14="http://schemas.microsoft.com/office/powerpoint/2010/main" val="3897090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Components</a:t>
            </a:r>
          </a:p>
        </p:txBody>
      </p:sp>
      <p:sp>
        <p:nvSpPr>
          <p:cNvPr id="3" name="Content Placeholder 2"/>
          <p:cNvSpPr>
            <a:spLocks noGrp="1"/>
          </p:cNvSpPr>
          <p:nvPr>
            <p:ph idx="1"/>
          </p:nvPr>
        </p:nvSpPr>
        <p:spPr/>
        <p:txBody>
          <a:bodyPr>
            <a:normAutofit/>
          </a:bodyPr>
          <a:lstStyle/>
          <a:p>
            <a:pPr marL="0" indent="0">
              <a:buNone/>
            </a:pPr>
            <a:r>
              <a:rPr lang="en-US" b="1" dirty="0"/>
              <a:t>2. Service</a:t>
            </a:r>
          </a:p>
          <a:p>
            <a:r>
              <a:rPr lang="en-US" dirty="0"/>
              <a:t>A service is a general-purpose entry point for keeping an app running in the </a:t>
            </a:r>
            <a:r>
              <a:rPr lang="en-US" dirty="0">
                <a:solidFill>
                  <a:srgbClr val="0070C0"/>
                </a:solidFill>
              </a:rPr>
              <a:t>background</a:t>
            </a:r>
            <a:r>
              <a:rPr lang="en-US" dirty="0"/>
              <a:t> for all kinds of reasons.</a:t>
            </a:r>
          </a:p>
          <a:p>
            <a:r>
              <a:rPr lang="en-US" dirty="0"/>
              <a:t>It is a component that runs in the background to perform </a:t>
            </a:r>
            <a:r>
              <a:rPr lang="en-US" dirty="0">
                <a:solidFill>
                  <a:srgbClr val="0070C0"/>
                </a:solidFill>
              </a:rPr>
              <a:t>long-running operations </a:t>
            </a:r>
            <a:r>
              <a:rPr lang="en-US" dirty="0"/>
              <a:t>or to perform work for remote processes.</a:t>
            </a:r>
          </a:p>
          <a:p>
            <a:r>
              <a:rPr lang="en-US" dirty="0"/>
              <a:t>A service does not provide a user interface.</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57165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Components</a:t>
            </a:r>
          </a:p>
        </p:txBody>
      </p:sp>
      <p:sp>
        <p:nvSpPr>
          <p:cNvPr id="3" name="Content Placeholder 2"/>
          <p:cNvSpPr>
            <a:spLocks noGrp="1"/>
          </p:cNvSpPr>
          <p:nvPr>
            <p:ph idx="1"/>
          </p:nvPr>
        </p:nvSpPr>
        <p:spPr/>
        <p:txBody>
          <a:bodyPr>
            <a:normAutofit/>
          </a:bodyPr>
          <a:lstStyle/>
          <a:p>
            <a:pPr marL="0" indent="0">
              <a:buNone/>
            </a:pPr>
            <a:r>
              <a:rPr lang="en-US" b="1" dirty="0"/>
              <a:t>2. Service (continues …)</a:t>
            </a:r>
          </a:p>
          <a:p>
            <a:r>
              <a:rPr lang="en-US" dirty="0"/>
              <a:t>For example:</a:t>
            </a:r>
          </a:p>
          <a:p>
            <a:pPr lvl="1"/>
            <a:r>
              <a:rPr lang="en-US" dirty="0"/>
              <a:t>A service might play </a:t>
            </a:r>
            <a:r>
              <a:rPr lang="en-US" dirty="0">
                <a:solidFill>
                  <a:srgbClr val="0070C0"/>
                </a:solidFill>
              </a:rPr>
              <a:t>music in the background </a:t>
            </a:r>
          </a:p>
          <a:p>
            <a:pPr lvl="1"/>
            <a:r>
              <a:rPr lang="en-US" dirty="0"/>
              <a:t>or it might fetch data over the network </a:t>
            </a:r>
            <a:r>
              <a:rPr lang="en-US" b="1" dirty="0"/>
              <a:t>without blocking</a:t>
            </a:r>
            <a:r>
              <a:rPr lang="en-US" dirty="0"/>
              <a:t> user interaction with an activity.</a:t>
            </a:r>
          </a:p>
          <a:p>
            <a:r>
              <a:rPr lang="en-US" dirty="0"/>
              <a:t>Another component, such as an activity, can:</a:t>
            </a:r>
          </a:p>
          <a:p>
            <a:pPr lvl="1"/>
            <a:r>
              <a:rPr lang="en-US" dirty="0">
                <a:solidFill>
                  <a:srgbClr val="0070C0"/>
                </a:solidFill>
              </a:rPr>
              <a:t>start</a:t>
            </a:r>
            <a:r>
              <a:rPr lang="en-US" dirty="0"/>
              <a:t> the service and let it run.</a:t>
            </a:r>
          </a:p>
          <a:p>
            <a:pPr lvl="1"/>
            <a:r>
              <a:rPr lang="en-US" dirty="0"/>
              <a:t>or </a:t>
            </a:r>
            <a:r>
              <a:rPr lang="en-US" dirty="0">
                <a:solidFill>
                  <a:srgbClr val="0070C0"/>
                </a:solidFill>
              </a:rPr>
              <a:t>bind</a:t>
            </a:r>
            <a:r>
              <a:rPr lang="en-US" dirty="0"/>
              <a:t> to it in order to interact with it.</a:t>
            </a:r>
          </a:p>
        </p:txBody>
      </p:sp>
    </p:spTree>
    <p:extLst>
      <p:ext uri="{BB962C8B-B14F-4D97-AF65-F5344CB8AC3E}">
        <p14:creationId xmlns:p14="http://schemas.microsoft.com/office/powerpoint/2010/main" val="3903644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Components</a:t>
            </a:r>
          </a:p>
        </p:txBody>
      </p:sp>
      <p:sp>
        <p:nvSpPr>
          <p:cNvPr id="3" name="Content Placeholder 2"/>
          <p:cNvSpPr>
            <a:spLocks noGrp="1"/>
          </p:cNvSpPr>
          <p:nvPr>
            <p:ph idx="1"/>
          </p:nvPr>
        </p:nvSpPr>
        <p:spPr/>
        <p:txBody>
          <a:bodyPr>
            <a:normAutofit/>
          </a:bodyPr>
          <a:lstStyle/>
          <a:p>
            <a:pPr marL="0" indent="0">
              <a:buNone/>
            </a:pPr>
            <a:r>
              <a:rPr lang="en-US" b="1" dirty="0"/>
              <a:t>2. Service (continues …)</a:t>
            </a:r>
          </a:p>
          <a:p>
            <a:r>
              <a:rPr lang="en-US" dirty="0"/>
              <a:t>A service is implemented as a subclass of Service class as follows:</a:t>
            </a:r>
          </a:p>
        </p:txBody>
      </p:sp>
      <p:sp>
        <p:nvSpPr>
          <p:cNvPr id="4" name="Rectangle 3"/>
          <p:cNvSpPr/>
          <p:nvPr/>
        </p:nvSpPr>
        <p:spPr>
          <a:xfrm>
            <a:off x="3657600" y="5257800"/>
            <a:ext cx="1600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MyService</a:t>
            </a:r>
            <a:endParaRPr lang="en-US" dirty="0">
              <a:solidFill>
                <a:schemeClr val="tx1"/>
              </a:solidFill>
            </a:endParaRPr>
          </a:p>
        </p:txBody>
      </p:sp>
      <p:sp>
        <p:nvSpPr>
          <p:cNvPr id="5" name="Rectangle 4"/>
          <p:cNvSpPr/>
          <p:nvPr/>
        </p:nvSpPr>
        <p:spPr>
          <a:xfrm>
            <a:off x="3657600" y="4419600"/>
            <a:ext cx="1600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&lt;&lt;abstract&gt;&gt;</a:t>
            </a:r>
          </a:p>
          <a:p>
            <a:pPr algn="ctr"/>
            <a:r>
              <a:rPr lang="en-US" dirty="0">
                <a:solidFill>
                  <a:schemeClr val="tx1"/>
                </a:solidFill>
              </a:rPr>
              <a:t>Service</a:t>
            </a:r>
          </a:p>
        </p:txBody>
      </p:sp>
      <p:cxnSp>
        <p:nvCxnSpPr>
          <p:cNvPr id="6" name="Straight Arrow Connector 5"/>
          <p:cNvCxnSpPr>
            <a:stCxn id="4" idx="0"/>
            <a:endCxn id="5" idx="2"/>
          </p:cNvCxnSpPr>
          <p:nvPr/>
        </p:nvCxnSpPr>
        <p:spPr>
          <a:xfrm flipV="1">
            <a:off x="4457700" y="49530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882187" y="3225692"/>
            <a:ext cx="5151025" cy="830997"/>
          </a:xfrm>
          <a:prstGeom prst="rect">
            <a:avLst/>
          </a:prstGeom>
          <a:noFill/>
          <a:ln>
            <a:solidFill>
              <a:schemeClr val="tx1"/>
            </a:solidFill>
          </a:ln>
        </p:spPr>
        <p:txBody>
          <a:bodyPr wrap="none" rtlCol="0">
            <a:spAutoFit/>
          </a:bodyPr>
          <a:lstStyle/>
          <a:p>
            <a:r>
              <a:rPr lang="en-US" sz="2400" dirty="0"/>
              <a:t>public class </a:t>
            </a:r>
            <a:r>
              <a:rPr lang="en-US" sz="2400" dirty="0" err="1"/>
              <a:t>MyService</a:t>
            </a:r>
            <a:r>
              <a:rPr lang="en-US" sz="2400" dirty="0"/>
              <a:t> extends Service {</a:t>
            </a:r>
          </a:p>
          <a:p>
            <a:r>
              <a:rPr lang="en-US" sz="2400" dirty="0"/>
              <a:t>}</a:t>
            </a:r>
          </a:p>
        </p:txBody>
      </p:sp>
    </p:spTree>
    <p:extLst>
      <p:ext uri="{BB962C8B-B14F-4D97-AF65-F5344CB8AC3E}">
        <p14:creationId xmlns:p14="http://schemas.microsoft.com/office/powerpoint/2010/main" val="4122683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Components</a:t>
            </a:r>
          </a:p>
        </p:txBody>
      </p:sp>
      <p:sp>
        <p:nvSpPr>
          <p:cNvPr id="3" name="Content Placeholder 2"/>
          <p:cNvSpPr>
            <a:spLocks noGrp="1"/>
          </p:cNvSpPr>
          <p:nvPr>
            <p:ph idx="1"/>
          </p:nvPr>
        </p:nvSpPr>
        <p:spPr/>
        <p:txBody>
          <a:bodyPr>
            <a:normAutofit fontScale="92500"/>
          </a:bodyPr>
          <a:lstStyle/>
          <a:p>
            <a:pPr marL="0" indent="0">
              <a:buNone/>
            </a:pPr>
            <a:r>
              <a:rPr lang="en-US" b="1" dirty="0"/>
              <a:t>3. </a:t>
            </a:r>
            <a:r>
              <a:rPr lang="en-US" b="1"/>
              <a:t>Broadcast Receiver</a:t>
            </a:r>
            <a:endParaRPr lang="en-US" b="1" dirty="0"/>
          </a:p>
          <a:p>
            <a:r>
              <a:rPr lang="en-US" dirty="0"/>
              <a:t>A broadcast receiver is a component that responds to system-wide broadcast announcements from other applications or from the system.</a:t>
            </a:r>
          </a:p>
          <a:p>
            <a:r>
              <a:rPr lang="en-US" dirty="0"/>
              <a:t>Each broadcast is delivered as an </a:t>
            </a:r>
            <a:r>
              <a:rPr lang="en-US" dirty="0">
                <a:solidFill>
                  <a:srgbClr val="0070C0"/>
                </a:solidFill>
              </a:rPr>
              <a:t>Intent</a:t>
            </a:r>
            <a:r>
              <a:rPr lang="en-US" dirty="0"/>
              <a:t> object. </a:t>
            </a:r>
          </a:p>
          <a:p>
            <a:r>
              <a:rPr lang="en-US" dirty="0"/>
              <a:t>System broadcast examples:</a:t>
            </a:r>
          </a:p>
          <a:p>
            <a:pPr lvl="1"/>
            <a:r>
              <a:rPr lang="en-US" dirty="0"/>
              <a:t>a broadcast announcing that the screen has turned off, the battery is low, or a picture was captured.</a:t>
            </a:r>
          </a:p>
          <a:p>
            <a:r>
              <a:rPr lang="en-US" dirty="0"/>
              <a:t>App broadcast example:</a:t>
            </a:r>
          </a:p>
          <a:p>
            <a:pPr lvl="1"/>
            <a:r>
              <a:rPr lang="en-US" dirty="0"/>
              <a:t>to let other apps know that some data has been downloaded to the device and is available for them to use. </a:t>
            </a:r>
          </a:p>
        </p:txBody>
      </p:sp>
    </p:spTree>
    <p:extLst>
      <p:ext uri="{BB962C8B-B14F-4D97-AF65-F5344CB8AC3E}">
        <p14:creationId xmlns:p14="http://schemas.microsoft.com/office/powerpoint/2010/main" val="169692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Components</a:t>
            </a:r>
          </a:p>
        </p:txBody>
      </p:sp>
      <p:sp>
        <p:nvSpPr>
          <p:cNvPr id="3" name="Content Placeholder 2"/>
          <p:cNvSpPr>
            <a:spLocks noGrp="1"/>
          </p:cNvSpPr>
          <p:nvPr>
            <p:ph idx="1"/>
          </p:nvPr>
        </p:nvSpPr>
        <p:spPr/>
        <p:txBody>
          <a:bodyPr>
            <a:normAutofit/>
          </a:bodyPr>
          <a:lstStyle/>
          <a:p>
            <a:pPr marL="0" indent="0">
              <a:buNone/>
            </a:pPr>
            <a:r>
              <a:rPr lang="en-US" b="1" dirty="0"/>
              <a:t>3. Broadcast receiver (continues …)</a:t>
            </a:r>
          </a:p>
          <a:p>
            <a:r>
              <a:rPr lang="en-US" dirty="0"/>
              <a:t>A broadcast receiver is implemented as a subclass of </a:t>
            </a:r>
            <a:r>
              <a:rPr lang="en-US" dirty="0" err="1"/>
              <a:t>BroadcastReceiver</a:t>
            </a:r>
            <a:r>
              <a:rPr lang="en-US" dirty="0"/>
              <a:t> class and each message is broadcasted as an Intent object.</a:t>
            </a:r>
          </a:p>
          <a:p>
            <a:pPr marL="0" indent="0">
              <a:buNone/>
            </a:pPr>
            <a:endParaRPr lang="en-US" sz="2800" dirty="0"/>
          </a:p>
          <a:p>
            <a:pPr marL="0" indent="0">
              <a:buNone/>
            </a:pPr>
            <a:endParaRPr lang="en-US" sz="2800" dirty="0"/>
          </a:p>
          <a:p>
            <a:pPr marL="0" indent="0">
              <a:buNone/>
            </a:pPr>
            <a:endParaRPr lang="en-US" sz="2800" dirty="0"/>
          </a:p>
        </p:txBody>
      </p:sp>
      <p:sp>
        <p:nvSpPr>
          <p:cNvPr id="4" name="Rectangle 3"/>
          <p:cNvSpPr/>
          <p:nvPr/>
        </p:nvSpPr>
        <p:spPr>
          <a:xfrm>
            <a:off x="3657600" y="5791200"/>
            <a:ext cx="1981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MyBroadcastRecv</a:t>
            </a:r>
            <a:endParaRPr lang="en-US" dirty="0">
              <a:solidFill>
                <a:schemeClr val="tx1"/>
              </a:solidFill>
            </a:endParaRPr>
          </a:p>
        </p:txBody>
      </p:sp>
      <p:sp>
        <p:nvSpPr>
          <p:cNvPr id="5" name="Rectangle 4"/>
          <p:cNvSpPr/>
          <p:nvPr/>
        </p:nvSpPr>
        <p:spPr>
          <a:xfrm>
            <a:off x="3657600" y="4953000"/>
            <a:ext cx="1981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&lt;&lt;abstract&gt;&gt;</a:t>
            </a:r>
          </a:p>
          <a:p>
            <a:pPr algn="ctr"/>
            <a:r>
              <a:rPr lang="en-US" dirty="0" err="1">
                <a:solidFill>
                  <a:schemeClr val="tx1"/>
                </a:solidFill>
              </a:rPr>
              <a:t>BroadcastReceiver</a:t>
            </a:r>
            <a:endParaRPr lang="en-US" dirty="0">
              <a:solidFill>
                <a:schemeClr val="tx1"/>
              </a:solidFill>
            </a:endParaRPr>
          </a:p>
        </p:txBody>
      </p:sp>
      <p:cxnSp>
        <p:nvCxnSpPr>
          <p:cNvPr id="6" name="Straight Arrow Connector 5"/>
          <p:cNvCxnSpPr>
            <a:stCxn id="4" idx="0"/>
            <a:endCxn id="5" idx="2"/>
          </p:cNvCxnSpPr>
          <p:nvPr/>
        </p:nvCxnSpPr>
        <p:spPr>
          <a:xfrm flipV="1">
            <a:off x="4648200" y="54864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18222" y="3733800"/>
            <a:ext cx="6859955" cy="830997"/>
          </a:xfrm>
          <a:prstGeom prst="rect">
            <a:avLst/>
          </a:prstGeom>
          <a:noFill/>
          <a:ln>
            <a:solidFill>
              <a:schemeClr val="tx1"/>
            </a:solidFill>
          </a:ln>
        </p:spPr>
        <p:txBody>
          <a:bodyPr wrap="none" rtlCol="0">
            <a:spAutoFit/>
          </a:bodyPr>
          <a:lstStyle/>
          <a:p>
            <a:r>
              <a:rPr lang="en-US" sz="2400" dirty="0"/>
              <a:t>public class </a:t>
            </a:r>
            <a:r>
              <a:rPr lang="en-US" sz="2400" dirty="0" err="1"/>
              <a:t>MyReceiver</a:t>
            </a:r>
            <a:r>
              <a:rPr lang="en-US" sz="2400" dirty="0"/>
              <a:t>  extends  </a:t>
            </a:r>
            <a:r>
              <a:rPr lang="en-US" sz="2400" dirty="0" err="1"/>
              <a:t>BroadcastReceiver</a:t>
            </a:r>
            <a:r>
              <a:rPr lang="en-US" sz="2400" dirty="0"/>
              <a:t> {</a:t>
            </a:r>
          </a:p>
          <a:p>
            <a:r>
              <a:rPr lang="en-US" sz="2400" dirty="0"/>
              <a:t>}</a:t>
            </a:r>
          </a:p>
        </p:txBody>
      </p:sp>
    </p:spTree>
    <p:extLst>
      <p:ext uri="{BB962C8B-B14F-4D97-AF65-F5344CB8AC3E}">
        <p14:creationId xmlns:p14="http://schemas.microsoft.com/office/powerpoint/2010/main" val="644863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Components</a:t>
            </a:r>
          </a:p>
        </p:txBody>
      </p:sp>
      <p:sp>
        <p:nvSpPr>
          <p:cNvPr id="3" name="Content Placeholder 2"/>
          <p:cNvSpPr>
            <a:spLocks noGrp="1"/>
          </p:cNvSpPr>
          <p:nvPr>
            <p:ph idx="1"/>
          </p:nvPr>
        </p:nvSpPr>
        <p:spPr/>
        <p:txBody>
          <a:bodyPr>
            <a:normAutofit lnSpcReduction="10000"/>
          </a:bodyPr>
          <a:lstStyle/>
          <a:p>
            <a:pPr marL="0" indent="0">
              <a:buNone/>
            </a:pPr>
            <a:r>
              <a:rPr lang="en-US" b="1" dirty="0"/>
              <a:t>4. Content provider</a:t>
            </a:r>
          </a:p>
          <a:p>
            <a:r>
              <a:rPr lang="en-US" dirty="0"/>
              <a:t>A content provider manages a shared set of app data that you can store:</a:t>
            </a:r>
          </a:p>
          <a:p>
            <a:pPr lvl="1"/>
            <a:r>
              <a:rPr lang="en-US" dirty="0"/>
              <a:t>in the file system</a:t>
            </a:r>
          </a:p>
          <a:p>
            <a:pPr lvl="1"/>
            <a:r>
              <a:rPr lang="en-US" dirty="0"/>
              <a:t>in a SQLite database</a:t>
            </a:r>
          </a:p>
          <a:p>
            <a:pPr lvl="1"/>
            <a:r>
              <a:rPr lang="en-US" dirty="0"/>
              <a:t>on the web</a:t>
            </a:r>
          </a:p>
          <a:p>
            <a:pPr lvl="1"/>
            <a:r>
              <a:rPr lang="en-US" dirty="0"/>
              <a:t>or on any other persistent storage location that your app can access.</a:t>
            </a:r>
          </a:p>
          <a:p>
            <a:r>
              <a:rPr lang="en-US" dirty="0"/>
              <a:t>Through the content provider, other apps can </a:t>
            </a:r>
            <a:r>
              <a:rPr lang="en-US" dirty="0">
                <a:solidFill>
                  <a:srgbClr val="0070C0"/>
                </a:solidFill>
              </a:rPr>
              <a:t>query or modify </a:t>
            </a:r>
            <a:r>
              <a:rPr lang="en-US" dirty="0"/>
              <a:t>the data if the content provider allows it.</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1161738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Android?</a:t>
            </a:r>
          </a:p>
        </p:txBody>
      </p:sp>
      <p:sp>
        <p:nvSpPr>
          <p:cNvPr id="3" name="Content Placeholder 2"/>
          <p:cNvSpPr>
            <a:spLocks noGrp="1"/>
          </p:cNvSpPr>
          <p:nvPr>
            <p:ph idx="1"/>
          </p:nvPr>
        </p:nvSpPr>
        <p:spPr/>
        <p:txBody>
          <a:bodyPr>
            <a:normAutofit/>
          </a:bodyPr>
          <a:lstStyle/>
          <a:p>
            <a:r>
              <a:rPr lang="en-US" dirty="0"/>
              <a:t>The core Android source code is known as Android Open Source Project (</a:t>
            </a:r>
            <a:r>
              <a:rPr lang="en-US" dirty="0">
                <a:solidFill>
                  <a:srgbClr val="0070C0"/>
                </a:solidFill>
              </a:rPr>
              <a:t>AOSP</a:t>
            </a:r>
            <a:r>
              <a:rPr lang="en-US" dirty="0"/>
              <a:t>), and is primarily under the Apache License.</a:t>
            </a:r>
          </a:p>
          <a:p>
            <a:r>
              <a:rPr lang="en-US" dirty="0"/>
              <a:t>The source code for Android is free available at </a:t>
            </a:r>
            <a:r>
              <a:rPr lang="en-US" dirty="0">
                <a:hlinkClick r:id="rId3"/>
              </a:rPr>
              <a:t>https://source.android.com/</a:t>
            </a:r>
            <a:r>
              <a:rPr lang="en-US" dirty="0"/>
              <a:t> </a:t>
            </a:r>
          </a:p>
        </p:txBody>
      </p:sp>
    </p:spTree>
    <p:extLst>
      <p:ext uri="{BB962C8B-B14F-4D97-AF65-F5344CB8AC3E}">
        <p14:creationId xmlns:p14="http://schemas.microsoft.com/office/powerpoint/2010/main" val="1260894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App</a:t>
            </a:r>
          </a:p>
        </p:txBody>
      </p:sp>
      <p:sp>
        <p:nvSpPr>
          <p:cNvPr id="3" name="Content Placeholder 2"/>
          <p:cNvSpPr>
            <a:spLocks noGrp="1"/>
          </p:cNvSpPr>
          <p:nvPr>
            <p:ph idx="1"/>
          </p:nvPr>
        </p:nvSpPr>
        <p:spPr/>
        <p:txBody>
          <a:bodyPr>
            <a:normAutofit/>
          </a:bodyPr>
          <a:lstStyle/>
          <a:p>
            <a:r>
              <a:rPr lang="en-US" dirty="0"/>
              <a:t>A unique aspect of the Android system design is that any app can start another app’s component. For example:</a:t>
            </a:r>
          </a:p>
          <a:p>
            <a:pPr lvl="1"/>
            <a:r>
              <a:rPr lang="en-US" dirty="0"/>
              <a:t>if you want the user to </a:t>
            </a:r>
            <a:r>
              <a:rPr lang="en-US" dirty="0">
                <a:solidFill>
                  <a:srgbClr val="0070C0"/>
                </a:solidFill>
              </a:rPr>
              <a:t>capture a photo </a:t>
            </a:r>
            <a:r>
              <a:rPr lang="en-US" dirty="0"/>
              <a:t>with the device camera, there's probably another app that does that and your app can </a:t>
            </a:r>
            <a:r>
              <a:rPr lang="en-US" dirty="0">
                <a:solidFill>
                  <a:srgbClr val="0070C0"/>
                </a:solidFill>
              </a:rPr>
              <a:t>use it instead of developing </a:t>
            </a:r>
            <a:r>
              <a:rPr lang="en-US" dirty="0"/>
              <a:t>an activity to capture a photo yourself. You don't need to incorporate or even link to the code from the camera app.</a:t>
            </a:r>
          </a:p>
        </p:txBody>
      </p:sp>
    </p:spTree>
    <p:extLst>
      <p:ext uri="{BB962C8B-B14F-4D97-AF65-F5344CB8AC3E}">
        <p14:creationId xmlns:p14="http://schemas.microsoft.com/office/powerpoint/2010/main" val="574460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App</a:t>
            </a:r>
          </a:p>
        </p:txBody>
      </p:sp>
      <p:sp>
        <p:nvSpPr>
          <p:cNvPr id="3" name="Content Placeholder 2"/>
          <p:cNvSpPr>
            <a:spLocks noGrp="1"/>
          </p:cNvSpPr>
          <p:nvPr>
            <p:ph idx="1"/>
          </p:nvPr>
        </p:nvSpPr>
        <p:spPr/>
        <p:txBody>
          <a:bodyPr>
            <a:normAutofit/>
          </a:bodyPr>
          <a:lstStyle/>
          <a:p>
            <a:pPr lvl="1"/>
            <a:r>
              <a:rPr lang="en-US" dirty="0"/>
              <a:t>You can simply start the activity in the camera app that captures a photo. When complete, the photo is even returned to your app so you can use it.</a:t>
            </a:r>
          </a:p>
          <a:p>
            <a:pPr lvl="1"/>
            <a:r>
              <a:rPr lang="en-US" dirty="0"/>
              <a:t>To the user, it seems as if the camera is actually a part of your app.</a:t>
            </a:r>
            <a:endParaRPr lang="en-US" sz="2400" dirty="0"/>
          </a:p>
        </p:txBody>
      </p:sp>
    </p:spTree>
    <p:extLst>
      <p:ext uri="{BB962C8B-B14F-4D97-AF65-F5344CB8AC3E}">
        <p14:creationId xmlns:p14="http://schemas.microsoft.com/office/powerpoint/2010/main" val="23220070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App</a:t>
            </a:r>
          </a:p>
        </p:txBody>
      </p:sp>
      <p:sp>
        <p:nvSpPr>
          <p:cNvPr id="3" name="Content Placeholder 2"/>
          <p:cNvSpPr>
            <a:spLocks noGrp="1"/>
          </p:cNvSpPr>
          <p:nvPr>
            <p:ph idx="1"/>
          </p:nvPr>
        </p:nvSpPr>
        <p:spPr/>
        <p:txBody>
          <a:bodyPr>
            <a:normAutofit/>
          </a:bodyPr>
          <a:lstStyle/>
          <a:p>
            <a:r>
              <a:rPr lang="en-US" dirty="0"/>
              <a:t>When the system starts a component, it starts the process for that app (if it's not already running).</a:t>
            </a:r>
          </a:p>
          <a:p>
            <a:r>
              <a:rPr lang="en-US" dirty="0"/>
              <a:t>For example:</a:t>
            </a:r>
          </a:p>
          <a:p>
            <a:pPr lvl="1"/>
            <a:r>
              <a:rPr lang="en-US" dirty="0"/>
              <a:t>if your app starts the activity in the camera then activity runs in the process that belongs to the camera app, </a:t>
            </a:r>
            <a:r>
              <a:rPr lang="en-US" dirty="0">
                <a:solidFill>
                  <a:srgbClr val="C00000"/>
                </a:solidFill>
              </a:rPr>
              <a:t>not in your app's process</a:t>
            </a:r>
            <a:r>
              <a:rPr lang="en-US" dirty="0"/>
              <a:t>.</a:t>
            </a:r>
          </a:p>
          <a:p>
            <a:r>
              <a:rPr lang="en-US" dirty="0"/>
              <a:t>Therefore, unlike apps on most other systems, Android apps </a:t>
            </a:r>
            <a:r>
              <a:rPr lang="en-US" dirty="0">
                <a:solidFill>
                  <a:srgbClr val="0070C0"/>
                </a:solidFill>
              </a:rPr>
              <a:t>don't have a single entry point </a:t>
            </a:r>
            <a:r>
              <a:rPr lang="en-US" dirty="0"/>
              <a:t>(there's no main() function, for example).</a:t>
            </a:r>
          </a:p>
        </p:txBody>
      </p:sp>
    </p:spTree>
    <p:extLst>
      <p:ext uri="{BB962C8B-B14F-4D97-AF65-F5344CB8AC3E}">
        <p14:creationId xmlns:p14="http://schemas.microsoft.com/office/powerpoint/2010/main" val="16801184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App</a:t>
            </a:r>
          </a:p>
        </p:txBody>
      </p:sp>
      <p:sp>
        <p:nvSpPr>
          <p:cNvPr id="3" name="Content Placeholder 2"/>
          <p:cNvSpPr>
            <a:spLocks noGrp="1"/>
          </p:cNvSpPr>
          <p:nvPr>
            <p:ph idx="1"/>
          </p:nvPr>
        </p:nvSpPr>
        <p:spPr/>
        <p:txBody>
          <a:bodyPr>
            <a:normAutofit/>
          </a:bodyPr>
          <a:lstStyle/>
          <a:p>
            <a:r>
              <a:rPr lang="en-US" dirty="0"/>
              <a:t>Because the system runs each app in a separate process with file permissions that </a:t>
            </a:r>
            <a:r>
              <a:rPr lang="en-US" dirty="0">
                <a:solidFill>
                  <a:srgbClr val="0070C0"/>
                </a:solidFill>
              </a:rPr>
              <a:t>restrict access </a:t>
            </a:r>
            <a:r>
              <a:rPr lang="en-US" dirty="0"/>
              <a:t>to other apps, </a:t>
            </a:r>
            <a:r>
              <a:rPr lang="en-US" dirty="0">
                <a:solidFill>
                  <a:srgbClr val="0070C0"/>
                </a:solidFill>
              </a:rPr>
              <a:t>your app cannot directly activate </a:t>
            </a:r>
            <a:r>
              <a:rPr lang="en-US" dirty="0"/>
              <a:t>a component from another app. However, the Android system can.</a:t>
            </a:r>
          </a:p>
          <a:p>
            <a:r>
              <a:rPr lang="en-US" dirty="0"/>
              <a:t>To activate a component in another app, deliver a </a:t>
            </a:r>
            <a:r>
              <a:rPr lang="en-US" dirty="0">
                <a:solidFill>
                  <a:srgbClr val="0070C0"/>
                </a:solidFill>
              </a:rPr>
              <a:t>message</a:t>
            </a:r>
            <a:r>
              <a:rPr lang="en-US" dirty="0"/>
              <a:t> to the system that specifies your intent to start a particular component.</a:t>
            </a:r>
          </a:p>
          <a:p>
            <a:r>
              <a:rPr lang="en-US" dirty="0"/>
              <a:t>The system then activates the component for you.</a:t>
            </a:r>
          </a:p>
        </p:txBody>
      </p:sp>
    </p:spTree>
    <p:extLst>
      <p:ext uri="{BB962C8B-B14F-4D97-AF65-F5344CB8AC3E}">
        <p14:creationId xmlns:p14="http://schemas.microsoft.com/office/powerpoint/2010/main" val="88671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Android Applications</a:t>
            </a:r>
          </a:p>
        </p:txBody>
      </p:sp>
      <p:pic>
        <p:nvPicPr>
          <p:cNvPr id="5" name="Picture 2" descr="Catego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543" y="1828800"/>
            <a:ext cx="8846457"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72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Smartphone as a Gadget </a:t>
            </a:r>
          </a:p>
        </p:txBody>
      </p:sp>
      <p:sp>
        <p:nvSpPr>
          <p:cNvPr id="3" name="Content Placeholder 2"/>
          <p:cNvSpPr>
            <a:spLocks noGrp="1"/>
          </p:cNvSpPr>
          <p:nvPr>
            <p:ph idx="1"/>
          </p:nvPr>
        </p:nvSpPr>
        <p:spPr/>
        <p:txBody>
          <a:bodyPr>
            <a:normAutofit/>
          </a:bodyPr>
          <a:lstStyle/>
          <a:p>
            <a:pPr marL="0" indent="0">
              <a:buNone/>
            </a:pPr>
            <a:r>
              <a:rPr lang="en-US" dirty="0"/>
              <a:t>Most Android-powered devices have variety of built-in sensors. It includes:</a:t>
            </a:r>
          </a:p>
          <a:p>
            <a:pPr marL="914400" lvl="1" indent="-514350">
              <a:buFont typeface="+mj-lt"/>
              <a:buAutoNum type="arabicPeriod"/>
            </a:pPr>
            <a:r>
              <a:rPr lang="en-US" dirty="0"/>
              <a:t>Motion sensors</a:t>
            </a:r>
          </a:p>
          <a:p>
            <a:pPr marL="914400" lvl="1" indent="-514350">
              <a:buFont typeface="+mj-lt"/>
              <a:buAutoNum type="arabicPeriod"/>
            </a:pPr>
            <a:r>
              <a:rPr lang="en-US" dirty="0"/>
              <a:t>Environmental conditions sensors</a:t>
            </a:r>
          </a:p>
          <a:p>
            <a:pPr marL="914400" lvl="1" indent="-514350">
              <a:buFont typeface="+mj-lt"/>
              <a:buAutoNum type="arabicPeriod"/>
            </a:pPr>
            <a:r>
              <a:rPr lang="en-US" dirty="0"/>
              <a:t>Orientation sensors</a:t>
            </a:r>
          </a:p>
          <a:p>
            <a:pPr marL="514350" indent="-514350">
              <a:buFont typeface="+mj-lt"/>
              <a:buAutoNum type="arabicPeriod"/>
            </a:pPr>
            <a:r>
              <a:rPr lang="en-US" b="1" dirty="0"/>
              <a:t>Motion sensors</a:t>
            </a:r>
          </a:p>
          <a:p>
            <a:pPr lvl="1"/>
            <a:r>
              <a:rPr lang="en-US" dirty="0"/>
              <a:t>These sensors measure acceleration forces and rotational forces along three axes. </a:t>
            </a:r>
          </a:p>
          <a:p>
            <a:pPr lvl="1"/>
            <a:r>
              <a:rPr lang="en-US" dirty="0"/>
              <a:t>This category includes accelerometers, gravity sensors, gyroscopes, and rotational vector sensors.</a:t>
            </a:r>
          </a:p>
        </p:txBody>
      </p:sp>
    </p:spTree>
    <p:extLst>
      <p:ext uri="{BB962C8B-B14F-4D97-AF65-F5344CB8AC3E}">
        <p14:creationId xmlns:p14="http://schemas.microsoft.com/office/powerpoint/2010/main" val="310579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Smartphone as a Gadget </a:t>
            </a:r>
          </a:p>
        </p:txBody>
      </p:sp>
      <p:sp>
        <p:nvSpPr>
          <p:cNvPr id="3" name="Content Placeholder 2"/>
          <p:cNvSpPr>
            <a:spLocks noGrp="1"/>
          </p:cNvSpPr>
          <p:nvPr>
            <p:ph idx="1"/>
          </p:nvPr>
        </p:nvSpPr>
        <p:spPr/>
        <p:txBody>
          <a:bodyPr>
            <a:normAutofit/>
          </a:bodyPr>
          <a:lstStyle/>
          <a:p>
            <a:pPr marL="514350" lvl="1" indent="-514350">
              <a:buFont typeface="+mj-lt"/>
              <a:buAutoNum type="arabicPeriod" startAt="2"/>
            </a:pPr>
            <a:r>
              <a:rPr lang="en-US" sz="3200" b="1" dirty="0"/>
              <a:t>Environmental sensors</a:t>
            </a:r>
          </a:p>
          <a:p>
            <a:pPr lvl="1"/>
            <a:r>
              <a:rPr lang="en-US" dirty="0"/>
              <a:t>These sensors measure various environmental parameters, such as ambient air temperature and pressure, illumination, and humidity. </a:t>
            </a:r>
          </a:p>
          <a:p>
            <a:pPr lvl="1"/>
            <a:r>
              <a:rPr lang="en-US" dirty="0"/>
              <a:t>This category includes barometers, photometers, and thermometers.</a:t>
            </a:r>
          </a:p>
          <a:p>
            <a:pPr marL="514350" lvl="1" indent="-514350">
              <a:buFont typeface="+mj-lt"/>
              <a:buAutoNum type="arabicPeriod" startAt="3"/>
            </a:pPr>
            <a:r>
              <a:rPr lang="en-US" sz="3200" b="1" dirty="0"/>
              <a:t>Position sensors</a:t>
            </a:r>
          </a:p>
          <a:p>
            <a:pPr lvl="1"/>
            <a:r>
              <a:rPr lang="en-US" dirty="0"/>
              <a:t>These sensors measure the physical position of a device.</a:t>
            </a:r>
          </a:p>
          <a:p>
            <a:pPr lvl="1"/>
            <a:r>
              <a:rPr lang="en-US" dirty="0"/>
              <a:t>This category includes orientation sensors and magnetometers</a:t>
            </a:r>
          </a:p>
        </p:txBody>
      </p:sp>
    </p:spTree>
    <p:extLst>
      <p:ext uri="{BB962C8B-B14F-4D97-AF65-F5344CB8AC3E}">
        <p14:creationId xmlns:p14="http://schemas.microsoft.com/office/powerpoint/2010/main" val="2341748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Android OS</a:t>
            </a:r>
          </a:p>
        </p:txBody>
      </p:sp>
      <p:sp>
        <p:nvSpPr>
          <p:cNvPr id="3" name="Content Placeholder 2"/>
          <p:cNvSpPr>
            <a:spLocks noGrp="1"/>
          </p:cNvSpPr>
          <p:nvPr>
            <p:ph idx="1"/>
          </p:nvPr>
        </p:nvSpPr>
        <p:spPr/>
        <p:txBody>
          <a:bodyPr/>
          <a:lstStyle/>
          <a:p>
            <a:r>
              <a:rPr lang="en-US" b="1" dirty="0"/>
              <a:t>Beautiful UI</a:t>
            </a:r>
          </a:p>
          <a:p>
            <a:pPr lvl="1"/>
            <a:r>
              <a:rPr lang="en-US" dirty="0"/>
              <a:t>Android OS basic screen provides a beautiful and intuitive user interface.</a:t>
            </a:r>
          </a:p>
          <a:p>
            <a:r>
              <a:rPr lang="en-US" b="1" dirty="0"/>
              <a:t>Connectivity</a:t>
            </a:r>
          </a:p>
          <a:p>
            <a:pPr lvl="1"/>
            <a:r>
              <a:rPr lang="en-US" dirty="0"/>
              <a:t>GSM/EDGE, IDEN, CDMA, EV-DO, UMTS, Bluetooth, Wi-Fi, LTE, NFC and </a:t>
            </a:r>
            <a:r>
              <a:rPr lang="en-US" dirty="0" err="1"/>
              <a:t>WiMAX</a:t>
            </a:r>
            <a:r>
              <a:rPr lang="en-US" dirty="0"/>
              <a:t>.</a:t>
            </a:r>
          </a:p>
          <a:p>
            <a:r>
              <a:rPr lang="en-US" b="1" dirty="0"/>
              <a:t>Storage	</a:t>
            </a:r>
          </a:p>
          <a:p>
            <a:pPr lvl="1"/>
            <a:r>
              <a:rPr lang="en-US" dirty="0"/>
              <a:t>SQLite: A lightweight relational database, is used for data storage purposes.</a:t>
            </a:r>
          </a:p>
          <a:p>
            <a:endParaRPr lang="en-US" dirty="0"/>
          </a:p>
        </p:txBody>
      </p:sp>
    </p:spTree>
    <p:extLst>
      <p:ext uri="{BB962C8B-B14F-4D97-AF65-F5344CB8AC3E}">
        <p14:creationId xmlns:p14="http://schemas.microsoft.com/office/powerpoint/2010/main" val="902338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Android OS</a:t>
            </a:r>
          </a:p>
        </p:txBody>
      </p:sp>
      <p:sp>
        <p:nvSpPr>
          <p:cNvPr id="3" name="Content Placeholder 2"/>
          <p:cNvSpPr>
            <a:spLocks noGrp="1"/>
          </p:cNvSpPr>
          <p:nvPr>
            <p:ph idx="1"/>
          </p:nvPr>
        </p:nvSpPr>
        <p:spPr/>
        <p:txBody>
          <a:bodyPr/>
          <a:lstStyle/>
          <a:p>
            <a:r>
              <a:rPr lang="en-US" b="1" dirty="0"/>
              <a:t>Media support</a:t>
            </a:r>
          </a:p>
          <a:p>
            <a:pPr lvl="1"/>
            <a:r>
              <a:rPr lang="en-US" dirty="0"/>
              <a:t>H.263, H.264, MPEG-4 SP, AMR, AMR-WB, AAC, HE-AAC, AAC 5.1, MP3, MIDI, </a:t>
            </a:r>
            <a:r>
              <a:rPr lang="en-US" dirty="0" err="1"/>
              <a:t>Ogg</a:t>
            </a:r>
            <a:r>
              <a:rPr lang="en-US" dirty="0"/>
              <a:t> </a:t>
            </a:r>
            <a:r>
              <a:rPr lang="en-US" dirty="0" err="1"/>
              <a:t>Vorbis</a:t>
            </a:r>
            <a:r>
              <a:rPr lang="en-US" dirty="0"/>
              <a:t>, WAV, JPEG, PNG, GIF, and BMP</a:t>
            </a:r>
          </a:p>
          <a:p>
            <a:r>
              <a:rPr lang="en-US" b="1" dirty="0"/>
              <a:t>Messaging</a:t>
            </a:r>
          </a:p>
          <a:p>
            <a:pPr lvl="1"/>
            <a:r>
              <a:rPr lang="en-US" dirty="0"/>
              <a:t>SMS and MMS</a:t>
            </a:r>
          </a:p>
          <a:p>
            <a:r>
              <a:rPr lang="en-US" b="1" dirty="0"/>
              <a:t>Web browser</a:t>
            </a:r>
          </a:p>
          <a:p>
            <a:pPr lvl="1"/>
            <a:r>
              <a:rPr lang="en-US" dirty="0"/>
              <a:t>Based on the open-source </a:t>
            </a:r>
            <a:r>
              <a:rPr lang="en-US" dirty="0" err="1"/>
              <a:t>WebKit</a:t>
            </a:r>
            <a:r>
              <a:rPr lang="en-US" dirty="0"/>
              <a:t> layout engine, coupled with Chrome's V8 JavaScript engine supporting HTML5 and CSS3.</a:t>
            </a:r>
          </a:p>
        </p:txBody>
      </p:sp>
    </p:spTree>
    <p:extLst>
      <p:ext uri="{BB962C8B-B14F-4D97-AF65-F5344CB8AC3E}">
        <p14:creationId xmlns:p14="http://schemas.microsoft.com/office/powerpoint/2010/main" val="1087235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TotalTime>
  <Words>2655</Words>
  <Application>Microsoft Office PowerPoint</Application>
  <PresentationFormat>On-screen Show (4:3)</PresentationFormat>
  <Paragraphs>354</Paragraphs>
  <Slides>43</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Courier New</vt:lpstr>
      <vt:lpstr>Office Theme</vt:lpstr>
      <vt:lpstr>Introduction to Android</vt:lpstr>
      <vt:lpstr>What is Android?</vt:lpstr>
      <vt:lpstr>What is Android?</vt:lpstr>
      <vt:lpstr>What is Android?</vt:lpstr>
      <vt:lpstr>Categories of Android Applications</vt:lpstr>
      <vt:lpstr>Android Smartphone as a Gadget </vt:lpstr>
      <vt:lpstr>Android Smartphone as a Gadget </vt:lpstr>
      <vt:lpstr>Features of Android OS</vt:lpstr>
      <vt:lpstr>Features of Android OS</vt:lpstr>
      <vt:lpstr>Features of Android OS</vt:lpstr>
      <vt:lpstr>Features of Android OS</vt:lpstr>
      <vt:lpstr>Platform Architecture</vt:lpstr>
      <vt:lpstr>Platform Architecture</vt:lpstr>
      <vt:lpstr>Platform Architecture</vt:lpstr>
      <vt:lpstr>Platform Architecture</vt:lpstr>
      <vt:lpstr>Platform Architecture</vt:lpstr>
      <vt:lpstr>Platform Architecture</vt:lpstr>
      <vt:lpstr>Platform Architecture</vt:lpstr>
      <vt:lpstr>Platform Architecture</vt:lpstr>
      <vt:lpstr>Platform Architecture</vt:lpstr>
      <vt:lpstr>Platform Architecture</vt:lpstr>
      <vt:lpstr>Platform Architecture</vt:lpstr>
      <vt:lpstr>Platform Codenames, Versions, API Levels</vt:lpstr>
      <vt:lpstr>Application Fundamentals</vt:lpstr>
      <vt:lpstr>Application Fundamentals</vt:lpstr>
      <vt:lpstr>Application Fundamentals</vt:lpstr>
      <vt:lpstr>Application Fundamentals</vt:lpstr>
      <vt:lpstr>Application Fundamentals</vt:lpstr>
      <vt:lpstr>App Components</vt:lpstr>
      <vt:lpstr>App Components</vt:lpstr>
      <vt:lpstr>App Components</vt:lpstr>
      <vt:lpstr>App Components</vt:lpstr>
      <vt:lpstr>App Components</vt:lpstr>
      <vt:lpstr>App Components</vt:lpstr>
      <vt:lpstr>App Components</vt:lpstr>
      <vt:lpstr>App Components</vt:lpstr>
      <vt:lpstr>App Components</vt:lpstr>
      <vt:lpstr>App Components</vt:lpstr>
      <vt:lpstr>App Components</vt:lpstr>
      <vt:lpstr>More About App</vt:lpstr>
      <vt:lpstr>More About App</vt:lpstr>
      <vt:lpstr>More About App</vt:lpstr>
      <vt:lpstr>More About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Root</dc:creator>
  <cp:lastModifiedBy>Adnan ur Rehman BUKC</cp:lastModifiedBy>
  <cp:revision>109</cp:revision>
  <dcterms:created xsi:type="dcterms:W3CDTF">2006-08-16T00:00:00Z</dcterms:created>
  <dcterms:modified xsi:type="dcterms:W3CDTF">2022-03-14T05:20:19Z</dcterms:modified>
</cp:coreProperties>
</file>