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3" r:id="rId10"/>
    <p:sldId id="265" r:id="rId11"/>
    <p:sldId id="266" r:id="rId12"/>
    <p:sldId id="272" r:id="rId13"/>
    <p:sldId id="273" r:id="rId14"/>
    <p:sldId id="274" r:id="rId15"/>
    <p:sldId id="267" r:id="rId16"/>
    <p:sldId id="269" r:id="rId17"/>
    <p:sldId id="280" r:id="rId18"/>
    <p:sldId id="281" r:id="rId19"/>
    <p:sldId id="282" r:id="rId20"/>
    <p:sldId id="270" r:id="rId21"/>
    <p:sldId id="271" r:id="rId22"/>
    <p:sldId id="276" r:id="rId23"/>
    <p:sldId id="275" r:id="rId24"/>
    <p:sldId id="277" r:id="rId25"/>
    <p:sldId id="278"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84346" autoAdjust="0"/>
  </p:normalViewPr>
  <p:slideViewPr>
    <p:cSldViewPr snapToGrid="0">
      <p:cViewPr varScale="1">
        <p:scale>
          <a:sx n="85" d="100"/>
          <a:sy n="85" d="100"/>
        </p:scale>
        <p:origin x="52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F14F3D-8D26-479E-96C0-DBF62590B42E}" type="datetimeFigureOut">
              <a:rPr lang="en-US" smtClean="0"/>
              <a:t>27-Feb-2024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393501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14F3D-8D26-479E-96C0-DBF62590B42E}" type="datetimeFigureOut">
              <a:rPr lang="en-US" smtClean="0"/>
              <a:t>27-Feb-2024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138731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14F3D-8D26-479E-96C0-DBF62590B42E}" type="datetimeFigureOut">
              <a:rPr lang="en-US" smtClean="0"/>
              <a:t>27-Feb-2024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217959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637" y="-5577"/>
            <a:ext cx="11899558" cy="944692"/>
          </a:xfrm>
          <a:solidFill>
            <a:schemeClr val="accent1">
              <a:lumMod val="40000"/>
              <a:lumOff val="60000"/>
            </a:schemeClr>
          </a:solidFill>
        </p:spPr>
        <p:txBody>
          <a:bodyPr/>
          <a:lstStyle>
            <a:lvl1pPr>
              <a:defRPr b="1" cap="small" baseline="0">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60637" y="939115"/>
            <a:ext cx="11899557" cy="5647036"/>
          </a:xfrm>
        </p:spPr>
        <p:txBody>
          <a:bodyPr/>
          <a:lstStyle>
            <a:lvl1pPr algn="just">
              <a:defRPr b="0">
                <a:solidFill>
                  <a:schemeClr val="tx1"/>
                </a:solidFill>
              </a:defRPr>
            </a:lvl1pPr>
            <a:lvl2pPr algn="just">
              <a:defRPr b="0">
                <a:solidFill>
                  <a:schemeClr val="tx1"/>
                </a:solidFill>
              </a:defRPr>
            </a:lvl2pPr>
            <a:lvl3pPr algn="just">
              <a:defRPr b="0">
                <a:solidFill>
                  <a:schemeClr val="tx1"/>
                </a:solidFill>
              </a:defRPr>
            </a:lvl3pPr>
            <a:lvl4pPr algn="just">
              <a:defRPr b="0">
                <a:solidFill>
                  <a:schemeClr val="tx1"/>
                </a:solidFill>
              </a:defRPr>
            </a:lvl4pPr>
            <a:lvl5pPr algn="just">
              <a:defRPr b="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60636" y="6586151"/>
            <a:ext cx="11899558" cy="271849"/>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65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F14F3D-8D26-479E-96C0-DBF62590B42E}" type="datetimeFigureOut">
              <a:rPr lang="en-US" smtClean="0"/>
              <a:t>27-Feb-2024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39998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F14F3D-8D26-479E-96C0-DBF62590B42E}" type="datetimeFigureOut">
              <a:rPr lang="en-US" smtClean="0"/>
              <a:t>27-Feb-2024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287307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F14F3D-8D26-479E-96C0-DBF62590B42E}" type="datetimeFigureOut">
              <a:rPr lang="en-US" smtClean="0"/>
              <a:t>27-Feb-2024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185234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F14F3D-8D26-479E-96C0-DBF62590B42E}" type="datetimeFigureOut">
              <a:rPr lang="en-US" smtClean="0"/>
              <a:t>27-Feb-2024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321211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14F3D-8D26-479E-96C0-DBF62590B42E}" type="datetimeFigureOut">
              <a:rPr lang="en-US" smtClean="0"/>
              <a:t>27-Feb-2024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109754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14F3D-8D26-479E-96C0-DBF62590B42E}" type="datetimeFigureOut">
              <a:rPr lang="en-US" smtClean="0"/>
              <a:t>27-Feb-2024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192965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F14F3D-8D26-479E-96C0-DBF62590B42E}" type="datetimeFigureOut">
              <a:rPr lang="en-US" smtClean="0"/>
              <a:t>27-Feb-2024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9D3D7-C3D3-4BD6-BEA5-0D8F3B68D35F}" type="slidenum">
              <a:rPr lang="en-US" smtClean="0"/>
              <a:t>‹#›</a:t>
            </a:fld>
            <a:endParaRPr lang="en-US"/>
          </a:p>
        </p:txBody>
      </p:sp>
    </p:spTree>
    <p:extLst>
      <p:ext uri="{BB962C8B-B14F-4D97-AF65-F5344CB8AC3E}">
        <p14:creationId xmlns:p14="http://schemas.microsoft.com/office/powerpoint/2010/main" val="79848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14F3D-8D26-479E-96C0-DBF62590B42E}" type="datetimeFigureOut">
              <a:rPr lang="en-US" smtClean="0"/>
              <a:t>27-Feb-2024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3D7-C3D3-4BD6-BEA5-0D8F3B68D35F}" type="slidenum">
              <a:rPr lang="en-US" smtClean="0"/>
              <a:t>‹#›</a:t>
            </a:fld>
            <a:endParaRPr lang="en-US"/>
          </a:p>
        </p:txBody>
      </p:sp>
    </p:spTree>
    <p:extLst>
      <p:ext uri="{BB962C8B-B14F-4D97-AF65-F5344CB8AC3E}">
        <p14:creationId xmlns:p14="http://schemas.microsoft.com/office/powerpoint/2010/main" val="149187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guide/topics/ui/layout/relativ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android.com/reference/android/widget/RelativeLayout.LayoutParams.html" TargetMode="External"/><Relationship Id="rId2" Type="http://schemas.openxmlformats.org/officeDocument/2006/relationships/hyperlink" Target="https://developer.android.com/guide/topics/ui/layout/relativ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reference/android/widget/RelativeLayout.LayoutPara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reference/android/widget/AbsoluteLayou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reference/android/widget/FrameLayou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ndroid.com/reference/android/widget/GridLayout.html#attr_android:rowOrderPreserved" TargetMode="External"/><Relationship Id="rId2" Type="http://schemas.openxmlformats.org/officeDocument/2006/relationships/hyperlink" Target="https://developer.android.com/reference/android/widget/GridLayout.html#attr_android:alignmentMode" TargetMode="External"/><Relationship Id="rId1" Type="http://schemas.openxmlformats.org/officeDocument/2006/relationships/slideLayout" Target="../slideLayouts/slideLayout2.xml"/><Relationship Id="rId4" Type="http://schemas.openxmlformats.org/officeDocument/2006/relationships/hyperlink" Target="https://developer.android.com/reference/android/widget/GridLayout.html#attr_android:useDefaultMargin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reference/android/view/View.html" TargetMode="External"/><Relationship Id="rId2" Type="http://schemas.openxmlformats.org/officeDocument/2006/relationships/hyperlink" Target="https://developer.android.com/reference/android/view/ViewGroup.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R.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reference/android/widget/TextView.html" TargetMode="External"/><Relationship Id="rId2" Type="http://schemas.openxmlformats.org/officeDocument/2006/relationships/hyperlink" Target="https://developer.android.com/reference/android/widget/LinearLayout.html" TargetMode="Externa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Layouts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9340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Attribute</a:t>
            </a:r>
          </a:p>
        </p:txBody>
      </p:sp>
      <p:sp>
        <p:nvSpPr>
          <p:cNvPr id="3" name="Content Placeholder 2"/>
          <p:cNvSpPr>
            <a:spLocks noGrp="1"/>
          </p:cNvSpPr>
          <p:nvPr>
            <p:ph idx="1"/>
          </p:nvPr>
        </p:nvSpPr>
        <p:spPr>
          <a:xfrm>
            <a:off x="160637" y="939114"/>
            <a:ext cx="11899557" cy="5637050"/>
          </a:xfrm>
        </p:spPr>
        <p:txBody>
          <a:bodyPr>
            <a:normAutofit/>
          </a:bodyPr>
          <a:lstStyle/>
          <a:p>
            <a:r>
              <a:rPr lang="en-US" dirty="0"/>
              <a:t>Any View object may have an integer ID associated with it, to uniquely identify the View within the tree. </a:t>
            </a:r>
          </a:p>
          <a:p>
            <a:r>
              <a:rPr lang="en-US" dirty="0"/>
              <a:t>When the application is compiled, this ID is referenced as an integer, but the ID is typically assigned in the layout XML file as a string, in the id attribute. </a:t>
            </a:r>
          </a:p>
          <a:p>
            <a:r>
              <a:rPr lang="en-US" dirty="0"/>
              <a:t>This is an XML attribute common to all View objects (defined by the View class) and you will use it very often. The syntax for an ID, inside an XML tag is:</a:t>
            </a:r>
          </a:p>
          <a:p>
            <a:pPr marL="0" indent="0" algn="ctr">
              <a:buNone/>
            </a:pPr>
            <a:r>
              <a:rPr lang="en-US" sz="2300" b="1" dirty="0" err="1">
                <a:latin typeface="Courier New" panose="02070309020205020404" pitchFamily="49" charset="0"/>
                <a:cs typeface="Courier New" panose="02070309020205020404" pitchFamily="49" charset="0"/>
              </a:rPr>
              <a:t>android:id</a:t>
            </a:r>
            <a:r>
              <a:rPr lang="en-US" sz="2300" b="1" dirty="0">
                <a:latin typeface="Courier New" panose="02070309020205020404" pitchFamily="49" charset="0"/>
                <a:cs typeface="Courier New" panose="02070309020205020404" pitchFamily="49" charset="0"/>
              </a:rPr>
              <a:t>="@+id/</a:t>
            </a:r>
            <a:r>
              <a:rPr lang="en-US" sz="2300" b="1" dirty="0" err="1">
                <a:latin typeface="Courier New" panose="02070309020205020404" pitchFamily="49" charset="0"/>
                <a:cs typeface="Courier New" panose="02070309020205020404" pitchFamily="49" charset="0"/>
              </a:rPr>
              <a:t>my_button</a:t>
            </a:r>
            <a:r>
              <a:rPr lang="en-US" sz="2300" b="1" dirty="0">
                <a:latin typeface="Courier New" panose="02070309020205020404" pitchFamily="49" charset="0"/>
                <a:cs typeface="Courier New" panose="02070309020205020404" pitchFamily="49" charset="0"/>
              </a:rPr>
              <a:t>“</a:t>
            </a:r>
          </a:p>
          <a:p>
            <a:pPr algn="l"/>
            <a:r>
              <a:rPr lang="en-US" dirty="0"/>
              <a:t>The at-symbol (@) at the beginning of the string indicates that the XML parser should parse and expand the rest of the ID string and identify it as an ID resource. </a:t>
            </a:r>
          </a:p>
          <a:p>
            <a:pPr algn="l"/>
            <a:r>
              <a:rPr lang="en-US" dirty="0"/>
              <a:t>The plus-symbol (+) means that this is a new resource name that must be created and added to our resources (in the R.java file). </a:t>
            </a:r>
          </a:p>
        </p:txBody>
      </p:sp>
    </p:spTree>
    <p:extLst>
      <p:ext uri="{BB962C8B-B14F-4D97-AF65-F5344CB8AC3E}">
        <p14:creationId xmlns:p14="http://schemas.microsoft.com/office/powerpoint/2010/main" val="217764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Attribute</a:t>
            </a:r>
          </a:p>
        </p:txBody>
      </p:sp>
      <p:sp>
        <p:nvSpPr>
          <p:cNvPr id="3" name="Content Placeholder 2"/>
          <p:cNvSpPr>
            <a:spLocks noGrp="1"/>
          </p:cNvSpPr>
          <p:nvPr>
            <p:ph idx="1"/>
          </p:nvPr>
        </p:nvSpPr>
        <p:spPr>
          <a:xfrm>
            <a:off x="160637" y="939114"/>
            <a:ext cx="11899557" cy="5637050"/>
          </a:xfrm>
        </p:spPr>
        <p:txBody>
          <a:bodyPr>
            <a:normAutofit/>
          </a:bodyPr>
          <a:lstStyle/>
          <a:p>
            <a:r>
              <a:rPr lang="en-US" dirty="0"/>
              <a:t>There are a number of other ID resources that are offered by the Android framework. When referencing an Android resource ID, you do not need the plus-symbol, but must add the android package namespace, like so:</a:t>
            </a:r>
          </a:p>
          <a:p>
            <a:pPr marL="0" indent="0" algn="ctr">
              <a:buNone/>
            </a:pPr>
            <a:r>
              <a:rPr lang="en-US" sz="2300" b="1" dirty="0" err="1">
                <a:latin typeface="Courier New" panose="02070309020205020404" pitchFamily="49" charset="0"/>
                <a:cs typeface="Courier New" panose="02070309020205020404" pitchFamily="49" charset="0"/>
              </a:rPr>
              <a:t>android:id</a:t>
            </a:r>
            <a:r>
              <a:rPr lang="en-US" sz="2300" b="1" dirty="0">
                <a:latin typeface="Courier New" panose="02070309020205020404" pitchFamily="49" charset="0"/>
                <a:cs typeface="Courier New" panose="02070309020205020404" pitchFamily="49" charset="0"/>
              </a:rPr>
              <a:t>=”@</a:t>
            </a:r>
            <a:r>
              <a:rPr lang="en-US" sz="2300" b="1" dirty="0" err="1">
                <a:latin typeface="Courier New" panose="02070309020205020404" pitchFamily="49" charset="0"/>
                <a:cs typeface="Courier New" panose="02070309020205020404" pitchFamily="49" charset="0"/>
              </a:rPr>
              <a:t>android:id</a:t>
            </a:r>
            <a:r>
              <a:rPr lang="en-US" sz="2300" b="1" dirty="0">
                <a:latin typeface="Courier New" panose="02070309020205020404" pitchFamily="49" charset="0"/>
                <a:cs typeface="Courier New" panose="02070309020205020404" pitchFamily="49" charset="0"/>
              </a:rPr>
              <a:t>/empty”</a:t>
            </a:r>
          </a:p>
          <a:p>
            <a:pPr marL="0" indent="0" algn="l">
              <a:buNone/>
            </a:pPr>
            <a:endParaRPr lang="en-US" sz="2300" b="1" dirty="0">
              <a:latin typeface="Courier New" panose="02070309020205020404" pitchFamily="49" charset="0"/>
              <a:cs typeface="Courier New" panose="02070309020205020404" pitchFamily="49" charset="0"/>
            </a:endParaRPr>
          </a:p>
          <a:p>
            <a:pPr marL="0" indent="0" algn="l">
              <a:buNone/>
            </a:pPr>
            <a:r>
              <a:rPr lang="en-US" b="1" dirty="0"/>
              <a:t>Same </a:t>
            </a:r>
            <a:r>
              <a:rPr lang="en-US" b="1" dirty="0" err="1"/>
              <a:t>android:id</a:t>
            </a:r>
            <a:r>
              <a:rPr lang="en-US" b="1" dirty="0"/>
              <a:t> On Multiple Activity:</a:t>
            </a:r>
          </a:p>
          <a:p>
            <a:pPr algn="l"/>
            <a:r>
              <a:rPr lang="en-US" dirty="0" err="1">
                <a:solidFill>
                  <a:srgbClr val="C00000"/>
                </a:solidFill>
              </a:rPr>
              <a:t>findViewById</a:t>
            </a:r>
            <a:r>
              <a:rPr lang="en-US" dirty="0">
                <a:solidFill>
                  <a:srgbClr val="C00000"/>
                </a:solidFill>
              </a:rPr>
              <a:t>() </a:t>
            </a:r>
            <a:r>
              <a:rPr lang="en-US" dirty="0"/>
              <a:t>gets a reference to currently inflated layout of the activity. </a:t>
            </a:r>
          </a:p>
          <a:p>
            <a:pPr algn="l"/>
            <a:r>
              <a:rPr lang="en-US" dirty="0"/>
              <a:t>Another view with the same ID in </a:t>
            </a:r>
            <a:r>
              <a:rPr lang="en-US" dirty="0">
                <a:solidFill>
                  <a:srgbClr val="C00000"/>
                </a:solidFill>
              </a:rPr>
              <a:t>another layout </a:t>
            </a:r>
            <a:r>
              <a:rPr lang="en-US" dirty="0"/>
              <a:t>will be ignored.</a:t>
            </a:r>
          </a:p>
        </p:txBody>
      </p:sp>
    </p:spTree>
    <p:extLst>
      <p:ext uri="{BB962C8B-B14F-4D97-AF65-F5344CB8AC3E}">
        <p14:creationId xmlns:p14="http://schemas.microsoft.com/office/powerpoint/2010/main" val="399134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Layout Width and Height</a:t>
            </a:r>
          </a:p>
        </p:txBody>
      </p:sp>
      <p:sp>
        <p:nvSpPr>
          <p:cNvPr id="3" name="Content Placeholder 2"/>
          <p:cNvSpPr>
            <a:spLocks noGrp="1"/>
          </p:cNvSpPr>
          <p:nvPr>
            <p:ph idx="1"/>
          </p:nvPr>
        </p:nvSpPr>
        <p:spPr>
          <a:xfrm>
            <a:off x="160637" y="939114"/>
            <a:ext cx="11899557" cy="3745620"/>
          </a:xfrm>
        </p:spPr>
        <p:txBody>
          <a:bodyPr>
            <a:normAutofit fontScale="85000" lnSpcReduction="10000"/>
          </a:bodyPr>
          <a:lstStyle/>
          <a:p>
            <a:r>
              <a:rPr lang="en-US" b="1" dirty="0" err="1">
                <a:solidFill>
                  <a:srgbClr val="C00000"/>
                </a:solidFill>
              </a:rPr>
              <a:t>layout_width</a:t>
            </a:r>
            <a:endParaRPr lang="en-US" b="1" dirty="0">
              <a:solidFill>
                <a:srgbClr val="C00000"/>
              </a:solidFill>
            </a:endParaRPr>
          </a:p>
          <a:p>
            <a:pPr lvl="1"/>
            <a:r>
              <a:rPr lang="en-US" dirty="0"/>
              <a:t>Specifies the basic width of the view. This is a required attribute for any view inside of a containing layout manager</a:t>
            </a:r>
          </a:p>
          <a:p>
            <a:r>
              <a:rPr lang="en-US" b="1" dirty="0" err="1">
                <a:solidFill>
                  <a:srgbClr val="C00000"/>
                </a:solidFill>
              </a:rPr>
              <a:t>layout_height</a:t>
            </a:r>
            <a:endParaRPr lang="en-US" b="1" dirty="0">
              <a:solidFill>
                <a:srgbClr val="C00000"/>
              </a:solidFill>
            </a:endParaRPr>
          </a:p>
          <a:p>
            <a:pPr marL="457200" lvl="1" indent="0">
              <a:buNone/>
            </a:pPr>
            <a:r>
              <a:rPr lang="en-US" dirty="0"/>
              <a:t>Specifies the basic height of the view. This is a required attribute for any view inside of a containing layout manager</a:t>
            </a:r>
          </a:p>
          <a:p>
            <a:endParaRPr lang="en-US" sz="2600" dirty="0"/>
          </a:p>
          <a:p>
            <a:r>
              <a:rPr lang="en-US" sz="2600" dirty="0"/>
              <a:t>Value may be a dimension (such as "12dip") for a constant width or one of the special constants.</a:t>
            </a:r>
          </a:p>
          <a:p>
            <a:r>
              <a:rPr lang="en-US" sz="2600" dirty="0"/>
              <a:t>May be a dimension value, which is a floating point number appended with a unit such as "14.5sp". Available units are: </a:t>
            </a:r>
            <a:r>
              <a:rPr lang="en-US" sz="2600" dirty="0" err="1"/>
              <a:t>px</a:t>
            </a:r>
            <a:r>
              <a:rPr lang="en-US" sz="2600" dirty="0"/>
              <a:t> (pixels), </a:t>
            </a:r>
            <a:r>
              <a:rPr lang="en-US" sz="2600" dirty="0" err="1"/>
              <a:t>dp</a:t>
            </a:r>
            <a:r>
              <a:rPr lang="en-US" sz="2600" dirty="0"/>
              <a:t> (density-independent pixels), </a:t>
            </a:r>
            <a:r>
              <a:rPr lang="en-US" sz="2600" dirty="0" err="1"/>
              <a:t>sp</a:t>
            </a:r>
            <a:r>
              <a:rPr lang="en-US" sz="2600" dirty="0"/>
              <a:t> (scaled pixels based on preferred font size), in (inches), and mm (millimeters).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6040045"/>
              </p:ext>
            </p:extLst>
          </p:nvPr>
        </p:nvGraphicFramePr>
        <p:xfrm>
          <a:off x="1116391" y="4858492"/>
          <a:ext cx="9988048" cy="1600200"/>
        </p:xfrm>
        <a:graphic>
          <a:graphicData uri="http://schemas.openxmlformats.org/drawingml/2006/table">
            <a:tbl>
              <a:tblPr/>
              <a:tblGrid>
                <a:gridCol w="4994024">
                  <a:extLst>
                    <a:ext uri="{9D8B030D-6E8A-4147-A177-3AD203B41FA5}">
                      <a16:colId xmlns:a16="http://schemas.microsoft.com/office/drawing/2014/main" val="2566658909"/>
                    </a:ext>
                  </a:extLst>
                </a:gridCol>
                <a:gridCol w="4994024">
                  <a:extLst>
                    <a:ext uri="{9D8B030D-6E8A-4147-A177-3AD203B41FA5}">
                      <a16:colId xmlns:a16="http://schemas.microsoft.com/office/drawing/2014/main" val="1579115405"/>
                    </a:ext>
                  </a:extLst>
                </a:gridCol>
              </a:tblGrid>
              <a:tr h="0">
                <a:tc>
                  <a:txBody>
                    <a:bodyPr/>
                    <a:lstStyle/>
                    <a:p>
                      <a:pPr algn="l" fontAlgn="t"/>
                      <a:r>
                        <a:rPr lang="en-US" b="0" dirty="0">
                          <a:solidFill>
                            <a:srgbClr val="FFFFFF"/>
                          </a:solidFill>
                          <a:effectLst/>
                        </a:rPr>
                        <a:t>Constant</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a:txBody>
                    <a:bodyPr/>
                    <a:lstStyle/>
                    <a:p>
                      <a:pPr algn="l" fontAlgn="t"/>
                      <a:r>
                        <a:rPr lang="en-US" b="0" dirty="0">
                          <a:solidFill>
                            <a:srgbClr val="FFFFFF"/>
                          </a:solidFill>
                          <a:effectLst/>
                        </a:rPr>
                        <a:t>Description</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extLst>
                  <a:ext uri="{0D108BD9-81ED-4DB2-BD59-A6C34878D82A}">
                    <a16:rowId xmlns:a16="http://schemas.microsoft.com/office/drawing/2014/main" val="2019701482"/>
                  </a:ext>
                </a:extLst>
              </a:tr>
              <a:tr h="0">
                <a:tc>
                  <a:txBody>
                    <a:bodyPr/>
                    <a:lstStyle/>
                    <a:p>
                      <a:pPr algn="l" fontAlgn="t"/>
                      <a:r>
                        <a:rPr lang="en-US" dirty="0" err="1">
                          <a:effectLst/>
                        </a:rPr>
                        <a:t>match_parent</a:t>
                      </a:r>
                      <a:endParaRPr lang="en-US" dirty="0">
                        <a:effectLst/>
                      </a:endParaRP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a:effectLst/>
                        </a:rPr>
                        <a:t>The view should be as big as its parent (minus padding). Introduced in API Level 8.</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186995840"/>
                  </a:ext>
                </a:extLst>
              </a:tr>
              <a:tr h="0">
                <a:tc>
                  <a:txBody>
                    <a:bodyPr/>
                    <a:lstStyle/>
                    <a:p>
                      <a:pPr algn="l" fontAlgn="t"/>
                      <a:r>
                        <a:rPr lang="en-US">
                          <a:effectLst/>
                        </a:rPr>
                        <a:t>wrap_content</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dirty="0">
                          <a:effectLst/>
                        </a:rPr>
                        <a:t>The view should be only big enough to enclose its content (plus padding).</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865033429"/>
                  </a:ext>
                </a:extLst>
              </a:tr>
            </a:tbl>
          </a:graphicData>
        </a:graphic>
      </p:graphicFrame>
    </p:spTree>
    <p:extLst>
      <p:ext uri="{BB962C8B-B14F-4D97-AF65-F5344CB8AC3E}">
        <p14:creationId xmlns:p14="http://schemas.microsoft.com/office/powerpoint/2010/main" val="300990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Gravity vs Layout Gravity</a:t>
            </a:r>
          </a:p>
        </p:txBody>
      </p:sp>
      <p:sp>
        <p:nvSpPr>
          <p:cNvPr id="3" name="Content Placeholder 2"/>
          <p:cNvSpPr>
            <a:spLocks noGrp="1"/>
          </p:cNvSpPr>
          <p:nvPr>
            <p:ph idx="1"/>
          </p:nvPr>
        </p:nvSpPr>
        <p:spPr>
          <a:xfrm>
            <a:off x="160637" y="939114"/>
            <a:ext cx="11899557" cy="1904294"/>
          </a:xfrm>
        </p:spPr>
        <p:txBody>
          <a:bodyPr>
            <a:normAutofit fontScale="92500" lnSpcReduction="20000"/>
          </a:bodyPr>
          <a:lstStyle/>
          <a:p>
            <a:r>
              <a:rPr lang="en-US" b="1" dirty="0">
                <a:solidFill>
                  <a:srgbClr val="C00000"/>
                </a:solidFill>
              </a:rPr>
              <a:t>gravity</a:t>
            </a:r>
          </a:p>
          <a:p>
            <a:pPr lvl="1"/>
            <a:r>
              <a:rPr lang="en-US" dirty="0"/>
              <a:t>It is used to specify how to place the content of the object within the object itself. In another word, it is used to specify the gravity of the content of the view. </a:t>
            </a:r>
          </a:p>
          <a:p>
            <a:r>
              <a:rPr lang="en-US" b="1" dirty="0" err="1">
                <a:solidFill>
                  <a:srgbClr val="C00000"/>
                </a:solidFill>
              </a:rPr>
              <a:t>layout_gravity</a:t>
            </a:r>
            <a:endParaRPr lang="en-US" b="1" dirty="0">
              <a:solidFill>
                <a:srgbClr val="C00000"/>
              </a:solidFill>
            </a:endParaRPr>
          </a:p>
          <a:p>
            <a:pPr lvl="1"/>
            <a:r>
              <a:rPr lang="en-US" dirty="0"/>
              <a:t>It is an attribution the child can supply to its parent, to specify the gravity the view within its parents.</a:t>
            </a:r>
          </a:p>
        </p:txBody>
      </p:sp>
    </p:spTree>
    <p:extLst>
      <p:ext uri="{BB962C8B-B14F-4D97-AF65-F5344CB8AC3E}">
        <p14:creationId xmlns:p14="http://schemas.microsoft.com/office/powerpoint/2010/main" val="991049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err="1"/>
              <a:t>layout_gravity</a:t>
            </a:r>
            <a:r>
              <a:rPr lang="en-US" cap="none" dirty="0"/>
              <a:t> and gravity constants</a:t>
            </a:r>
          </a:p>
        </p:txBody>
      </p:sp>
      <p:graphicFrame>
        <p:nvGraphicFramePr>
          <p:cNvPr id="5" name="Table 4"/>
          <p:cNvGraphicFramePr>
            <a:graphicFrameLocks noGrp="1"/>
          </p:cNvGraphicFramePr>
          <p:nvPr>
            <p:extLst>
              <p:ext uri="{D42A27DB-BD31-4B8C-83A1-F6EECF244321}">
                <p14:modId xmlns:p14="http://schemas.microsoft.com/office/powerpoint/2010/main" val="3180881171"/>
              </p:ext>
            </p:extLst>
          </p:nvPr>
        </p:nvGraphicFramePr>
        <p:xfrm>
          <a:off x="160637" y="939115"/>
          <a:ext cx="12102407" cy="4915500"/>
        </p:xfrm>
        <a:graphic>
          <a:graphicData uri="http://schemas.openxmlformats.org/drawingml/2006/table">
            <a:tbl>
              <a:tblPr/>
              <a:tblGrid>
                <a:gridCol w="1564445">
                  <a:extLst>
                    <a:ext uri="{9D8B030D-6E8A-4147-A177-3AD203B41FA5}">
                      <a16:colId xmlns:a16="http://schemas.microsoft.com/office/drawing/2014/main" val="3239490080"/>
                    </a:ext>
                  </a:extLst>
                </a:gridCol>
                <a:gridCol w="10537962">
                  <a:extLst>
                    <a:ext uri="{9D8B030D-6E8A-4147-A177-3AD203B41FA5}">
                      <a16:colId xmlns:a16="http://schemas.microsoft.com/office/drawing/2014/main" val="3785521761"/>
                    </a:ext>
                  </a:extLst>
                </a:gridCol>
              </a:tblGrid>
              <a:tr h="0">
                <a:tc>
                  <a:txBody>
                    <a:bodyPr/>
                    <a:lstStyle/>
                    <a:p>
                      <a:pPr algn="ctr" fontAlgn="t"/>
                      <a:r>
                        <a:rPr lang="en-US" sz="1600" b="0" dirty="0">
                          <a:solidFill>
                            <a:srgbClr val="FFFFFF"/>
                          </a:solidFill>
                          <a:effectLst/>
                        </a:rPr>
                        <a:t>Constant</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a:txBody>
                    <a:bodyPr/>
                    <a:lstStyle/>
                    <a:p>
                      <a:pPr algn="ctr" fontAlgn="t"/>
                      <a:r>
                        <a:rPr lang="en-US" sz="1600" b="0" dirty="0">
                          <a:solidFill>
                            <a:srgbClr val="FFFFFF"/>
                          </a:solidFill>
                          <a:effectLst/>
                        </a:rPr>
                        <a:t>Description</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extLst>
                  <a:ext uri="{0D108BD9-81ED-4DB2-BD59-A6C34878D82A}">
                    <a16:rowId xmlns:a16="http://schemas.microsoft.com/office/drawing/2014/main" val="4259224731"/>
                  </a:ext>
                </a:extLst>
              </a:tr>
              <a:tr h="0">
                <a:tc>
                  <a:txBody>
                    <a:bodyPr/>
                    <a:lstStyle/>
                    <a:p>
                      <a:pPr algn="l" fontAlgn="t"/>
                      <a:r>
                        <a:rPr lang="en-US" sz="1600" dirty="0">
                          <a:effectLst/>
                        </a:rPr>
                        <a:t>bottom</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Push object to the bottom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845746913"/>
                  </a:ext>
                </a:extLst>
              </a:tr>
              <a:tr h="0">
                <a:tc>
                  <a:txBody>
                    <a:bodyPr/>
                    <a:lstStyle/>
                    <a:p>
                      <a:pPr algn="l" fontAlgn="t"/>
                      <a:r>
                        <a:rPr lang="en-US" sz="1600" dirty="0">
                          <a:effectLst/>
                        </a:rPr>
                        <a:t>center</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Place the object in the center of its container in both the vertical and horizontal axis,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245096326"/>
                  </a:ext>
                </a:extLst>
              </a:tr>
              <a:tr h="0">
                <a:tc>
                  <a:txBody>
                    <a:bodyPr/>
                    <a:lstStyle/>
                    <a:p>
                      <a:pPr algn="l" fontAlgn="t"/>
                      <a:r>
                        <a:rPr lang="en-US" sz="1600">
                          <a:effectLst/>
                        </a:rPr>
                        <a:t>center_horizontal</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Place object in the horizontal center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815194766"/>
                  </a:ext>
                </a:extLst>
              </a:tr>
              <a:tr h="0">
                <a:tc>
                  <a:txBody>
                    <a:bodyPr/>
                    <a:lstStyle/>
                    <a:p>
                      <a:pPr algn="l" fontAlgn="t"/>
                      <a:r>
                        <a:rPr lang="en-US" sz="1600" dirty="0" err="1">
                          <a:effectLst/>
                        </a:rPr>
                        <a:t>center_vertical</a:t>
                      </a:r>
                      <a:endParaRPr lang="en-US" sz="1600" dirty="0">
                        <a:effectLst/>
                      </a:endParaRP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dirty="0">
                          <a:effectLst/>
                        </a:rPr>
                        <a:t>Place object in the vertical center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281036315"/>
                  </a:ext>
                </a:extLst>
              </a:tr>
              <a:tr h="0">
                <a:tc>
                  <a:txBody>
                    <a:bodyPr/>
                    <a:lstStyle/>
                    <a:p>
                      <a:pPr algn="l" fontAlgn="t"/>
                      <a:r>
                        <a:rPr lang="en-US" sz="1600" dirty="0" err="1">
                          <a:effectLst/>
                        </a:rPr>
                        <a:t>clip_horizontal</a:t>
                      </a:r>
                      <a:endParaRPr lang="en-US" sz="1600" dirty="0">
                        <a:effectLst/>
                      </a:endParaRP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Additional option that can be set to have the left and/or right edges of the child clipped to its container's bounds. The clip will be based on the horizontal gravity: a left gravity will clip the right edge, a right gravity will clip the left edge, and neither will clip both edges.</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15862645"/>
                  </a:ext>
                </a:extLst>
              </a:tr>
              <a:tr h="0">
                <a:tc>
                  <a:txBody>
                    <a:bodyPr/>
                    <a:lstStyle/>
                    <a:p>
                      <a:pPr algn="l" fontAlgn="t"/>
                      <a:r>
                        <a:rPr lang="en-US" sz="1600" dirty="0" err="1">
                          <a:effectLst/>
                        </a:rPr>
                        <a:t>clip_vertical</a:t>
                      </a:r>
                      <a:endParaRPr lang="en-US" sz="1600" dirty="0">
                        <a:effectLst/>
                      </a:endParaRP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Additional option that can be set to have the top and/or bottom edges of the child clipped to its container's bounds. The clip will be based on the vertical gravity: a top gravity will clip the bottom edge, a bottom gravity will clip the top edge, and neither will clip both edges.</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437817914"/>
                  </a:ext>
                </a:extLst>
              </a:tr>
              <a:tr h="0">
                <a:tc>
                  <a:txBody>
                    <a:bodyPr/>
                    <a:lstStyle/>
                    <a:p>
                      <a:pPr algn="l" fontAlgn="t"/>
                      <a:r>
                        <a:rPr lang="en-US" sz="1600" dirty="0">
                          <a:effectLst/>
                        </a:rPr>
                        <a:t>end</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Push object to the end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223953903"/>
                  </a:ext>
                </a:extLst>
              </a:tr>
              <a:tr h="0">
                <a:tc>
                  <a:txBody>
                    <a:bodyPr/>
                    <a:lstStyle/>
                    <a:p>
                      <a:pPr algn="l" fontAlgn="t"/>
                      <a:r>
                        <a:rPr lang="en-US" sz="1600" dirty="0">
                          <a:effectLst/>
                        </a:rPr>
                        <a:t>fill</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Grow the horizontal and vertical size of the object if needed so it completely fills its container.</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705008179"/>
                  </a:ext>
                </a:extLst>
              </a:tr>
              <a:tr h="0">
                <a:tc>
                  <a:txBody>
                    <a:bodyPr/>
                    <a:lstStyle/>
                    <a:p>
                      <a:pPr algn="l" fontAlgn="t"/>
                      <a:r>
                        <a:rPr lang="en-US" sz="1600" dirty="0" err="1">
                          <a:effectLst/>
                        </a:rPr>
                        <a:t>fill_horizontal</a:t>
                      </a:r>
                      <a:endParaRPr lang="en-US" sz="1600" dirty="0">
                        <a:effectLst/>
                      </a:endParaRP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Grow the horizontal size of the object if needed so it completely fills its container.</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255657006"/>
                  </a:ext>
                </a:extLst>
              </a:tr>
              <a:tr h="0">
                <a:tc>
                  <a:txBody>
                    <a:bodyPr/>
                    <a:lstStyle/>
                    <a:p>
                      <a:pPr algn="l" fontAlgn="t"/>
                      <a:r>
                        <a:rPr lang="en-US" sz="1600" dirty="0" err="1">
                          <a:effectLst/>
                        </a:rPr>
                        <a:t>fill_vertical</a:t>
                      </a:r>
                      <a:endParaRPr lang="en-US" sz="1600" dirty="0">
                        <a:effectLst/>
                      </a:endParaRP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Grow the vertical size of the object if needed so it completely fills its container.</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261453938"/>
                  </a:ext>
                </a:extLst>
              </a:tr>
              <a:tr h="0">
                <a:tc>
                  <a:txBody>
                    <a:bodyPr/>
                    <a:lstStyle/>
                    <a:p>
                      <a:pPr algn="l" fontAlgn="t"/>
                      <a:r>
                        <a:rPr lang="en-US" sz="1600" dirty="0">
                          <a:effectLst/>
                        </a:rPr>
                        <a:t>left</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Push object to the left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630693495"/>
                  </a:ext>
                </a:extLst>
              </a:tr>
              <a:tr h="0">
                <a:tc>
                  <a:txBody>
                    <a:bodyPr/>
                    <a:lstStyle/>
                    <a:p>
                      <a:pPr algn="l" fontAlgn="t"/>
                      <a:r>
                        <a:rPr lang="en-US" sz="1600" dirty="0">
                          <a:effectLst/>
                        </a:rPr>
                        <a:t>right</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Push object to the right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71175673"/>
                  </a:ext>
                </a:extLst>
              </a:tr>
              <a:tr h="0">
                <a:tc>
                  <a:txBody>
                    <a:bodyPr/>
                    <a:lstStyle/>
                    <a:p>
                      <a:pPr algn="l" fontAlgn="t"/>
                      <a:r>
                        <a:rPr lang="en-US" sz="1600">
                          <a:effectLst/>
                        </a:rPr>
                        <a:t>start</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a:effectLst/>
                        </a:rPr>
                        <a:t>Push object to the beginning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585170629"/>
                  </a:ext>
                </a:extLst>
              </a:tr>
              <a:tr h="0">
                <a:tc>
                  <a:txBody>
                    <a:bodyPr/>
                    <a:lstStyle/>
                    <a:p>
                      <a:pPr algn="l" fontAlgn="t"/>
                      <a:r>
                        <a:rPr lang="en-US" sz="1600" dirty="0">
                          <a:effectLst/>
                        </a:rPr>
                        <a:t>top</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600" dirty="0">
                          <a:effectLst/>
                        </a:rPr>
                        <a:t>Push object to the top of its container, not changing its size.</a:t>
                      </a:r>
                    </a:p>
                  </a:txBody>
                  <a:tcPr marL="28255" marR="28255" marT="9418" marB="94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714935034"/>
                  </a:ext>
                </a:extLst>
              </a:tr>
            </a:tbl>
          </a:graphicData>
        </a:graphic>
      </p:graphicFrame>
    </p:spTree>
    <p:extLst>
      <p:ext uri="{BB962C8B-B14F-4D97-AF65-F5344CB8AC3E}">
        <p14:creationId xmlns:p14="http://schemas.microsoft.com/office/powerpoint/2010/main" val="285673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XML and Java</a:t>
            </a:r>
          </a:p>
        </p:txBody>
      </p:sp>
      <p:sp>
        <p:nvSpPr>
          <p:cNvPr id="3" name="Content Placeholder 2"/>
          <p:cNvSpPr>
            <a:spLocks noGrp="1"/>
          </p:cNvSpPr>
          <p:nvPr>
            <p:ph idx="1"/>
          </p:nvPr>
        </p:nvSpPr>
        <p:spPr>
          <a:xfrm>
            <a:off x="160637" y="939114"/>
            <a:ext cx="11899557" cy="5637050"/>
          </a:xfrm>
          <a:noFill/>
        </p:spPr>
        <p:txBody>
          <a:bodyPr>
            <a:normAutofit/>
          </a:bodyPr>
          <a:lstStyle/>
          <a:p>
            <a:pPr marL="0" indent="0">
              <a:buNone/>
            </a:pPr>
            <a:r>
              <a:rPr lang="en-US" dirty="0"/>
              <a:t>In order to create views and reference them from the application, a common pattern is to:</a:t>
            </a:r>
          </a:p>
          <a:p>
            <a:pPr marL="0" indent="0">
              <a:buNone/>
            </a:pPr>
            <a:r>
              <a:rPr lang="en-US" dirty="0"/>
              <a:t>1. Define a view/widget in the layout file and assign it a unique ID:</a:t>
            </a:r>
          </a:p>
          <a:p>
            <a:pPr marL="0" indent="0">
              <a:buNone/>
            </a:pPr>
            <a:r>
              <a:rPr lang="en-US" sz="2300" b="1" dirty="0">
                <a:latin typeface="Courier New" panose="02070309020205020404" pitchFamily="49" charset="0"/>
                <a:cs typeface="Courier New" panose="02070309020205020404" pitchFamily="49" charset="0"/>
              </a:rPr>
              <a:t>		</a:t>
            </a:r>
            <a:r>
              <a:rPr lang="en-US" sz="2300" dirty="0">
                <a:latin typeface="Courier New" panose="02070309020205020404" pitchFamily="49" charset="0"/>
                <a:cs typeface="Courier New" panose="02070309020205020404" pitchFamily="49" charset="0"/>
              </a:rPr>
              <a:t>&lt;Button </a:t>
            </a:r>
            <a:r>
              <a:rPr lang="en-US" sz="2300" dirty="0" err="1">
                <a:latin typeface="Courier New" panose="02070309020205020404" pitchFamily="49" charset="0"/>
                <a:cs typeface="Courier New" panose="02070309020205020404" pitchFamily="49" charset="0"/>
              </a:rPr>
              <a:t>android:id</a:t>
            </a:r>
            <a:r>
              <a:rPr lang="en-US" sz="2300" dirty="0">
                <a:latin typeface="Courier New" panose="02070309020205020404" pitchFamily="49" charset="0"/>
                <a:cs typeface="Courier New" panose="02070309020205020404" pitchFamily="49" charset="0"/>
              </a:rPr>
              <a:t>="@+id/</a:t>
            </a:r>
            <a:r>
              <a:rPr lang="en-US" sz="2300" dirty="0" err="1">
                <a:latin typeface="Courier New" panose="02070309020205020404" pitchFamily="49" charset="0"/>
                <a:cs typeface="Courier New" panose="02070309020205020404" pitchFamily="49" charset="0"/>
              </a:rPr>
              <a:t>myButton</a:t>
            </a:r>
            <a:r>
              <a:rPr lang="en-US" sz="2300" dirty="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android:layout_width</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wrap_content</a:t>
            </a:r>
            <a:r>
              <a:rPr lang="en-US" sz="2300" dirty="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android:layout_height</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wrap_content</a:t>
            </a:r>
            <a:r>
              <a:rPr lang="en-US" sz="2300" dirty="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android:text</a:t>
            </a:r>
            <a:r>
              <a:rPr lang="en-US" sz="2300">
                <a:latin typeface="Courier New" panose="02070309020205020404" pitchFamily="49" charset="0"/>
                <a:cs typeface="Courier New" panose="02070309020205020404" pitchFamily="49" charset="0"/>
              </a:rPr>
              <a:t>=”OK”/&gt;</a:t>
            </a:r>
            <a:endParaRPr lang="en-US" sz="2300" dirty="0">
              <a:latin typeface="Courier New" panose="02070309020205020404" pitchFamily="49" charset="0"/>
              <a:cs typeface="Courier New" panose="02070309020205020404" pitchFamily="49" charset="0"/>
            </a:endParaRPr>
          </a:p>
          <a:p>
            <a:pPr marL="0" indent="0">
              <a:buNone/>
            </a:pPr>
            <a:r>
              <a:rPr lang="en-US" dirty="0"/>
              <a:t>2. Then create an instance of the view object and capture it from the layout (typically in the </a:t>
            </a:r>
            <a:r>
              <a:rPr lang="en-US" dirty="0" err="1">
                <a:solidFill>
                  <a:srgbClr val="C00000"/>
                </a:solidFill>
              </a:rPr>
              <a:t>onCreate</a:t>
            </a:r>
            <a:r>
              <a:rPr lang="en-US" dirty="0">
                <a:solidFill>
                  <a:srgbClr val="C00000"/>
                </a:solidFill>
              </a:rPr>
              <a:t>() </a:t>
            </a:r>
            <a:r>
              <a:rPr lang="en-US" dirty="0"/>
              <a:t>method):</a:t>
            </a:r>
          </a:p>
          <a:p>
            <a:pPr marL="0" indent="0" algn="ctr">
              <a:buNone/>
            </a:pPr>
            <a:r>
              <a:rPr lang="en-US" sz="2300" dirty="0">
                <a:latin typeface="Courier New" panose="02070309020205020404" pitchFamily="49" charset="0"/>
                <a:cs typeface="Courier New" panose="02070309020205020404" pitchFamily="49" charset="0"/>
              </a:rPr>
              <a:t>Button </a:t>
            </a:r>
            <a:r>
              <a:rPr lang="en-US" sz="2300" dirty="0" err="1">
                <a:latin typeface="Courier New" panose="02070309020205020404" pitchFamily="49" charset="0"/>
                <a:cs typeface="Courier New" panose="02070309020205020404" pitchFamily="49" charset="0"/>
              </a:rPr>
              <a:t>myButton</a:t>
            </a:r>
            <a:r>
              <a:rPr lang="en-US" sz="2300" dirty="0">
                <a:latin typeface="Courier New" panose="02070309020205020404" pitchFamily="49" charset="0"/>
                <a:cs typeface="Courier New" panose="02070309020205020404" pitchFamily="49" charset="0"/>
              </a:rPr>
              <a:t> = (Button) </a:t>
            </a:r>
            <a:r>
              <a:rPr lang="en-US" sz="2300" dirty="0" err="1">
                <a:latin typeface="Courier New" panose="02070309020205020404" pitchFamily="49" charset="0"/>
                <a:cs typeface="Courier New" panose="02070309020205020404" pitchFamily="49" charset="0"/>
              </a:rPr>
              <a:t>findViewById</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R.id.myButton</a:t>
            </a:r>
            <a:r>
              <a:rPr lang="en-US" sz="2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51565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Layouts</a:t>
            </a:r>
          </a:p>
        </p:txBody>
      </p:sp>
      <p:sp>
        <p:nvSpPr>
          <p:cNvPr id="3" name="Content Placeholder 2"/>
          <p:cNvSpPr>
            <a:spLocks noGrp="1"/>
          </p:cNvSpPr>
          <p:nvPr>
            <p:ph idx="1"/>
          </p:nvPr>
        </p:nvSpPr>
        <p:spPr>
          <a:xfrm>
            <a:off x="160637" y="939114"/>
            <a:ext cx="11899557" cy="5637050"/>
          </a:xfrm>
          <a:noFill/>
        </p:spPr>
        <p:txBody>
          <a:bodyPr>
            <a:normAutofit/>
          </a:bodyPr>
          <a:lstStyle/>
          <a:p>
            <a:r>
              <a:rPr lang="en-US" dirty="0" err="1"/>
              <a:t>RelativeLayout</a:t>
            </a:r>
            <a:endParaRPr lang="en-US" dirty="0"/>
          </a:p>
          <a:p>
            <a:r>
              <a:rPr lang="en-US" dirty="0" err="1"/>
              <a:t>AbsoluteLayout</a:t>
            </a:r>
            <a:endParaRPr lang="en-US" dirty="0"/>
          </a:p>
          <a:p>
            <a:r>
              <a:rPr lang="en-US" dirty="0"/>
              <a:t>FrameLayout</a:t>
            </a:r>
          </a:p>
          <a:p>
            <a:r>
              <a:rPr lang="en-US" dirty="0" err="1"/>
              <a:t>GridLayout</a:t>
            </a:r>
            <a:endParaRPr lang="en-US" dirty="0"/>
          </a:p>
          <a:p>
            <a:r>
              <a:rPr lang="en-US" dirty="0" err="1"/>
              <a:t>LinearLayout</a:t>
            </a:r>
            <a:endParaRPr lang="en-US" dirty="0"/>
          </a:p>
        </p:txBody>
      </p:sp>
    </p:spTree>
    <p:extLst>
      <p:ext uri="{BB962C8B-B14F-4D97-AF65-F5344CB8AC3E}">
        <p14:creationId xmlns:p14="http://schemas.microsoft.com/office/powerpoint/2010/main" val="15041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a:xfrm>
            <a:off x="160637" y="939114"/>
            <a:ext cx="11899557" cy="5601386"/>
          </a:xfrm>
          <a:noFill/>
        </p:spPr>
        <p:txBody>
          <a:bodyPr>
            <a:normAutofit/>
          </a:bodyPr>
          <a:lstStyle/>
          <a:p>
            <a:r>
              <a:rPr lang="en-US" dirty="0">
                <a:hlinkClick r:id="rId2"/>
              </a:rPr>
              <a:t>RelativeLayout</a:t>
            </a:r>
            <a:r>
              <a:rPr lang="en-US" dirty="0"/>
              <a:t> is a view group that displays child views in relative positions. </a:t>
            </a:r>
          </a:p>
          <a:p>
            <a:r>
              <a:rPr lang="en-US" dirty="0"/>
              <a:t>The position of each view can be specified as relative to sibling elements (such as to the left-of or below another view) or in positions relative to the parent RelativeLayout area (such as aligned to the bottom, left or center).</a:t>
            </a:r>
          </a:p>
          <a:p>
            <a:r>
              <a:rPr lang="en-US" dirty="0"/>
              <a:t>A </a:t>
            </a:r>
            <a:r>
              <a:rPr lang="en-US" dirty="0">
                <a:solidFill>
                  <a:srgbClr val="0070C0"/>
                </a:solidFill>
              </a:rPr>
              <a:t>RelativeLayout </a:t>
            </a:r>
            <a:r>
              <a:rPr lang="en-US" dirty="0"/>
              <a:t>is a very powerful utility for designing a user interface because it can eliminate nested view groups and keep your layout hierarchy flat, which improves performance.</a:t>
            </a:r>
          </a:p>
          <a:p>
            <a:r>
              <a:rPr lang="en-US" dirty="0"/>
              <a:t>If you find yourself using several nested </a:t>
            </a:r>
            <a:r>
              <a:rPr lang="en-US" dirty="0" err="1">
                <a:solidFill>
                  <a:srgbClr val="0070C0"/>
                </a:solidFill>
              </a:rPr>
              <a:t>LinearLayout</a:t>
            </a:r>
            <a:r>
              <a:rPr lang="en-US" dirty="0">
                <a:solidFill>
                  <a:srgbClr val="0070C0"/>
                </a:solidFill>
              </a:rPr>
              <a:t> </a:t>
            </a:r>
            <a:r>
              <a:rPr lang="en-US" dirty="0"/>
              <a:t>groups, you may be able to replace them with a single RelativeLayout</a:t>
            </a:r>
          </a:p>
        </p:txBody>
      </p:sp>
    </p:spTree>
    <p:extLst>
      <p:ext uri="{BB962C8B-B14F-4D97-AF65-F5344CB8AC3E}">
        <p14:creationId xmlns:p14="http://schemas.microsoft.com/office/powerpoint/2010/main" val="22711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 Positioning Views</a:t>
            </a:r>
          </a:p>
        </p:txBody>
      </p:sp>
      <p:sp>
        <p:nvSpPr>
          <p:cNvPr id="3" name="Content Placeholder 2"/>
          <p:cNvSpPr>
            <a:spLocks noGrp="1"/>
          </p:cNvSpPr>
          <p:nvPr>
            <p:ph idx="1"/>
          </p:nvPr>
        </p:nvSpPr>
        <p:spPr>
          <a:xfrm>
            <a:off x="160637" y="939114"/>
            <a:ext cx="11899557" cy="3620360"/>
          </a:xfrm>
          <a:noFill/>
        </p:spPr>
        <p:txBody>
          <a:bodyPr>
            <a:normAutofit/>
          </a:bodyPr>
          <a:lstStyle/>
          <a:p>
            <a:r>
              <a:rPr lang="en-US" dirty="0">
                <a:solidFill>
                  <a:srgbClr val="C00000"/>
                </a:solidFill>
                <a:hlinkClick r:id="rId2"/>
              </a:rPr>
              <a:t>RelativeLayout</a:t>
            </a:r>
            <a:r>
              <a:rPr lang="en-US" dirty="0"/>
              <a:t> lets child views specify their position relative to the parent view or to each other (specified by ID). </a:t>
            </a:r>
          </a:p>
          <a:p>
            <a:r>
              <a:rPr lang="en-US" dirty="0"/>
              <a:t>So you can align two elements by right border, or make one below another, centered in the screen, centered left, and so on. </a:t>
            </a:r>
          </a:p>
          <a:p>
            <a:r>
              <a:rPr lang="en-US" dirty="0"/>
              <a:t>By default, all child views are drawn at the top-left of the layout, so you must define the position of each view using the various layout properties available from </a:t>
            </a:r>
            <a:r>
              <a:rPr lang="en-US" dirty="0">
                <a:solidFill>
                  <a:srgbClr val="C00000"/>
                </a:solidFill>
                <a:hlinkClick r:id="rId3"/>
              </a:rPr>
              <a:t>RelativeLayout.LayoutParams</a:t>
            </a:r>
            <a:r>
              <a:rPr lang="en-US" dirty="0"/>
              <a:t>.</a:t>
            </a:r>
          </a:p>
        </p:txBody>
      </p:sp>
    </p:spTree>
    <p:extLst>
      <p:ext uri="{BB962C8B-B14F-4D97-AF65-F5344CB8AC3E}">
        <p14:creationId xmlns:p14="http://schemas.microsoft.com/office/powerpoint/2010/main" val="344786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 Positioning Views</a:t>
            </a:r>
          </a:p>
        </p:txBody>
      </p:sp>
      <p:sp>
        <p:nvSpPr>
          <p:cNvPr id="3" name="Content Placeholder 2"/>
          <p:cNvSpPr>
            <a:spLocks noGrp="1"/>
          </p:cNvSpPr>
          <p:nvPr>
            <p:ph idx="1"/>
          </p:nvPr>
        </p:nvSpPr>
        <p:spPr>
          <a:xfrm>
            <a:off x="160637" y="939114"/>
            <a:ext cx="11899557" cy="5637050"/>
          </a:xfrm>
          <a:noFill/>
        </p:spPr>
        <p:txBody>
          <a:bodyPr>
            <a:normAutofit fontScale="92500" lnSpcReduction="20000"/>
          </a:bodyPr>
          <a:lstStyle/>
          <a:p>
            <a:pPr marL="0" indent="0">
              <a:buNone/>
            </a:pPr>
            <a:r>
              <a:rPr lang="en-US" dirty="0"/>
              <a:t>Some of the many layout properties available to views in a </a:t>
            </a:r>
            <a:r>
              <a:rPr lang="en-US" dirty="0" err="1">
                <a:solidFill>
                  <a:srgbClr val="0070C0"/>
                </a:solidFill>
              </a:rPr>
              <a:t>RelativeLayout</a:t>
            </a:r>
            <a:r>
              <a:rPr lang="en-US" dirty="0"/>
              <a:t> include:</a:t>
            </a:r>
          </a:p>
          <a:p>
            <a:pPr marL="0" indent="0">
              <a:buNone/>
            </a:pPr>
            <a:endParaRPr lang="en-US" dirty="0"/>
          </a:p>
          <a:p>
            <a:pPr marL="0" indent="0">
              <a:buNone/>
            </a:pPr>
            <a:r>
              <a:rPr lang="en-US" dirty="0" err="1">
                <a:solidFill>
                  <a:srgbClr val="C00000"/>
                </a:solidFill>
              </a:rPr>
              <a:t>android:layout_alignParentTop</a:t>
            </a:r>
            <a:endParaRPr lang="en-US" dirty="0">
              <a:solidFill>
                <a:srgbClr val="C00000"/>
              </a:solidFill>
            </a:endParaRPr>
          </a:p>
          <a:p>
            <a:pPr marL="0" indent="0">
              <a:buNone/>
            </a:pPr>
            <a:r>
              <a:rPr lang="en-US" dirty="0"/>
              <a:t>	If "true", makes the top edge of this view match the top edge of the parent.</a:t>
            </a:r>
          </a:p>
          <a:p>
            <a:pPr marL="0" indent="0">
              <a:buNone/>
            </a:pPr>
            <a:r>
              <a:rPr lang="en-US" dirty="0" err="1">
                <a:solidFill>
                  <a:srgbClr val="C00000"/>
                </a:solidFill>
              </a:rPr>
              <a:t>android:layout_centerVertical</a:t>
            </a:r>
            <a:endParaRPr lang="en-US" dirty="0">
              <a:solidFill>
                <a:srgbClr val="C00000"/>
              </a:solidFill>
            </a:endParaRPr>
          </a:p>
          <a:p>
            <a:pPr marL="0" indent="0">
              <a:buNone/>
            </a:pPr>
            <a:r>
              <a:rPr lang="en-US" dirty="0"/>
              <a:t>	If "true", centers this child vertically within its parent.</a:t>
            </a:r>
          </a:p>
          <a:p>
            <a:pPr marL="0" indent="0">
              <a:buNone/>
            </a:pPr>
            <a:r>
              <a:rPr lang="en-US" dirty="0" err="1">
                <a:solidFill>
                  <a:srgbClr val="C00000"/>
                </a:solidFill>
              </a:rPr>
              <a:t>android:layout_below</a:t>
            </a:r>
            <a:endParaRPr lang="en-US" dirty="0">
              <a:solidFill>
                <a:srgbClr val="C00000"/>
              </a:solidFill>
            </a:endParaRPr>
          </a:p>
          <a:p>
            <a:pPr marL="0" indent="0">
              <a:buNone/>
            </a:pPr>
            <a:r>
              <a:rPr lang="en-US" dirty="0"/>
              <a:t>	Positions the top edge of this view below the view specified with a resource ID.</a:t>
            </a:r>
          </a:p>
          <a:p>
            <a:pPr marL="0" indent="0">
              <a:buNone/>
            </a:pPr>
            <a:r>
              <a:rPr lang="en-US" dirty="0" err="1">
                <a:solidFill>
                  <a:srgbClr val="C00000"/>
                </a:solidFill>
              </a:rPr>
              <a:t>android:layout_toRightOf</a:t>
            </a:r>
            <a:endParaRPr lang="en-US" dirty="0">
              <a:solidFill>
                <a:srgbClr val="C00000"/>
              </a:solidFill>
            </a:endParaRPr>
          </a:p>
          <a:p>
            <a:pPr marL="0" indent="0">
              <a:buNone/>
            </a:pPr>
            <a:r>
              <a:rPr lang="en-US" dirty="0"/>
              <a:t>	Positions the left edge of this view to the right of the view specified with a resource ID.</a:t>
            </a:r>
          </a:p>
          <a:p>
            <a:pPr marL="0" indent="0">
              <a:buNone/>
            </a:pPr>
            <a:endParaRPr lang="en-US" dirty="0"/>
          </a:p>
          <a:p>
            <a:pPr marL="0" indent="0">
              <a:buNone/>
            </a:pPr>
            <a:r>
              <a:rPr lang="en-US" dirty="0"/>
              <a:t>These are just a few examples. All layout attributes are documented at </a:t>
            </a:r>
            <a:r>
              <a:rPr lang="en-US" dirty="0">
                <a:hlinkClick r:id="rId2"/>
              </a:rPr>
              <a:t>RelativeLayout.LayoutParams</a:t>
            </a:r>
            <a:r>
              <a:rPr lang="en-US" dirty="0"/>
              <a:t>.</a:t>
            </a:r>
          </a:p>
        </p:txBody>
      </p:sp>
    </p:spTree>
    <p:extLst>
      <p:ext uri="{BB962C8B-B14F-4D97-AF65-F5344CB8AC3E}">
        <p14:creationId xmlns:p14="http://schemas.microsoft.com/office/powerpoint/2010/main" val="110042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a:t>
            </a:r>
          </a:p>
        </p:txBody>
      </p:sp>
      <p:sp>
        <p:nvSpPr>
          <p:cNvPr id="3" name="Content Placeholder 2"/>
          <p:cNvSpPr>
            <a:spLocks noGrp="1"/>
          </p:cNvSpPr>
          <p:nvPr>
            <p:ph idx="1"/>
          </p:nvPr>
        </p:nvSpPr>
        <p:spPr/>
        <p:txBody>
          <a:bodyPr>
            <a:normAutofit/>
          </a:bodyPr>
          <a:lstStyle/>
          <a:p>
            <a:r>
              <a:rPr lang="en-US" sz="4000" dirty="0"/>
              <a:t>A layout defines the </a:t>
            </a:r>
            <a:r>
              <a:rPr lang="en-US" sz="4000" dirty="0">
                <a:solidFill>
                  <a:srgbClr val="0070C0"/>
                </a:solidFill>
              </a:rPr>
              <a:t>visual structure </a:t>
            </a:r>
            <a:r>
              <a:rPr lang="en-US" sz="4000" dirty="0"/>
              <a:t>for a user interface, such as the UI for an activity or app widget. You can declare a layout in two ways:</a:t>
            </a:r>
          </a:p>
          <a:p>
            <a:pPr lvl="1"/>
            <a:r>
              <a:rPr lang="en-US" sz="3600" b="1" dirty="0"/>
              <a:t>Declare UI elements in XML.</a:t>
            </a:r>
          </a:p>
          <a:p>
            <a:pPr lvl="2"/>
            <a:r>
              <a:rPr lang="en-US" sz="3200" dirty="0"/>
              <a:t>Android provides a straightforward XML vocabulary that corresponds to the View classes and subclasses, such as those for widgets and layouts.</a:t>
            </a:r>
          </a:p>
          <a:p>
            <a:pPr lvl="1"/>
            <a:r>
              <a:rPr lang="en-US" sz="3600" b="1" dirty="0"/>
              <a:t>Instantiate layout elements at runtime.</a:t>
            </a:r>
          </a:p>
          <a:p>
            <a:pPr lvl="2"/>
            <a:r>
              <a:rPr lang="en-US" sz="3200" dirty="0"/>
              <a:t>Your application can create </a:t>
            </a:r>
            <a:r>
              <a:rPr lang="en-US" sz="3200" dirty="0">
                <a:solidFill>
                  <a:srgbClr val="C00000"/>
                </a:solidFill>
              </a:rPr>
              <a:t>View</a:t>
            </a:r>
            <a:r>
              <a:rPr lang="en-US" sz="3200" dirty="0"/>
              <a:t> and </a:t>
            </a:r>
            <a:r>
              <a:rPr lang="en-US" sz="3200" dirty="0">
                <a:solidFill>
                  <a:srgbClr val="C00000"/>
                </a:solidFill>
              </a:rPr>
              <a:t>ViewGroup</a:t>
            </a:r>
            <a:r>
              <a:rPr lang="en-US" sz="3200" dirty="0"/>
              <a:t> objects (and manipulate their properties) programmatically.</a:t>
            </a:r>
          </a:p>
        </p:txBody>
      </p:sp>
    </p:spTree>
    <p:extLst>
      <p:ext uri="{BB962C8B-B14F-4D97-AF65-F5344CB8AC3E}">
        <p14:creationId xmlns:p14="http://schemas.microsoft.com/office/powerpoint/2010/main" val="29137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Layout</a:t>
            </a:r>
          </a:p>
        </p:txBody>
      </p:sp>
      <p:sp>
        <p:nvSpPr>
          <p:cNvPr id="3" name="Content Placeholder 2"/>
          <p:cNvSpPr>
            <a:spLocks noGrp="1"/>
          </p:cNvSpPr>
          <p:nvPr>
            <p:ph idx="1"/>
          </p:nvPr>
        </p:nvSpPr>
        <p:spPr>
          <a:xfrm>
            <a:off x="160637" y="939114"/>
            <a:ext cx="11899557" cy="5637050"/>
          </a:xfrm>
          <a:noFill/>
        </p:spPr>
        <p:txBody>
          <a:bodyPr>
            <a:normAutofit/>
          </a:bodyPr>
          <a:lstStyle/>
          <a:p>
            <a:r>
              <a:rPr lang="en-US" dirty="0">
                <a:hlinkClick r:id="rId2"/>
              </a:rPr>
              <a:t>AbsoluteLayout</a:t>
            </a:r>
            <a:r>
              <a:rPr lang="en-US" dirty="0"/>
              <a:t> lets you specify exact locations (x/y coordinates) of its children. </a:t>
            </a:r>
          </a:p>
          <a:p>
            <a:r>
              <a:rPr lang="en-US" dirty="0"/>
              <a:t>Absolute layouts are less flexible and harder to maintain than other types of layouts without absolute positioning.</a:t>
            </a:r>
          </a:p>
          <a:p>
            <a:r>
              <a:rPr lang="en-US" dirty="0"/>
              <a:t>Following are the important attributes specific to AbsoluteLayout: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0817156"/>
              </p:ext>
            </p:extLst>
          </p:nvPr>
        </p:nvGraphicFramePr>
        <p:xfrm>
          <a:off x="2793565" y="3389607"/>
          <a:ext cx="7415147" cy="2529840"/>
        </p:xfrm>
        <a:graphic>
          <a:graphicData uri="http://schemas.openxmlformats.org/drawingml/2006/table">
            <a:tbl>
              <a:tblPr/>
              <a:tblGrid>
                <a:gridCol w="849180">
                  <a:extLst>
                    <a:ext uri="{9D8B030D-6E8A-4147-A177-3AD203B41FA5}">
                      <a16:colId xmlns:a16="http://schemas.microsoft.com/office/drawing/2014/main" val="3393542650"/>
                    </a:ext>
                  </a:extLst>
                </a:gridCol>
                <a:gridCol w="6565967">
                  <a:extLst>
                    <a:ext uri="{9D8B030D-6E8A-4147-A177-3AD203B41FA5}">
                      <a16:colId xmlns:a16="http://schemas.microsoft.com/office/drawing/2014/main" val="1895816824"/>
                    </a:ext>
                  </a:extLst>
                </a:gridCol>
              </a:tblGrid>
              <a:tr h="0">
                <a:tc>
                  <a:txBody>
                    <a:bodyPr/>
                    <a:lstStyle/>
                    <a:p>
                      <a:pPr algn="ct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11493191"/>
                  </a:ext>
                </a:extLst>
              </a:tr>
              <a:tr h="0">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err="1">
                          <a:solidFill>
                            <a:srgbClr val="000000"/>
                          </a:solidFill>
                          <a:effectLst/>
                        </a:rPr>
                        <a:t>android:id</a:t>
                      </a:r>
                      <a:endParaRPr lang="en-US" dirty="0">
                        <a:solidFill>
                          <a:srgbClr val="000000"/>
                        </a:solidFill>
                        <a:effectLst/>
                      </a:endParaRPr>
                    </a:p>
                    <a:p>
                      <a:pPr algn="just" fontAlgn="t"/>
                      <a:r>
                        <a:rPr lang="en-US" dirty="0">
                          <a:solidFill>
                            <a:srgbClr val="000000"/>
                          </a:solidFill>
                          <a:effectLst/>
                        </a:rPr>
                        <a:t>This is the ID which uniquely identifies the layout.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9879120"/>
                  </a:ext>
                </a:extLst>
              </a:tr>
              <a:tr h="0">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android:layout_x</a:t>
                      </a:r>
                      <a:endParaRPr lang="en-US">
                        <a:solidFill>
                          <a:srgbClr val="000000"/>
                        </a:solidFill>
                        <a:effectLst/>
                      </a:endParaRPr>
                    </a:p>
                    <a:p>
                      <a:pPr algn="just" fontAlgn="t"/>
                      <a:r>
                        <a:rPr lang="en-US">
                          <a:solidFill>
                            <a:srgbClr val="000000"/>
                          </a:solidFill>
                          <a:effectLst/>
                        </a:rPr>
                        <a:t>This specifies the x-coordinate of the view.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51745"/>
                  </a:ext>
                </a:extLst>
              </a:tr>
              <a:tr h="0">
                <a:tc>
                  <a:txBody>
                    <a:bodyPr/>
                    <a:lstStyle/>
                    <a:p>
                      <a:pPr algn="ct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err="1">
                          <a:solidFill>
                            <a:srgbClr val="000000"/>
                          </a:solidFill>
                          <a:effectLst/>
                        </a:rPr>
                        <a:t>android:layout_y</a:t>
                      </a:r>
                      <a:endParaRPr lang="en-US" dirty="0">
                        <a:solidFill>
                          <a:srgbClr val="000000"/>
                        </a:solidFill>
                        <a:effectLst/>
                      </a:endParaRPr>
                    </a:p>
                    <a:p>
                      <a:pPr algn="just" fontAlgn="t"/>
                      <a:r>
                        <a:rPr lang="en-US" dirty="0">
                          <a:solidFill>
                            <a:srgbClr val="000000"/>
                          </a:solidFill>
                          <a:effectLst/>
                        </a:rPr>
                        <a:t>This specifies the y-coordinate of the view.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3046930"/>
                  </a:ext>
                </a:extLst>
              </a:tr>
            </a:tbl>
          </a:graphicData>
        </a:graphic>
      </p:graphicFrame>
    </p:spTree>
    <p:extLst>
      <p:ext uri="{BB962C8B-B14F-4D97-AF65-F5344CB8AC3E}">
        <p14:creationId xmlns:p14="http://schemas.microsoft.com/office/powerpoint/2010/main" val="69387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Layout</a:t>
            </a:r>
          </a:p>
        </p:txBody>
      </p:sp>
      <p:pic>
        <p:nvPicPr>
          <p:cNvPr id="7" name="Picture 6"/>
          <p:cNvPicPr>
            <a:picLocks noChangeAspect="1"/>
          </p:cNvPicPr>
          <p:nvPr/>
        </p:nvPicPr>
        <p:blipFill>
          <a:blip r:embed="rId2"/>
          <a:stretch>
            <a:fillRect/>
          </a:stretch>
        </p:blipFill>
        <p:spPr>
          <a:xfrm>
            <a:off x="8680538" y="939115"/>
            <a:ext cx="3379658" cy="5663568"/>
          </a:xfrm>
          <a:prstGeom prst="rect">
            <a:avLst/>
          </a:prstGeom>
        </p:spPr>
      </p:pic>
      <p:sp>
        <p:nvSpPr>
          <p:cNvPr id="9" name="Rectangle 8"/>
          <p:cNvSpPr/>
          <p:nvPr/>
        </p:nvSpPr>
        <p:spPr>
          <a:xfrm>
            <a:off x="160638" y="939115"/>
            <a:ext cx="8432218" cy="5723233"/>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AbsoluteLayout </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xmlns:</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"http://schemas.android.com/</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apk</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/res/android"</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Button</a:t>
            </a:r>
            <a:b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"100dp"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wrap_content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:layout_x</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"57dp"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:layout_y</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"130dp"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"OK"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Button</a:t>
            </a:r>
            <a:b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"100dp"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wrap_content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:layout_x</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"207dp"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:layout_y</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"23dp"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"Cancel"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AbsoluteLayout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7202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Layout</a:t>
            </a:r>
          </a:p>
        </p:txBody>
      </p:sp>
      <p:sp>
        <p:nvSpPr>
          <p:cNvPr id="3" name="Content Placeholder 2"/>
          <p:cNvSpPr>
            <a:spLocks noGrp="1"/>
          </p:cNvSpPr>
          <p:nvPr>
            <p:ph idx="1"/>
          </p:nvPr>
        </p:nvSpPr>
        <p:spPr>
          <a:xfrm>
            <a:off x="160637" y="939114"/>
            <a:ext cx="11899557" cy="5637050"/>
          </a:xfrm>
          <a:noFill/>
        </p:spPr>
        <p:txBody>
          <a:bodyPr>
            <a:normAutofit/>
          </a:bodyPr>
          <a:lstStyle/>
          <a:p>
            <a:r>
              <a:rPr lang="en-US" dirty="0">
                <a:hlinkClick r:id="rId2"/>
              </a:rPr>
              <a:t>FrameLayout</a:t>
            </a:r>
            <a:r>
              <a:rPr lang="en-US" dirty="0"/>
              <a:t> is designed to block out an area on the screen to display a single item.</a:t>
            </a:r>
          </a:p>
          <a:p>
            <a:r>
              <a:rPr lang="en-US" dirty="0"/>
              <a:t>You can add multiple children to a </a:t>
            </a:r>
            <a:r>
              <a:rPr lang="en-US" dirty="0">
                <a:solidFill>
                  <a:srgbClr val="C00000"/>
                </a:solidFill>
              </a:rPr>
              <a:t>FrameLayout</a:t>
            </a:r>
            <a:r>
              <a:rPr lang="en-US" dirty="0"/>
              <a:t> and control their position within the </a:t>
            </a:r>
            <a:r>
              <a:rPr lang="en-US" dirty="0">
                <a:solidFill>
                  <a:srgbClr val="C00000"/>
                </a:solidFill>
              </a:rPr>
              <a:t>FrameLayout</a:t>
            </a:r>
            <a:r>
              <a:rPr lang="en-US" dirty="0"/>
              <a:t> by assigning gravity to each child, using the </a:t>
            </a:r>
            <a:r>
              <a:rPr lang="en-US" dirty="0" err="1">
                <a:solidFill>
                  <a:srgbClr val="C00000"/>
                </a:solidFill>
              </a:rPr>
              <a:t>android:layout_gravity</a:t>
            </a:r>
            <a:r>
              <a:rPr lang="en-US" dirty="0"/>
              <a:t> attribute.</a:t>
            </a:r>
          </a:p>
        </p:txBody>
      </p:sp>
    </p:spTree>
    <p:extLst>
      <p:ext uri="{BB962C8B-B14F-4D97-AF65-F5344CB8AC3E}">
        <p14:creationId xmlns:p14="http://schemas.microsoft.com/office/powerpoint/2010/main" val="228855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Layout</a:t>
            </a:r>
          </a:p>
        </p:txBody>
      </p:sp>
      <p:sp>
        <p:nvSpPr>
          <p:cNvPr id="9" name="Rectangle 8"/>
          <p:cNvSpPr/>
          <p:nvPr/>
        </p:nvSpPr>
        <p:spPr>
          <a:xfrm>
            <a:off x="160637" y="939115"/>
            <a:ext cx="8394639" cy="6017673"/>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FrameLayout . . .</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ImageView</a:t>
            </a:r>
            <a:b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:id</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"@+id/imageView1"</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:scaleType</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fitXY</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app</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:srcCompat</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"@drawable/background1" </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TextView</a:t>
            </a:r>
            <a:b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:id</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"@+id/textView1"</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wrap_content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:gravity</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“left"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:textColor</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android:color</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/white"</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:textSize</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"30sp"</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tools</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"Title" </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TextView</a:t>
            </a:r>
            <a:b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:id</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"@+id/textView2"</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match_parent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wrap_content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:layout_gravity</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"bottom"</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:gravity</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"right"</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:textColor</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android:color</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/white"</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:textSize</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"18sp"</a:t>
            </a:r>
            <a:b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tools</a:t>
            </a:r>
            <a:r>
              <a:rPr lang="en-US" sz="12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"Footer" </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FrameLayout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680538" y="939114"/>
            <a:ext cx="3379658" cy="5655205"/>
          </a:xfrm>
          <a:prstGeom prst="rect">
            <a:avLst/>
          </a:prstGeom>
        </p:spPr>
      </p:pic>
    </p:spTree>
    <p:extLst>
      <p:ext uri="{BB962C8B-B14F-4D97-AF65-F5344CB8AC3E}">
        <p14:creationId xmlns:p14="http://schemas.microsoft.com/office/powerpoint/2010/main" val="1131668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Layout</a:t>
            </a:r>
          </a:p>
        </p:txBody>
      </p:sp>
      <p:sp>
        <p:nvSpPr>
          <p:cNvPr id="3" name="Content Placeholder 2"/>
          <p:cNvSpPr>
            <a:spLocks noGrp="1"/>
          </p:cNvSpPr>
          <p:nvPr>
            <p:ph idx="1"/>
          </p:nvPr>
        </p:nvSpPr>
        <p:spPr>
          <a:xfrm>
            <a:off x="160637" y="939114"/>
            <a:ext cx="11899557" cy="2229971"/>
          </a:xfrm>
          <a:noFill/>
        </p:spPr>
        <p:txBody>
          <a:bodyPr>
            <a:normAutofit fontScale="92500" lnSpcReduction="10000"/>
          </a:bodyPr>
          <a:lstStyle/>
          <a:p>
            <a:r>
              <a:rPr lang="en-US" dirty="0">
                <a:solidFill>
                  <a:srgbClr val="C00000"/>
                </a:solidFill>
                <a:hlinkClick r:id="rId2"/>
              </a:rPr>
              <a:t>GridView</a:t>
            </a:r>
            <a:r>
              <a:rPr lang="en-US" dirty="0"/>
              <a:t> give flexibility to arrange components in a two-dimensional scrolling grid.</a:t>
            </a:r>
          </a:p>
          <a:p>
            <a:r>
              <a:rPr lang="en-US" dirty="0"/>
              <a:t>A layout that places its children in a rectangular grid.</a:t>
            </a:r>
          </a:p>
          <a:p>
            <a:r>
              <a:rPr lang="en-US" dirty="0"/>
              <a:t>The grid is composed of a set of infinitely thin lines that separate the viewing area into cells. Throughout the API, grid lines are referenced by grid indices.</a:t>
            </a:r>
          </a:p>
          <a:p>
            <a:r>
              <a:rPr lang="en-US" dirty="0"/>
              <a:t>Child view can use </a:t>
            </a:r>
            <a:r>
              <a:rPr lang="en-US" dirty="0" err="1">
                <a:solidFill>
                  <a:srgbClr val="C00000"/>
                </a:solidFill>
              </a:rPr>
              <a:t>layout_row</a:t>
            </a:r>
            <a:r>
              <a:rPr lang="en-US" dirty="0">
                <a:solidFill>
                  <a:srgbClr val="C00000"/>
                </a:solidFill>
              </a:rPr>
              <a:t> </a:t>
            </a:r>
            <a:r>
              <a:rPr lang="en-US" dirty="0"/>
              <a:t>and </a:t>
            </a:r>
            <a:r>
              <a:rPr lang="en-US" dirty="0" err="1">
                <a:solidFill>
                  <a:srgbClr val="C00000"/>
                </a:solidFill>
              </a:rPr>
              <a:t>layout_colums</a:t>
            </a:r>
            <a:r>
              <a:rPr lang="en-US" dirty="0">
                <a:solidFill>
                  <a:srgbClr val="C00000"/>
                </a:solidFill>
              </a:rPr>
              <a:t> </a:t>
            </a:r>
            <a:r>
              <a:rPr lang="en-US" dirty="0"/>
              <a:t>number (starting from 0)</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96301388"/>
              </p:ext>
            </p:extLst>
          </p:nvPr>
        </p:nvGraphicFramePr>
        <p:xfrm>
          <a:off x="1240076" y="3144033"/>
          <a:ext cx="9454781" cy="3208049"/>
        </p:xfrm>
        <a:graphic>
          <a:graphicData uri="http://schemas.openxmlformats.org/drawingml/2006/table">
            <a:tbl>
              <a:tblPr firstRow="1" firstCol="1" bandRow="1"/>
              <a:tblGrid>
                <a:gridCol w="3972802">
                  <a:extLst>
                    <a:ext uri="{9D8B030D-6E8A-4147-A177-3AD203B41FA5}">
                      <a16:colId xmlns:a16="http://schemas.microsoft.com/office/drawing/2014/main" val="3920484872"/>
                    </a:ext>
                  </a:extLst>
                </a:gridCol>
                <a:gridCol w="5481979">
                  <a:extLst>
                    <a:ext uri="{9D8B030D-6E8A-4147-A177-3AD203B41FA5}">
                      <a16:colId xmlns:a16="http://schemas.microsoft.com/office/drawing/2014/main" val="2743442743"/>
                    </a:ext>
                  </a:extLst>
                </a:gridCol>
              </a:tblGrid>
              <a:tr h="91440">
                <a:tc gridSpan="2">
                  <a:txBody>
                    <a:bodyPr/>
                    <a:lstStyle/>
                    <a:p>
                      <a:pPr marL="0" marR="0">
                        <a:lnSpc>
                          <a:spcPct val="107000"/>
                        </a:lnSpc>
                        <a:spcBef>
                          <a:spcPts val="0"/>
                        </a:spcBef>
                        <a:spcAft>
                          <a:spcPts val="0"/>
                        </a:spcAft>
                      </a:pPr>
                      <a:r>
                        <a:rPr lang="en-US" sz="14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XML attributes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999999"/>
                    </a:solidFill>
                  </a:tcPr>
                </a:tc>
                <a:tc hMerge="1">
                  <a:txBody>
                    <a:bodyPr/>
                    <a:lstStyle/>
                    <a:p>
                      <a:endParaRPr lang="en-US"/>
                    </a:p>
                  </a:txBody>
                  <a:tcPr/>
                </a:tc>
                <a:extLst>
                  <a:ext uri="{0D108BD9-81ED-4DB2-BD59-A6C34878D82A}">
                    <a16:rowId xmlns:a16="http://schemas.microsoft.com/office/drawing/2014/main" val="883108421"/>
                  </a:ext>
                </a:extLst>
              </a:tr>
              <a:tr h="91440">
                <a:tc>
                  <a:txBody>
                    <a:bodyPr/>
                    <a:lstStyle/>
                    <a:p>
                      <a:pPr marL="0" marR="0">
                        <a:lnSpc>
                          <a:spcPct val="107000"/>
                        </a:lnSpc>
                        <a:spcBef>
                          <a:spcPts val="0"/>
                        </a:spcBef>
                        <a:spcAft>
                          <a:spcPts val="0"/>
                        </a:spcAft>
                      </a:pPr>
                      <a:r>
                        <a:rPr lang="en-US" sz="1400" u="none" strike="noStrike" dirty="0">
                          <a:solidFill>
                            <a:srgbClr val="039BE5"/>
                          </a:solidFill>
                          <a:effectLst/>
                          <a:latin typeface="Consolas" panose="020B0609020204030204" pitchFamily="49" charset="0"/>
                          <a:ea typeface="Times New Roman" panose="02020603050405020304" pitchFamily="18" charset="0"/>
                          <a:cs typeface="Times New Roman" panose="02020603050405020304" pitchFamily="18" charset="0"/>
                        </a:rPr>
                        <a:t>android:alignmentMode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marL="0" marR="0">
                        <a:lnSpc>
                          <a:spcPct val="107000"/>
                        </a:lnSpc>
                        <a:spcBef>
                          <a:spcPts val="0"/>
                        </a:spcBef>
                        <a:spcAft>
                          <a:spcPts val="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When set to alignMargins, causes alignment to take place between the outer boundary of a view, as defined by its margins.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907721261"/>
                  </a:ext>
                </a:extLst>
              </a:tr>
              <a:tr h="91440">
                <a:tc>
                  <a:txBody>
                    <a:bodyPr/>
                    <a:lstStyle/>
                    <a:p>
                      <a:pPr marL="0" marR="0">
                        <a:lnSpc>
                          <a:spcPct val="107000"/>
                        </a:lnSpc>
                        <a:spcBef>
                          <a:spcPts val="0"/>
                        </a:spcBef>
                        <a:spcAft>
                          <a:spcPts val="0"/>
                        </a:spcAft>
                      </a:pPr>
                      <a:r>
                        <a:rPr lang="en-US" sz="1400" u="none" strike="noStrike"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android:columnCount</a:t>
                      </a:r>
                      <a:endParaRPr lang="en-US"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marL="0" marR="0">
                        <a:lnSpc>
                          <a:spcPct val="107000"/>
                        </a:lnSpc>
                        <a:spcBef>
                          <a:spcPts val="0"/>
                        </a:spcBef>
                        <a:spcAft>
                          <a:spcPts val="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The maxmimum number of columns to create when automatically positioning children.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541205931"/>
                  </a:ext>
                </a:extLst>
              </a:tr>
              <a:tr h="91440">
                <a:tc>
                  <a:txBody>
                    <a:bodyPr/>
                    <a:lstStyle/>
                    <a:p>
                      <a:pPr marL="0" marR="0">
                        <a:lnSpc>
                          <a:spcPct val="107000"/>
                        </a:lnSpc>
                        <a:spcBef>
                          <a:spcPts val="0"/>
                        </a:spcBef>
                        <a:spcAft>
                          <a:spcPts val="0"/>
                        </a:spcAft>
                      </a:pPr>
                      <a:r>
                        <a:rPr lang="en-US" sz="1400" u="none" strike="noStrike" dirty="0">
                          <a:solidFill>
                            <a:srgbClr val="039BE5"/>
                          </a:solidFill>
                          <a:effectLst/>
                          <a:latin typeface="Consolas" panose="020B0609020204030204" pitchFamily="49" charset="0"/>
                          <a:ea typeface="Times New Roman" panose="02020603050405020304" pitchFamily="18" charset="0"/>
                          <a:cs typeface="Times New Roman" panose="02020603050405020304" pitchFamily="18" charset="0"/>
                        </a:rPr>
                        <a:t>android:columnOrderPreserved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marL="0" marR="0">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When set to true, forces column boundaries to appear in the same order as column indices.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683923480"/>
                  </a:ext>
                </a:extLst>
              </a:tr>
              <a:tr h="91440">
                <a:tc>
                  <a:txBody>
                    <a:bodyPr/>
                    <a:lstStyle/>
                    <a:p>
                      <a:pPr marL="0" marR="0">
                        <a:lnSpc>
                          <a:spcPct val="107000"/>
                        </a:lnSpc>
                        <a:spcBef>
                          <a:spcPts val="0"/>
                        </a:spcBef>
                        <a:spcAft>
                          <a:spcPts val="0"/>
                        </a:spcAft>
                      </a:pPr>
                      <a:r>
                        <a:rPr lang="en-US" sz="1400" u="none" strike="noStrike" dirty="0">
                          <a:solidFill>
                            <a:srgbClr val="039BE5"/>
                          </a:solidFill>
                          <a:effectLst/>
                          <a:latin typeface="Consolas" panose="020B0609020204030204" pitchFamily="49" charset="0"/>
                          <a:ea typeface="Times New Roman" panose="02020603050405020304" pitchFamily="18" charset="0"/>
                          <a:cs typeface="Times New Roman" panose="02020603050405020304" pitchFamily="18" charset="0"/>
                        </a:rPr>
                        <a:t>android:orientation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marL="0" marR="0">
                        <a:lnSpc>
                          <a:spcPct val="107000"/>
                        </a:lnSpc>
                        <a:spcBef>
                          <a:spcPts val="0"/>
                        </a:spcBef>
                        <a:spcAft>
                          <a:spcPts val="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The orientation property is not used during layout.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685737915"/>
                  </a:ext>
                </a:extLst>
              </a:tr>
              <a:tr h="91440">
                <a:tc>
                  <a:txBody>
                    <a:bodyPr/>
                    <a:lstStyle/>
                    <a:p>
                      <a:pPr marL="0" marR="0">
                        <a:lnSpc>
                          <a:spcPct val="107000"/>
                        </a:lnSpc>
                        <a:spcBef>
                          <a:spcPts val="0"/>
                        </a:spcBef>
                        <a:spcAft>
                          <a:spcPts val="0"/>
                        </a:spcAft>
                      </a:pPr>
                      <a:r>
                        <a:rPr lang="en-US" sz="1400" u="none" strike="noStrike" dirty="0">
                          <a:solidFill>
                            <a:srgbClr val="C00000"/>
                          </a:solidFill>
                          <a:effectLst/>
                          <a:latin typeface="Consolas" panose="020B0609020204030204" pitchFamily="49" charset="0"/>
                          <a:ea typeface="Times New Roman" panose="02020603050405020304" pitchFamily="18" charset="0"/>
                          <a:cs typeface="Times New Roman" panose="02020603050405020304" pitchFamily="18" charset="0"/>
                        </a:rPr>
                        <a:t>android:rowCount</a:t>
                      </a:r>
                      <a:endParaRPr lang="en-US" sz="1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marL="0" marR="0">
                        <a:lnSpc>
                          <a:spcPct val="107000"/>
                        </a:lnSpc>
                        <a:spcBef>
                          <a:spcPts val="0"/>
                        </a:spcBef>
                        <a:spcAft>
                          <a:spcPts val="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The maxmimum number of rows to create when automatically positioning children.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726646022"/>
                  </a:ext>
                </a:extLst>
              </a:tr>
              <a:tr h="91440">
                <a:tc>
                  <a:txBody>
                    <a:bodyPr/>
                    <a:lstStyle/>
                    <a:p>
                      <a:pPr marL="0" marR="0">
                        <a:lnSpc>
                          <a:spcPct val="107000"/>
                        </a:lnSpc>
                        <a:spcBef>
                          <a:spcPts val="0"/>
                        </a:spcBef>
                        <a:spcAft>
                          <a:spcPts val="0"/>
                        </a:spcAft>
                      </a:pPr>
                      <a:r>
                        <a:rPr lang="en-US" sz="1400" u="none" strike="noStrike" dirty="0">
                          <a:solidFill>
                            <a:srgbClr val="039BE5"/>
                          </a:solidFill>
                          <a:effectLst/>
                          <a:latin typeface="Consolas" panose="020B0609020204030204" pitchFamily="49" charset="0"/>
                          <a:ea typeface="Times New Roman" panose="02020603050405020304" pitchFamily="18" charset="0"/>
                          <a:cs typeface="Times New Roman" panose="02020603050405020304" pitchFamily="18" charset="0"/>
                          <a:hlinkClick r:id="rId3"/>
                        </a:rPr>
                        <a:t>android:rowOrderPreserved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marL="0" marR="0">
                        <a:lnSpc>
                          <a:spcPct val="107000"/>
                        </a:lnSpc>
                        <a:spcBef>
                          <a:spcPts val="0"/>
                        </a:spcBef>
                        <a:spcAft>
                          <a:spcPts val="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When set to true, forces row boundaries to appear in the same order as row indices.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73582388"/>
                  </a:ext>
                </a:extLst>
              </a:tr>
              <a:tr h="91440">
                <a:tc>
                  <a:txBody>
                    <a:bodyPr/>
                    <a:lstStyle/>
                    <a:p>
                      <a:pPr marL="0" marR="0">
                        <a:lnSpc>
                          <a:spcPct val="107000"/>
                        </a:lnSpc>
                        <a:spcBef>
                          <a:spcPts val="0"/>
                        </a:spcBef>
                        <a:spcAft>
                          <a:spcPts val="0"/>
                        </a:spcAft>
                      </a:pPr>
                      <a:r>
                        <a:rPr lang="en-US" sz="1400" u="none" strike="noStrike" dirty="0" err="1">
                          <a:solidFill>
                            <a:srgbClr val="039BE5"/>
                          </a:solidFill>
                          <a:effectLst/>
                          <a:latin typeface="Consolas" panose="020B0609020204030204" pitchFamily="49" charset="0"/>
                          <a:ea typeface="Times New Roman" panose="02020603050405020304" pitchFamily="18" charset="0"/>
                          <a:cs typeface="Times New Roman" panose="02020603050405020304" pitchFamily="18" charset="0"/>
                          <a:hlinkClick r:id="rId4"/>
                        </a:rPr>
                        <a:t>android:useDefaultMargins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marL="0" marR="0">
                        <a:lnSpc>
                          <a:spcPct val="107000"/>
                        </a:lnSpc>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When set to true, tells </a:t>
                      </a:r>
                      <a:r>
                        <a:rPr lang="en-US" sz="1400" dirty="0" err="1">
                          <a:effectLst/>
                          <a:latin typeface="Arial" panose="020B0604020202020204" pitchFamily="34" charset="0"/>
                          <a:ea typeface="Times New Roman" panose="02020603050405020304" pitchFamily="18" charset="0"/>
                          <a:cs typeface="Times New Roman" panose="02020603050405020304" pitchFamily="18" charset="0"/>
                        </a:rPr>
                        <a:t>GridLayout</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 to use default margins when none are specified in a view's layout parameters.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293" marR="19293" marT="6431" marB="6431">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084413322"/>
                  </a:ext>
                </a:extLst>
              </a:tr>
            </a:tbl>
          </a:graphicData>
        </a:graphic>
      </p:graphicFrame>
    </p:spTree>
    <p:extLst>
      <p:ext uri="{BB962C8B-B14F-4D97-AF65-F5344CB8AC3E}">
        <p14:creationId xmlns:p14="http://schemas.microsoft.com/office/powerpoint/2010/main" val="2242251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Grid </a:t>
            </a:r>
            <a:r>
              <a:rPr lang="en-US" dirty="0"/>
              <a:t>Layout</a:t>
            </a:r>
          </a:p>
        </p:txBody>
      </p:sp>
      <p:sp>
        <p:nvSpPr>
          <p:cNvPr id="9" name="Rectangle 8"/>
          <p:cNvSpPr/>
          <p:nvPr/>
        </p:nvSpPr>
        <p:spPr>
          <a:xfrm>
            <a:off x="160637" y="939115"/>
            <a:ext cx="8394639" cy="61927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5"/>
          <p:cNvSpPr>
            <a:spLocks noChangeArrowheads="1"/>
          </p:cNvSpPr>
          <p:nvPr/>
        </p:nvSpPr>
        <p:spPr bwMode="auto">
          <a:xfrm>
            <a:off x="160637" y="1056530"/>
            <a:ext cx="851990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GridLayout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xmlns:</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"http://schemas.android.com/</a:t>
            </a:r>
            <a:r>
              <a:rPr kumimoji="0" lang="en-US" altLang="en-US" sz="12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apk</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/res/android"</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:layout_width</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match_parent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:layout_height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wrap_content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:columnCount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"4"</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:rowCount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"4"</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TextView</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"1,1"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:gravity</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"center"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TextView</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"1,2"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:gravity</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"center"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 /&gt;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TextView</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"1,3"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:gravity</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"center"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 /&gt;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 .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TextView</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"3,3 longer" "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:gravity</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"center"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 /&gt;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 .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TextView</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"4,4"  </a:t>
            </a:r>
            <a:r>
              <a:rPr kumimoji="0" lang="en-US" altLang="en-US" sz="12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2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:gravity</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"center"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GridLayout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8680538" y="939115"/>
            <a:ext cx="3379657" cy="5619350"/>
          </a:xfrm>
          <a:prstGeom prst="rect">
            <a:avLst/>
          </a:prstGeom>
        </p:spPr>
      </p:pic>
    </p:spTree>
    <p:extLst>
      <p:ext uri="{BB962C8B-B14F-4D97-AF65-F5344CB8AC3E}">
        <p14:creationId xmlns:p14="http://schemas.microsoft.com/office/powerpoint/2010/main" val="3884560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a:t>
            </a:r>
          </a:p>
        </p:txBody>
      </p:sp>
      <p:sp>
        <p:nvSpPr>
          <p:cNvPr id="3" name="Content Placeholder 2"/>
          <p:cNvSpPr>
            <a:spLocks noGrp="1"/>
          </p:cNvSpPr>
          <p:nvPr>
            <p:ph idx="1"/>
          </p:nvPr>
        </p:nvSpPr>
        <p:spPr>
          <a:xfrm>
            <a:off x="160637" y="939114"/>
            <a:ext cx="11899557" cy="3094267"/>
          </a:xfrm>
          <a:noFill/>
        </p:spPr>
        <p:txBody>
          <a:bodyPr>
            <a:normAutofit/>
          </a:bodyPr>
          <a:lstStyle/>
          <a:p>
            <a:r>
              <a:rPr lang="en-US" dirty="0"/>
              <a:t>A layout that arranges other views either horizontally in a single column or vertically in a single row.</a:t>
            </a:r>
          </a:p>
        </p:txBody>
      </p:sp>
      <p:pic>
        <p:nvPicPr>
          <p:cNvPr id="2050" name="Picture 2" descr="Linear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409" y="2309421"/>
            <a:ext cx="6959209" cy="372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112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a:t>
            </a:r>
          </a:p>
        </p:txBody>
      </p:sp>
      <p:graphicFrame>
        <p:nvGraphicFramePr>
          <p:cNvPr id="5" name="Table 4"/>
          <p:cNvGraphicFramePr>
            <a:graphicFrameLocks noGrp="1"/>
          </p:cNvGraphicFramePr>
          <p:nvPr>
            <p:extLst>
              <p:ext uri="{D42A27DB-BD31-4B8C-83A1-F6EECF244321}">
                <p14:modId xmlns:p14="http://schemas.microsoft.com/office/powerpoint/2010/main" val="18462595"/>
              </p:ext>
            </p:extLst>
          </p:nvPr>
        </p:nvGraphicFramePr>
        <p:xfrm>
          <a:off x="160636" y="1589280"/>
          <a:ext cx="11899558" cy="2924471"/>
        </p:xfrm>
        <a:graphic>
          <a:graphicData uri="http://schemas.openxmlformats.org/drawingml/2006/table">
            <a:tbl>
              <a:tblPr firstRow="1" firstCol="1" bandRow="1"/>
              <a:tblGrid>
                <a:gridCol w="840674">
                  <a:extLst>
                    <a:ext uri="{9D8B030D-6E8A-4147-A177-3AD203B41FA5}">
                      <a16:colId xmlns:a16="http://schemas.microsoft.com/office/drawing/2014/main" val="2418021343"/>
                    </a:ext>
                  </a:extLst>
                </a:gridCol>
                <a:gridCol w="11058884">
                  <a:extLst>
                    <a:ext uri="{9D8B030D-6E8A-4147-A177-3AD203B41FA5}">
                      <a16:colId xmlns:a16="http://schemas.microsoft.com/office/drawing/2014/main" val="1931076705"/>
                    </a:ext>
                  </a:extLst>
                </a:gridCol>
              </a:tblGrid>
              <a:tr h="154746">
                <a:tc>
                  <a:txBody>
                    <a:bodyPr/>
                    <a:lstStyle/>
                    <a:p>
                      <a:pPr marL="0" marR="0" algn="ctr">
                        <a:lnSpc>
                          <a:spcPct val="107000"/>
                        </a:lnSpc>
                        <a:spcBef>
                          <a:spcPts val="0"/>
                        </a:spcBef>
                        <a:spcAft>
                          <a:spcPts val="1500"/>
                        </a:spcAft>
                      </a:pPr>
                      <a:r>
                        <a:rPr lang="en-US" sz="1100" b="1">
                          <a:solidFill>
                            <a:srgbClr val="313131"/>
                          </a:solidFill>
                          <a:effectLst/>
                          <a:latin typeface="Verdana" panose="020B0604030504040204" pitchFamily="34" charset="0"/>
                          <a:ea typeface="Times New Roman" panose="02020603050405020304" pitchFamily="18" charset="0"/>
                          <a:cs typeface="Times New Roman" panose="02020603050405020304" pitchFamily="18" charset="0"/>
                        </a:rPr>
                        <a:t>Sr.No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07000"/>
                        </a:lnSpc>
                        <a:spcBef>
                          <a:spcPts val="0"/>
                        </a:spcBef>
                        <a:spcAft>
                          <a:spcPts val="1500"/>
                        </a:spcAft>
                      </a:pPr>
                      <a:r>
                        <a:rPr lang="en-US" sz="1100" b="1">
                          <a:solidFill>
                            <a:srgbClr val="313131"/>
                          </a:solidFill>
                          <a:effectLst/>
                          <a:latin typeface="Verdana" panose="020B0604030504040204" pitchFamily="34" charset="0"/>
                          <a:ea typeface="Times New Roman" panose="02020603050405020304" pitchFamily="18" charset="0"/>
                          <a:cs typeface="Times New Roman" panose="02020603050405020304" pitchFamily="18" charset="0"/>
                        </a:rPr>
                        <a:t>Attribute &amp; 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9694477"/>
                  </a:ext>
                </a:extLst>
              </a:tr>
              <a:tr h="443345">
                <a:tc>
                  <a:txBody>
                    <a:bodyPr/>
                    <a:lstStyle/>
                    <a:p>
                      <a:pPr marL="0" marR="0" algn="ctr">
                        <a:lnSpc>
                          <a:spcPct val="107000"/>
                        </a:lnSpc>
                        <a:spcBef>
                          <a:spcPts val="0"/>
                        </a:spcBef>
                        <a:spcAft>
                          <a:spcPts val="1500"/>
                        </a:spcAft>
                      </a:pPr>
                      <a:r>
                        <a:rPr lang="en-US" sz="1100">
                          <a:solidFill>
                            <a:srgbClr val="313131"/>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800"/>
                        </a:lnSpc>
                        <a:spcBef>
                          <a:spcPts val="0"/>
                        </a:spcBef>
                        <a:spcAft>
                          <a:spcPts val="720"/>
                        </a:spcAft>
                      </a:pPr>
                      <a:r>
                        <a:rPr lang="en-US" sz="1100" b="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android:id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ts val="1800"/>
                        </a:lnSpc>
                        <a:spcBef>
                          <a:spcPts val="0"/>
                        </a:spcBef>
                        <a:spcAft>
                          <a:spcPts val="720"/>
                        </a:spcAft>
                      </a:pPr>
                      <a:r>
                        <a:rPr lang="en-US" sz="1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This is the ID which uniquely identifies the layout.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59893619"/>
                  </a:ext>
                </a:extLst>
              </a:tr>
              <a:tr h="771298">
                <a:tc>
                  <a:txBody>
                    <a:bodyPr/>
                    <a:lstStyle/>
                    <a:p>
                      <a:pPr marL="0" marR="0" algn="ctr">
                        <a:lnSpc>
                          <a:spcPct val="107000"/>
                        </a:lnSpc>
                        <a:spcBef>
                          <a:spcPts val="0"/>
                        </a:spcBef>
                        <a:spcAft>
                          <a:spcPts val="0"/>
                        </a:spcAft>
                      </a:pPr>
                      <a:r>
                        <a:rPr lang="en-US" sz="1100" dirty="0">
                          <a:solidFill>
                            <a:srgbClr val="313131"/>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800"/>
                        </a:lnSpc>
                        <a:spcBef>
                          <a:spcPts val="0"/>
                        </a:spcBef>
                        <a:spcAft>
                          <a:spcPts val="720"/>
                        </a:spcAft>
                      </a:pPr>
                      <a:r>
                        <a:rPr lang="en-US" sz="110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android:gravity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ts val="1800"/>
                        </a:lnSpc>
                        <a:spcBef>
                          <a:spcPts val="0"/>
                        </a:spcBef>
                        <a:spcAft>
                          <a:spcPts val="720"/>
                        </a:spcAft>
                      </a:pPr>
                      <a:r>
                        <a:rPr lang="en-US" sz="1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This specifies how an object should position its content, on both the X and Y axes. Possible values are top, bottom, left, right, center, </a:t>
                      </a:r>
                      <a:r>
                        <a:rPr lang="en-US" sz="11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center_vertical</a:t>
                      </a:r>
                      <a:r>
                        <a:rPr lang="en-US" sz="1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center_horizontal</a:t>
                      </a:r>
                      <a:r>
                        <a:rPr lang="en-US" sz="1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etc.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4798145"/>
                  </a:ext>
                </a:extLst>
              </a:tr>
              <a:tr h="661981">
                <a:tc>
                  <a:txBody>
                    <a:bodyPr/>
                    <a:lstStyle/>
                    <a:p>
                      <a:pPr marL="0" marR="0" algn="ctr">
                        <a:lnSpc>
                          <a:spcPct val="107000"/>
                        </a:lnSpc>
                        <a:spcBef>
                          <a:spcPts val="0"/>
                        </a:spcBef>
                        <a:spcAft>
                          <a:spcPts val="0"/>
                        </a:spcAft>
                      </a:pPr>
                      <a:r>
                        <a:rPr lang="en-US" sz="1100">
                          <a:solidFill>
                            <a:srgbClr val="313131"/>
                          </a:solidFill>
                          <a:effectLst/>
                          <a:latin typeface="Verdana" panose="020B0604030504040204" pitchFamily="34" charset="0"/>
                          <a:ea typeface="Times New Roman" panose="02020603050405020304" pitchFamily="18"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800"/>
                        </a:lnSpc>
                        <a:spcBef>
                          <a:spcPts val="0"/>
                        </a:spcBef>
                        <a:spcAft>
                          <a:spcPts val="720"/>
                        </a:spcAft>
                      </a:pPr>
                      <a:r>
                        <a:rPr lang="en-US" sz="110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android:orientation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ts val="1800"/>
                        </a:lnSpc>
                        <a:spcBef>
                          <a:spcPts val="0"/>
                        </a:spcBef>
                        <a:spcAft>
                          <a:spcPts val="720"/>
                        </a:spcAft>
                      </a:pPr>
                      <a:r>
                        <a:rPr lang="en-US" sz="1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This specifies the direction of arrangement and you will use "horizontal" for a row, "vertical" for a column. The default is horizontal.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8325420"/>
                  </a:ext>
                </a:extLst>
              </a:tr>
              <a:tr h="334027">
                <a:tc>
                  <a:txBody>
                    <a:bodyPr/>
                    <a:lstStyle/>
                    <a:p>
                      <a:pPr marL="0" marR="0" algn="ctr">
                        <a:lnSpc>
                          <a:spcPct val="107000"/>
                        </a:lnSpc>
                        <a:spcBef>
                          <a:spcPts val="0"/>
                        </a:spcBef>
                        <a:spcAft>
                          <a:spcPts val="0"/>
                        </a:spcAft>
                      </a:pPr>
                      <a:r>
                        <a:rPr lang="en-US" sz="1100">
                          <a:solidFill>
                            <a:srgbClr val="313131"/>
                          </a:solidFill>
                          <a:effectLst/>
                          <a:latin typeface="Verdana" panose="020B0604030504040204" pitchFamily="34" charset="0"/>
                          <a:ea typeface="Times New Roman" panose="02020603050405020304" pitchFamily="18"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800"/>
                        </a:lnSpc>
                        <a:spcBef>
                          <a:spcPts val="0"/>
                        </a:spcBef>
                        <a:spcAft>
                          <a:spcPts val="720"/>
                        </a:spcAft>
                      </a:pPr>
                      <a:r>
                        <a:rPr lang="en-US" sz="110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android:weightSum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ts val="1800"/>
                        </a:lnSpc>
                        <a:spcBef>
                          <a:spcPts val="0"/>
                        </a:spcBef>
                        <a:spcAft>
                          <a:spcPts val="720"/>
                        </a:spcAft>
                      </a:pPr>
                      <a:r>
                        <a:rPr lang="en-US" sz="1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Sum up of child weight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6439" marR="36439" marT="36439" marB="364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76725690"/>
                  </a:ext>
                </a:extLst>
              </a:tr>
            </a:tbl>
          </a:graphicData>
        </a:graphic>
      </p:graphicFrame>
      <p:sp>
        <p:nvSpPr>
          <p:cNvPr id="6" name="Content Placeholder 5"/>
          <p:cNvSpPr>
            <a:spLocks noGrp="1"/>
          </p:cNvSpPr>
          <p:nvPr>
            <p:ph idx="1"/>
          </p:nvPr>
        </p:nvSpPr>
        <p:spPr>
          <a:xfrm>
            <a:off x="160637" y="939115"/>
            <a:ext cx="11899557" cy="650165"/>
          </a:xfrm>
        </p:spPr>
        <p:txBody>
          <a:bodyPr/>
          <a:lstStyle/>
          <a:p>
            <a:r>
              <a:rPr lang="en-US" dirty="0"/>
              <a:t>Attributes and Description</a:t>
            </a:r>
          </a:p>
        </p:txBody>
      </p:sp>
    </p:spTree>
    <p:extLst>
      <p:ext uri="{BB962C8B-B14F-4D97-AF65-F5344CB8AC3E}">
        <p14:creationId xmlns:p14="http://schemas.microsoft.com/office/powerpoint/2010/main" val="3144523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 Example</a:t>
            </a:r>
          </a:p>
        </p:txBody>
      </p:sp>
      <p:sp>
        <p:nvSpPr>
          <p:cNvPr id="3" name="Content Placeholder 2"/>
          <p:cNvSpPr>
            <a:spLocks noGrp="1"/>
          </p:cNvSpPr>
          <p:nvPr>
            <p:ph idx="1"/>
          </p:nvPr>
        </p:nvSpPr>
        <p:spPr>
          <a:xfrm>
            <a:off x="160638" y="939114"/>
            <a:ext cx="6841412" cy="5624524"/>
          </a:xfrm>
          <a:noFill/>
        </p:spPr>
        <p:txBody>
          <a:bodyPr>
            <a:normAutofit fontScale="55000" lnSpcReduction="20000"/>
          </a:bodyPr>
          <a:lstStyle/>
          <a:p>
            <a:pPr marL="0" marR="0" indent="0" algn="l">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xml version=</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"1.0"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encoding=</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"utf-8"</a:t>
            </a:r>
            <a:r>
              <a:rPr lang="en-US" i="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i="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LinearLayout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xmlns:</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"http://schemas.android.com/</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apk</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/res/android"</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fill_parent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fill_parent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:orientation</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"vertical"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Button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:id</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"@+id/</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btnStartService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"270dp"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wrap_content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start_service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Button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:id</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"@+id/</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btnPauseService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"270dp"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wrap_content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pause_service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Button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:id</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"@+id/</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btnStopService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:layout_width</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"270dp"</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:layout_height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wrap_content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stop_service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b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LinearLayout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693064" y="939114"/>
            <a:ext cx="3367132" cy="5643071"/>
          </a:xfrm>
          <a:prstGeom prst="rect">
            <a:avLst/>
          </a:prstGeom>
        </p:spPr>
      </p:pic>
    </p:spTree>
    <p:extLst>
      <p:ext uri="{BB962C8B-B14F-4D97-AF65-F5344CB8AC3E}">
        <p14:creationId xmlns:p14="http://schemas.microsoft.com/office/powerpoint/2010/main" val="422648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 Example</a:t>
            </a:r>
          </a:p>
        </p:txBody>
      </p:sp>
      <p:sp>
        <p:nvSpPr>
          <p:cNvPr id="7" name="Rectangle 2"/>
          <p:cNvSpPr>
            <a:spLocks noChangeArrowheads="1"/>
          </p:cNvSpPr>
          <p:nvPr/>
        </p:nvSpPr>
        <p:spPr bwMode="auto">
          <a:xfrm>
            <a:off x="160637" y="1359992"/>
            <a:ext cx="8532427"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xml version=</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"1.0" </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encoding=</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"utf-8"</a:t>
            </a:r>
            <a:r>
              <a:rPr kumimoji="0" lang="en-US" altLang="en-US" sz="1400" b="0" i="1"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400" b="0" i="1"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LinearLayout</a:t>
            </a: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xmlns:</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"http://schemas.android.com/</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apk</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/res/android"</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fill_parent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fill_parent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:orientation</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"horizontal" </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"@+id/</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btnStartService</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"Start"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"@+id/</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btnPauseService</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"Pause"</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"@+id/</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btnStopService</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:layout_width</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:layout_height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wrap_content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android</a:t>
            </a:r>
            <a:r>
              <a:rPr kumimoji="0" lang="en-US" altLang="en-US" sz="1400"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:text</a:t>
            </a:r>
            <a:r>
              <a:rPr kumimoji="0" lang="en-US" altLang="en-US" sz="14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"Stop"</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4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LinearLayout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2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8684372" y="939115"/>
            <a:ext cx="3375824" cy="5649575"/>
          </a:xfrm>
          <a:prstGeom prst="rect">
            <a:avLst/>
          </a:prstGeom>
        </p:spPr>
      </p:pic>
    </p:spTree>
    <p:extLst>
      <p:ext uri="{BB962C8B-B14F-4D97-AF65-F5344CB8AC3E}">
        <p14:creationId xmlns:p14="http://schemas.microsoft.com/office/powerpoint/2010/main" val="14954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a:t>
            </a:r>
          </a:p>
        </p:txBody>
      </p:sp>
      <p:sp>
        <p:nvSpPr>
          <p:cNvPr id="3" name="Content Placeholder 2"/>
          <p:cNvSpPr>
            <a:spLocks noGrp="1"/>
          </p:cNvSpPr>
          <p:nvPr>
            <p:ph idx="1"/>
          </p:nvPr>
        </p:nvSpPr>
        <p:spPr/>
        <p:txBody>
          <a:bodyPr/>
          <a:lstStyle/>
          <a:p>
            <a:r>
              <a:rPr lang="en-US" dirty="0"/>
              <a:t>The advantage to declaring your UI in XML is that:</a:t>
            </a:r>
          </a:p>
          <a:p>
            <a:pPr lvl="1"/>
            <a:r>
              <a:rPr lang="en-US" dirty="0"/>
              <a:t>it enables you to better </a:t>
            </a:r>
            <a:r>
              <a:rPr lang="en-US" dirty="0">
                <a:solidFill>
                  <a:srgbClr val="0070C0"/>
                </a:solidFill>
              </a:rPr>
              <a:t>separate the presentation </a:t>
            </a:r>
            <a:r>
              <a:rPr lang="en-US" dirty="0"/>
              <a:t>of your application from the code that controls its behavior. </a:t>
            </a:r>
          </a:p>
          <a:p>
            <a:pPr lvl="1"/>
            <a:r>
              <a:rPr lang="en-US" dirty="0"/>
              <a:t>Your UI descriptions are external to your application code, which means that you can </a:t>
            </a:r>
            <a:r>
              <a:rPr lang="en-US" dirty="0">
                <a:solidFill>
                  <a:srgbClr val="0070C0"/>
                </a:solidFill>
              </a:rPr>
              <a:t>modify</a:t>
            </a:r>
            <a:r>
              <a:rPr lang="en-US" dirty="0"/>
              <a:t> or adapt it </a:t>
            </a:r>
            <a:r>
              <a:rPr lang="en-US" dirty="0">
                <a:solidFill>
                  <a:srgbClr val="0070C0"/>
                </a:solidFill>
              </a:rPr>
              <a:t>without having to modify your source code </a:t>
            </a:r>
            <a:r>
              <a:rPr lang="en-US" dirty="0"/>
              <a:t>and recompile.</a:t>
            </a:r>
          </a:p>
          <a:p>
            <a:pPr lvl="1"/>
            <a:r>
              <a:rPr lang="en-US" dirty="0"/>
              <a:t>You can create XML layouts for </a:t>
            </a:r>
            <a:r>
              <a:rPr lang="en-US" dirty="0">
                <a:solidFill>
                  <a:srgbClr val="0070C0"/>
                </a:solidFill>
              </a:rPr>
              <a:t>different screen orientations</a:t>
            </a:r>
            <a:r>
              <a:rPr lang="en-US" dirty="0"/>
              <a:t>, different device screen sizes, and different languages. </a:t>
            </a:r>
          </a:p>
          <a:p>
            <a:pPr lvl="1"/>
            <a:r>
              <a:rPr lang="en-US" dirty="0"/>
              <a:t>Additionally, declaring the layout in XML makes it easier to visualize the structure of your UI, so it's </a:t>
            </a:r>
            <a:r>
              <a:rPr lang="en-US" dirty="0">
                <a:solidFill>
                  <a:srgbClr val="0070C0"/>
                </a:solidFill>
              </a:rPr>
              <a:t>easier to debug problems</a:t>
            </a:r>
            <a:r>
              <a:rPr lang="en-US" dirty="0"/>
              <a:t>. </a:t>
            </a:r>
          </a:p>
          <a:p>
            <a:pPr lvl="1"/>
            <a:r>
              <a:rPr lang="en-US" dirty="0"/>
              <a:t>As such, this document focuses on teaching you how to declare your layout in XML. </a:t>
            </a:r>
          </a:p>
          <a:p>
            <a:r>
              <a:rPr lang="en-US" dirty="0"/>
              <a:t>If you're interested in instantiating View objects at runtime, refer to the </a:t>
            </a:r>
            <a:r>
              <a:rPr lang="en-US" dirty="0">
                <a:hlinkClick r:id="rId2"/>
              </a:rPr>
              <a:t>ViewGroup</a:t>
            </a:r>
            <a:r>
              <a:rPr lang="en-US" dirty="0"/>
              <a:t> and </a:t>
            </a:r>
            <a:r>
              <a:rPr lang="en-US" dirty="0">
                <a:hlinkClick r:id="rId3"/>
              </a:rPr>
              <a:t>View</a:t>
            </a:r>
            <a:r>
              <a:rPr lang="en-US" dirty="0"/>
              <a:t> class references.</a:t>
            </a:r>
          </a:p>
          <a:p>
            <a:pPr lvl="1"/>
            <a:endParaRPr lang="en-US" dirty="0"/>
          </a:p>
        </p:txBody>
      </p:sp>
    </p:spTree>
    <p:extLst>
      <p:ext uri="{BB962C8B-B14F-4D97-AF65-F5344CB8AC3E}">
        <p14:creationId xmlns:p14="http://schemas.microsoft.com/office/powerpoint/2010/main" val="3792132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can be nested</a:t>
            </a:r>
          </a:p>
        </p:txBody>
      </p:sp>
      <p:sp>
        <p:nvSpPr>
          <p:cNvPr id="5" name="Content Placeholder 2"/>
          <p:cNvSpPr>
            <a:spLocks noGrp="1"/>
          </p:cNvSpPr>
          <p:nvPr>
            <p:ph idx="1"/>
          </p:nvPr>
        </p:nvSpPr>
        <p:spPr>
          <a:xfrm>
            <a:off x="160637" y="939114"/>
            <a:ext cx="11899557" cy="5637050"/>
          </a:xfrm>
          <a:noFill/>
        </p:spPr>
        <p:txBody>
          <a:bodyPr>
            <a:normAutofit/>
          </a:bodyPr>
          <a:lstStyle/>
          <a:p>
            <a:r>
              <a:rPr lang="en-US" dirty="0"/>
              <a:t>Normally a UI contains more than one Layout.</a:t>
            </a:r>
          </a:p>
          <a:p>
            <a:r>
              <a:rPr lang="en-US" dirty="0"/>
              <a:t>Layouts can be nested to define </a:t>
            </a:r>
            <a:r>
              <a:rPr lang="en-US"/>
              <a:t>a complex UI.</a:t>
            </a:r>
            <a:endParaRPr lang="en-US" dirty="0"/>
          </a:p>
        </p:txBody>
      </p:sp>
    </p:spTree>
    <p:extLst>
      <p:ext uri="{BB962C8B-B14F-4D97-AF65-F5344CB8AC3E}">
        <p14:creationId xmlns:p14="http://schemas.microsoft.com/office/powerpoint/2010/main" val="1174645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D320-AD70-4291-98A7-E2CA07479DE6}"/>
              </a:ext>
            </a:extLst>
          </p:cNvPr>
          <p:cNvSpPr>
            <a:spLocks noGrp="1"/>
          </p:cNvSpPr>
          <p:nvPr>
            <p:ph type="title"/>
          </p:nvPr>
        </p:nvSpPr>
        <p:spPr/>
        <p:txBody>
          <a:bodyPr/>
          <a:lstStyle/>
          <a:p>
            <a:r>
              <a:rPr lang="en-US" dirty="0"/>
              <a:t>Sample R.java file</a:t>
            </a:r>
          </a:p>
        </p:txBody>
      </p:sp>
      <p:sp>
        <p:nvSpPr>
          <p:cNvPr id="3" name="Content Placeholder 2">
            <a:extLst>
              <a:ext uri="{FF2B5EF4-FFF2-40B4-BE49-F238E27FC236}">
                <a16:creationId xmlns:a16="http://schemas.microsoft.com/office/drawing/2014/main" id="{996A5311-B597-4860-B260-A65556AD7C5F}"/>
              </a:ext>
            </a:extLst>
          </p:cNvPr>
          <p:cNvSpPr>
            <a:spLocks noGrp="1"/>
          </p:cNvSpPr>
          <p:nvPr>
            <p:ph idx="1"/>
          </p:nvPr>
        </p:nvSpPr>
        <p:spPr/>
        <p:txBody>
          <a:bodyPr/>
          <a:lstStyle/>
          <a:p>
            <a:r>
              <a:rPr lang="en-US" dirty="0"/>
              <a:t>The new Android Gradle Plugin generates the corresponding bytecode directly and does not make the intermediate R.java file.</a:t>
            </a:r>
          </a:p>
          <a:p>
            <a:r>
              <a:rPr lang="en-US" dirty="0"/>
              <a:t>You may see the sample R.java file to have idea about its structure.</a:t>
            </a:r>
          </a:p>
          <a:p>
            <a:pPr lvl="1"/>
            <a:r>
              <a:rPr lang="en-US" dirty="0">
                <a:hlinkClick r:id="rId2" action="ppaction://hlinkfile"/>
              </a:rPr>
              <a:t>Sample R.java file</a:t>
            </a:r>
            <a:endParaRPr lang="en-US" dirty="0"/>
          </a:p>
        </p:txBody>
      </p:sp>
    </p:spTree>
    <p:extLst>
      <p:ext uri="{BB962C8B-B14F-4D97-AF65-F5344CB8AC3E}">
        <p14:creationId xmlns:p14="http://schemas.microsoft.com/office/powerpoint/2010/main" val="128317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Layouts</a:t>
            </a:r>
          </a:p>
        </p:txBody>
      </p:sp>
      <p:sp>
        <p:nvSpPr>
          <p:cNvPr id="3" name="Content Placeholder 2"/>
          <p:cNvSpPr>
            <a:spLocks noGrp="1"/>
          </p:cNvSpPr>
          <p:nvPr>
            <p:ph idx="1"/>
          </p:nvPr>
        </p:nvSpPr>
        <p:spPr/>
        <p:txBody>
          <a:bodyPr/>
          <a:lstStyle/>
          <a:p>
            <a:r>
              <a:rPr lang="en-US" dirty="0"/>
              <a:t>In general, the XML vocabulary for declaring UI elements closely follows the structure and naming of the classes and methods, where </a:t>
            </a:r>
            <a:r>
              <a:rPr lang="en-US" dirty="0">
                <a:solidFill>
                  <a:srgbClr val="C00000"/>
                </a:solidFill>
              </a:rPr>
              <a:t>element names </a:t>
            </a:r>
            <a:r>
              <a:rPr lang="en-US" dirty="0"/>
              <a:t>correspond to </a:t>
            </a:r>
            <a:r>
              <a:rPr lang="en-US">
                <a:solidFill>
                  <a:srgbClr val="C00000"/>
                </a:solidFill>
              </a:rPr>
              <a:t>class names</a:t>
            </a:r>
            <a:r>
              <a:rPr lang="en-US"/>
              <a:t>. </a:t>
            </a:r>
            <a:endParaRPr lang="en-US" dirty="0"/>
          </a:p>
          <a:p>
            <a:r>
              <a:rPr lang="en-US" dirty="0"/>
              <a:t>In fact, the correspondence is often so direct that you can guess what XML attribute corresponds to a class method, or guess what class corresponds to a given XML element. However, note that not all vocabulary is identical. </a:t>
            </a:r>
          </a:p>
        </p:txBody>
      </p:sp>
    </p:spTree>
    <p:extLst>
      <p:ext uri="{BB962C8B-B14F-4D97-AF65-F5344CB8AC3E}">
        <p14:creationId xmlns:p14="http://schemas.microsoft.com/office/powerpoint/2010/main" val="166522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XML</a:t>
            </a:r>
          </a:p>
        </p:txBody>
      </p:sp>
      <p:sp>
        <p:nvSpPr>
          <p:cNvPr id="3" name="Content Placeholder 2"/>
          <p:cNvSpPr>
            <a:spLocks noGrp="1"/>
          </p:cNvSpPr>
          <p:nvPr>
            <p:ph idx="1"/>
          </p:nvPr>
        </p:nvSpPr>
        <p:spPr/>
        <p:txBody>
          <a:bodyPr/>
          <a:lstStyle/>
          <a:p>
            <a:r>
              <a:rPr lang="en-US" dirty="0"/>
              <a:t>Each layout file must contain exactly </a:t>
            </a:r>
            <a:r>
              <a:rPr lang="en-US" dirty="0">
                <a:solidFill>
                  <a:srgbClr val="C00000"/>
                </a:solidFill>
              </a:rPr>
              <a:t>one root element</a:t>
            </a:r>
            <a:r>
              <a:rPr lang="en-US" dirty="0"/>
              <a:t>, which must be a </a:t>
            </a:r>
            <a:r>
              <a:rPr lang="en-US" dirty="0">
                <a:solidFill>
                  <a:srgbClr val="C00000"/>
                </a:solidFill>
              </a:rPr>
              <a:t>View</a:t>
            </a:r>
            <a:r>
              <a:rPr lang="en-US" dirty="0"/>
              <a:t> or </a:t>
            </a:r>
            <a:r>
              <a:rPr lang="en-US" dirty="0">
                <a:solidFill>
                  <a:srgbClr val="C00000"/>
                </a:solidFill>
              </a:rPr>
              <a:t>ViewGroup</a:t>
            </a:r>
            <a:r>
              <a:rPr lang="en-US" dirty="0"/>
              <a:t> object. </a:t>
            </a:r>
          </a:p>
          <a:p>
            <a:r>
              <a:rPr lang="en-US" dirty="0"/>
              <a:t>Once you've defined the root element, you can add additional layout objects or widgets as child elements to gradually build a View hierarchy that defines your layout.</a:t>
            </a:r>
          </a:p>
        </p:txBody>
      </p:sp>
    </p:spTree>
    <p:extLst>
      <p:ext uri="{BB962C8B-B14F-4D97-AF65-F5344CB8AC3E}">
        <p14:creationId xmlns:p14="http://schemas.microsoft.com/office/powerpoint/2010/main" val="381706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XML</a:t>
            </a:r>
          </a:p>
        </p:txBody>
      </p:sp>
      <p:sp>
        <p:nvSpPr>
          <p:cNvPr id="3" name="Content Placeholder 2"/>
          <p:cNvSpPr>
            <a:spLocks noGrp="1"/>
          </p:cNvSpPr>
          <p:nvPr>
            <p:ph idx="1"/>
          </p:nvPr>
        </p:nvSpPr>
        <p:spPr>
          <a:xfrm>
            <a:off x="160637" y="939115"/>
            <a:ext cx="11899557" cy="977367"/>
          </a:xfrm>
        </p:spPr>
        <p:txBody>
          <a:bodyPr>
            <a:normAutofit/>
          </a:bodyPr>
          <a:lstStyle/>
          <a:p>
            <a:r>
              <a:rPr lang="en-US" dirty="0"/>
              <a:t>For example, here's an XML layout that uses a vertical </a:t>
            </a:r>
            <a:r>
              <a:rPr lang="en-US" dirty="0">
                <a:solidFill>
                  <a:srgbClr val="C00000"/>
                </a:solidFill>
                <a:hlinkClick r:id="rId2"/>
              </a:rPr>
              <a:t>LinearLayout</a:t>
            </a:r>
            <a:r>
              <a:rPr lang="en-US" dirty="0"/>
              <a:t> to hold a </a:t>
            </a:r>
            <a:r>
              <a:rPr lang="en-US" dirty="0">
                <a:solidFill>
                  <a:srgbClr val="C00000"/>
                </a:solidFill>
                <a:hlinkClick r:id="rId3"/>
              </a:rPr>
              <a:t>TextView</a:t>
            </a:r>
            <a:r>
              <a:rPr lang="en-US" dirty="0"/>
              <a:t> and a Button:</a:t>
            </a:r>
          </a:p>
          <a:p>
            <a:pPr marL="0" indent="0">
              <a:buNone/>
            </a:pPr>
            <a:endParaRPr lang="en-US" sz="2300" dirty="0">
              <a:latin typeface="Courier New" panose="02070309020205020404" pitchFamily="49" charset="0"/>
              <a:cs typeface="Courier New" panose="02070309020205020404" pitchFamily="49" charset="0"/>
            </a:endParaRPr>
          </a:p>
        </p:txBody>
      </p:sp>
      <p:sp>
        <p:nvSpPr>
          <p:cNvPr id="4" name="Rectangle 3"/>
          <p:cNvSpPr/>
          <p:nvPr/>
        </p:nvSpPr>
        <p:spPr>
          <a:xfrm>
            <a:off x="300624" y="1916482"/>
            <a:ext cx="7578247" cy="3785652"/>
          </a:xfrm>
          <a:prstGeom prst="rect">
            <a:avLst/>
          </a:prstGeom>
          <a:solidFill>
            <a:schemeClr val="bg1">
              <a:lumMod val="9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&lt;?xml version="1.0" encoding="utf-8"?&gt;</a:t>
            </a:r>
          </a:p>
          <a:p>
            <a:r>
              <a:rPr lang="en-US" sz="1600" dirty="0">
                <a:latin typeface="Courier New" panose="02070309020205020404" pitchFamily="49" charset="0"/>
                <a:cs typeface="Courier New" panose="02070309020205020404" pitchFamily="49" charset="0"/>
              </a:rPr>
              <a:t>&lt;LinearLayout </a:t>
            </a:r>
            <a:r>
              <a:rPr lang="en-US" sz="1600" dirty="0" err="1">
                <a:latin typeface="Courier New" panose="02070309020205020404" pitchFamily="49" charset="0"/>
                <a:cs typeface="Courier New" panose="02070309020205020404" pitchFamily="49" charset="0"/>
              </a:rPr>
              <a:t>xmlns:android</a:t>
            </a:r>
            <a:r>
              <a:rPr lang="en-US" sz="1600" dirty="0">
                <a:latin typeface="Courier New" panose="02070309020205020404" pitchFamily="49" charset="0"/>
                <a:cs typeface="Courier New" panose="02070309020205020404" pitchFamily="49" charset="0"/>
              </a:rPr>
              <a:t>="http://schemas.android.com/</a:t>
            </a:r>
            <a:r>
              <a:rPr lang="en-US" sz="1600" dirty="0" err="1">
                <a:latin typeface="Courier New" panose="02070309020205020404" pitchFamily="49" charset="0"/>
                <a:cs typeface="Courier New" panose="02070309020205020404" pitchFamily="49" charset="0"/>
              </a:rPr>
              <a:t>apk</a:t>
            </a:r>
            <a:r>
              <a:rPr lang="en-US" sz="1600" dirty="0">
                <a:latin typeface="Courier New" panose="02070309020205020404" pitchFamily="49" charset="0"/>
                <a:cs typeface="Courier New" panose="02070309020205020404" pitchFamily="49" charset="0"/>
              </a:rPr>
              <a:t>/res/android"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android:layout_width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match_parent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android:layout_height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match_parent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android:orientation="vertical" &gt;</a:t>
            </a:r>
          </a:p>
          <a:p>
            <a:r>
              <a:rPr lang="en-US" sz="1600" dirty="0">
                <a:latin typeface="Courier New" panose="02070309020205020404" pitchFamily="49" charset="0"/>
                <a:cs typeface="Courier New" panose="02070309020205020404" pitchFamily="49" charset="0"/>
              </a:rPr>
              <a:t>    &lt;TextView </a:t>
            </a:r>
            <a:r>
              <a:rPr lang="en-US" sz="1600" dirty="0" err="1">
                <a:latin typeface="Courier New" panose="02070309020205020404" pitchFamily="49" charset="0"/>
                <a:cs typeface="Courier New" panose="02070309020205020404" pitchFamily="49" charset="0"/>
              </a:rPr>
              <a:t>android:id</a:t>
            </a:r>
            <a:r>
              <a:rPr lang="en-US" sz="1600" dirty="0">
                <a:latin typeface="Courier New" panose="02070309020205020404" pitchFamily="49" charset="0"/>
                <a:cs typeface="Courier New" panose="02070309020205020404" pitchFamily="49" charset="0"/>
              </a:rPr>
              <a:t>="@+id/text"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android:layout_width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wrap_content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android:layout_height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wrap_content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android:text</a:t>
            </a:r>
            <a:r>
              <a:rPr lang="en-US" sz="1600" dirty="0">
                <a:latin typeface="Courier New" panose="02070309020205020404" pitchFamily="49" charset="0"/>
                <a:cs typeface="Courier New" panose="02070309020205020404" pitchFamily="49" charset="0"/>
              </a:rPr>
              <a:t>="Hello, I am a TextView" /&gt;</a:t>
            </a:r>
          </a:p>
          <a:p>
            <a:r>
              <a:rPr lang="en-US" sz="1600" dirty="0">
                <a:latin typeface="Courier New" panose="02070309020205020404" pitchFamily="49" charset="0"/>
                <a:cs typeface="Courier New" panose="02070309020205020404" pitchFamily="49" charset="0"/>
              </a:rPr>
              <a:t>    &lt;Button </a:t>
            </a:r>
            <a:r>
              <a:rPr lang="en-US" sz="1600" dirty="0" err="1">
                <a:latin typeface="Courier New" panose="02070309020205020404" pitchFamily="49" charset="0"/>
                <a:cs typeface="Courier New" panose="02070309020205020404" pitchFamily="49" charset="0"/>
              </a:rPr>
              <a:t>android:id</a:t>
            </a:r>
            <a:r>
              <a:rPr lang="en-US" sz="1600" dirty="0">
                <a:latin typeface="Courier New" panose="02070309020205020404" pitchFamily="49" charset="0"/>
                <a:cs typeface="Courier New" panose="02070309020205020404" pitchFamily="49" charset="0"/>
              </a:rPr>
              <a:t>="@+id/button"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android:layout_width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wrap_content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android:layout_height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wrap_content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android:text</a:t>
            </a:r>
            <a:r>
              <a:rPr lang="en-US" sz="1600" dirty="0">
                <a:latin typeface="Courier New" panose="02070309020205020404" pitchFamily="49" charset="0"/>
                <a:cs typeface="Courier New" panose="02070309020205020404" pitchFamily="49" charset="0"/>
              </a:rPr>
              <a:t>="Hello, I am a Button" /&gt;</a:t>
            </a:r>
          </a:p>
          <a:p>
            <a:r>
              <a:rPr lang="en-US" sz="1600" dirty="0">
                <a:latin typeface="Courier New" panose="02070309020205020404" pitchFamily="49" charset="0"/>
                <a:cs typeface="Courier New" panose="02070309020205020404" pitchFamily="49" charset="0"/>
              </a:rPr>
              <a:t>&lt;/LinearLayout&gt;</a:t>
            </a:r>
            <a:endParaRPr lang="en-US" sz="1600" dirty="0"/>
          </a:p>
        </p:txBody>
      </p:sp>
      <p:sp>
        <p:nvSpPr>
          <p:cNvPr id="5" name="Content Placeholder 2"/>
          <p:cNvSpPr txBox="1">
            <a:spLocks/>
          </p:cNvSpPr>
          <p:nvPr/>
        </p:nvSpPr>
        <p:spPr>
          <a:xfrm>
            <a:off x="144132" y="5664866"/>
            <a:ext cx="7734740" cy="977367"/>
          </a:xfrm>
          <a:prstGeom prst="rect">
            <a:avLst/>
          </a:prstGeom>
        </p:spPr>
        <p:txBody>
          <a:bodyPr vert="horz" lIns="91440" tIns="45720" rIns="91440" bIns="45720" rtlCol="0">
            <a:normAutofit fontScale="92500" lnSpcReduction="200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you've declared your layout in XML, save the file with the .xml extension, in your Android project's </a:t>
            </a:r>
            <a:r>
              <a:rPr lang="en-US" dirty="0">
                <a:solidFill>
                  <a:srgbClr val="C00000"/>
                </a:solidFill>
              </a:rPr>
              <a:t>res/layout/</a:t>
            </a:r>
            <a:r>
              <a:rPr lang="en-US" dirty="0"/>
              <a:t> directory, so it will properly compile.</a:t>
            </a:r>
            <a:endParaRPr lang="en-US" sz="23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4"/>
          <a:stretch>
            <a:fillRect/>
          </a:stretch>
        </p:blipFill>
        <p:spPr>
          <a:xfrm>
            <a:off x="8943585" y="1427798"/>
            <a:ext cx="3116610" cy="5195849"/>
          </a:xfrm>
          <a:prstGeom prst="rect">
            <a:avLst/>
          </a:prstGeom>
        </p:spPr>
      </p:pic>
    </p:spTree>
    <p:extLst>
      <p:ext uri="{BB962C8B-B14F-4D97-AF65-F5344CB8AC3E}">
        <p14:creationId xmlns:p14="http://schemas.microsoft.com/office/powerpoint/2010/main" val="245471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the XML Resource</a:t>
            </a:r>
          </a:p>
        </p:txBody>
      </p:sp>
      <p:sp>
        <p:nvSpPr>
          <p:cNvPr id="3" name="Content Placeholder 2"/>
          <p:cNvSpPr>
            <a:spLocks noGrp="1"/>
          </p:cNvSpPr>
          <p:nvPr>
            <p:ph idx="1"/>
          </p:nvPr>
        </p:nvSpPr>
        <p:spPr>
          <a:xfrm>
            <a:off x="160637" y="939114"/>
            <a:ext cx="11899557" cy="2881323"/>
          </a:xfrm>
        </p:spPr>
        <p:txBody>
          <a:bodyPr>
            <a:normAutofit lnSpcReduction="10000"/>
          </a:bodyPr>
          <a:lstStyle/>
          <a:p>
            <a:r>
              <a:rPr lang="en-US" dirty="0"/>
              <a:t>When you compile your application, each XML layout file is compiled into a </a:t>
            </a:r>
            <a:r>
              <a:rPr lang="en-US" dirty="0">
                <a:solidFill>
                  <a:srgbClr val="C00000"/>
                </a:solidFill>
              </a:rPr>
              <a:t>View</a:t>
            </a:r>
            <a:r>
              <a:rPr lang="en-US" dirty="0"/>
              <a:t> resource. You should load the layout resource from your application code, in your </a:t>
            </a:r>
            <a:r>
              <a:rPr lang="en-US" dirty="0" err="1">
                <a:solidFill>
                  <a:srgbClr val="C00000"/>
                </a:solidFill>
              </a:rPr>
              <a:t>Activity.onCreate</a:t>
            </a:r>
            <a:r>
              <a:rPr lang="en-US" dirty="0">
                <a:solidFill>
                  <a:srgbClr val="C00000"/>
                </a:solidFill>
              </a:rPr>
              <a:t>() </a:t>
            </a:r>
            <a:r>
              <a:rPr lang="en-US" dirty="0"/>
              <a:t>callback implementation. </a:t>
            </a:r>
          </a:p>
          <a:p>
            <a:r>
              <a:rPr lang="en-US" dirty="0"/>
              <a:t>Do so by calling </a:t>
            </a:r>
            <a:r>
              <a:rPr lang="en-US" dirty="0" err="1">
                <a:solidFill>
                  <a:srgbClr val="C00000"/>
                </a:solidFill>
              </a:rPr>
              <a:t>setContentView</a:t>
            </a:r>
            <a:r>
              <a:rPr lang="en-US" dirty="0">
                <a:solidFill>
                  <a:srgbClr val="C00000"/>
                </a:solidFill>
              </a:rPr>
              <a:t>(), </a:t>
            </a:r>
            <a:r>
              <a:rPr lang="en-US" dirty="0"/>
              <a:t>passing it the reference to your layout resource in the form of: </a:t>
            </a:r>
            <a:r>
              <a:rPr lang="en-US" dirty="0" err="1">
                <a:solidFill>
                  <a:srgbClr val="C00000"/>
                </a:solidFill>
              </a:rPr>
              <a:t>R.layout.layout_file_name</a:t>
            </a:r>
            <a:r>
              <a:rPr lang="en-US" dirty="0"/>
              <a:t>. </a:t>
            </a:r>
          </a:p>
          <a:p>
            <a:r>
              <a:rPr lang="en-US" dirty="0"/>
              <a:t>For example, if your XML layout is saved as main_layout.xml, you would load it for your Activity like so:</a:t>
            </a:r>
            <a:endParaRPr lang="en-US" sz="2300" dirty="0">
              <a:latin typeface="Courier New" panose="02070309020205020404" pitchFamily="49" charset="0"/>
              <a:cs typeface="Courier New" panose="02070309020205020404" pitchFamily="49" charset="0"/>
            </a:endParaRPr>
          </a:p>
        </p:txBody>
      </p:sp>
      <p:sp>
        <p:nvSpPr>
          <p:cNvPr id="4" name="Rectangle 3"/>
          <p:cNvSpPr/>
          <p:nvPr/>
        </p:nvSpPr>
        <p:spPr>
          <a:xfrm>
            <a:off x="275573" y="3878572"/>
            <a:ext cx="11586575" cy="1200329"/>
          </a:xfrm>
          <a:prstGeom prst="rect">
            <a:avLst/>
          </a:prstGeom>
          <a:solidFill>
            <a:schemeClr val="bg1">
              <a:lumMod val="9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onCreate</a:t>
            </a:r>
            <a:r>
              <a:rPr lang="en-US" dirty="0">
                <a:latin typeface="Courier New" panose="02070309020205020404" pitchFamily="49" charset="0"/>
                <a:cs typeface="Courier New" panose="02070309020205020404" pitchFamily="49" charset="0"/>
              </a:rPr>
              <a:t>(Bundle </a:t>
            </a:r>
            <a:r>
              <a:rPr lang="en-US" dirty="0" err="1">
                <a:latin typeface="Courier New" panose="02070309020205020404" pitchFamily="49" charset="0"/>
                <a:cs typeface="Courier New" panose="02070309020205020404" pitchFamily="49" charset="0"/>
              </a:rPr>
              <a:t>savedInstanceState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savedInstanceState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setContentView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R.layout.main_layout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a:xfrm>
            <a:off x="160637" y="5312400"/>
            <a:ext cx="11899557" cy="112261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err="1">
                <a:solidFill>
                  <a:srgbClr val="C00000"/>
                </a:solidFill>
              </a:rPr>
              <a:t>onCreate</a:t>
            </a:r>
            <a:r>
              <a:rPr lang="en-US" dirty="0">
                <a:solidFill>
                  <a:srgbClr val="C00000"/>
                </a:solidFill>
              </a:rPr>
              <a:t>() </a:t>
            </a:r>
            <a:r>
              <a:rPr lang="en-US" dirty="0"/>
              <a:t>callback method in your Activity is called by the Android framework when your Activity </a:t>
            </a:r>
            <a:r>
              <a:rPr lang="en-US"/>
              <a:t>is created</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436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a:t>
            </a:r>
          </a:p>
        </p:txBody>
      </p:sp>
      <p:grpSp>
        <p:nvGrpSpPr>
          <p:cNvPr id="23" name="Group 22">
            <a:extLst>
              <a:ext uri="{FF2B5EF4-FFF2-40B4-BE49-F238E27FC236}">
                <a16:creationId xmlns:a16="http://schemas.microsoft.com/office/drawing/2014/main" id="{F3A11CB6-CD1B-4E6B-A316-429B49CA8792}"/>
              </a:ext>
            </a:extLst>
          </p:cNvPr>
          <p:cNvGrpSpPr/>
          <p:nvPr/>
        </p:nvGrpSpPr>
        <p:grpSpPr>
          <a:xfrm>
            <a:off x="338812" y="2104912"/>
            <a:ext cx="11111066" cy="3267471"/>
            <a:chOff x="338812" y="2104912"/>
            <a:chExt cx="11111066" cy="3267471"/>
          </a:xfrm>
        </p:grpSpPr>
        <p:sp>
          <p:nvSpPr>
            <p:cNvPr id="5" name="TextBox 4"/>
            <p:cNvSpPr txBox="1"/>
            <p:nvPr/>
          </p:nvSpPr>
          <p:spPr>
            <a:xfrm>
              <a:off x="4889716" y="2104912"/>
              <a:ext cx="1709455" cy="369332"/>
            </a:xfrm>
            <a:prstGeom prst="rect">
              <a:avLst/>
            </a:prstGeom>
            <a:noFill/>
            <a:ln>
              <a:solidFill>
                <a:schemeClr val="tx1"/>
              </a:solidFill>
            </a:ln>
          </p:spPr>
          <p:txBody>
            <a:bodyPr wrap="square" rtlCol="0" anchor="ctr">
              <a:spAutoFit/>
            </a:bodyPr>
            <a:lstStyle/>
            <a:p>
              <a:pPr algn="ctr"/>
              <a:r>
                <a:rPr lang="en-US" dirty="0"/>
                <a:t>Object</a:t>
              </a:r>
            </a:p>
          </p:txBody>
        </p:sp>
        <p:sp>
          <p:nvSpPr>
            <p:cNvPr id="6" name="TextBox 5"/>
            <p:cNvSpPr txBox="1"/>
            <p:nvPr/>
          </p:nvSpPr>
          <p:spPr>
            <a:xfrm>
              <a:off x="4784940" y="2858756"/>
              <a:ext cx="1919005" cy="369332"/>
            </a:xfrm>
            <a:prstGeom prst="rect">
              <a:avLst/>
            </a:prstGeom>
            <a:noFill/>
            <a:ln>
              <a:solidFill>
                <a:schemeClr val="tx1"/>
              </a:solidFill>
            </a:ln>
          </p:spPr>
          <p:txBody>
            <a:bodyPr wrap="square" rtlCol="0" anchor="ctr">
              <a:spAutoFit/>
            </a:bodyPr>
            <a:lstStyle/>
            <a:p>
              <a:pPr algn="ctr"/>
              <a:r>
                <a:rPr lang="en-US" dirty="0"/>
                <a:t>View</a:t>
              </a:r>
            </a:p>
          </p:txBody>
        </p:sp>
        <p:cxnSp>
          <p:nvCxnSpPr>
            <p:cNvPr id="8" name="Straight Arrow Connector 7"/>
            <p:cNvCxnSpPr>
              <a:stCxn id="6" idx="0"/>
              <a:endCxn id="5" idx="2"/>
            </p:cNvCxnSpPr>
            <p:nvPr/>
          </p:nvCxnSpPr>
          <p:spPr>
            <a:xfrm flipV="1">
              <a:off x="5744443" y="2474244"/>
              <a:ext cx="1" cy="384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03633" y="3612600"/>
              <a:ext cx="2481617" cy="369332"/>
            </a:xfrm>
            <a:prstGeom prst="rect">
              <a:avLst/>
            </a:prstGeom>
            <a:noFill/>
            <a:ln>
              <a:solidFill>
                <a:schemeClr val="tx1"/>
              </a:solidFill>
            </a:ln>
          </p:spPr>
          <p:txBody>
            <a:bodyPr wrap="square" rtlCol="0" anchor="ctr">
              <a:spAutoFit/>
            </a:bodyPr>
            <a:lstStyle/>
            <a:p>
              <a:pPr algn="ctr"/>
              <a:r>
                <a:rPr lang="en-US" dirty="0"/>
                <a:t>ViewGroup</a:t>
              </a:r>
            </a:p>
          </p:txBody>
        </p:sp>
        <p:cxnSp>
          <p:nvCxnSpPr>
            <p:cNvPr id="17" name="Straight Arrow Connector 16"/>
            <p:cNvCxnSpPr>
              <a:stCxn id="15" idx="0"/>
              <a:endCxn id="6" idx="2"/>
            </p:cNvCxnSpPr>
            <p:nvPr/>
          </p:nvCxnSpPr>
          <p:spPr>
            <a:xfrm flipV="1">
              <a:off x="5744442" y="3228088"/>
              <a:ext cx="1" cy="384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00368" y="4995285"/>
              <a:ext cx="1726077" cy="369332"/>
            </a:xfrm>
            <a:prstGeom prst="rect">
              <a:avLst/>
            </a:prstGeom>
            <a:noFill/>
            <a:ln>
              <a:solidFill>
                <a:schemeClr val="tx1"/>
              </a:solidFill>
            </a:ln>
          </p:spPr>
          <p:txBody>
            <a:bodyPr wrap="square" rtlCol="0" anchor="ctr">
              <a:spAutoFit/>
            </a:bodyPr>
            <a:lstStyle/>
            <a:p>
              <a:pPr algn="ctr"/>
              <a:r>
                <a:rPr lang="en-US" dirty="0"/>
                <a:t>LinearLayout</a:t>
              </a:r>
            </a:p>
          </p:txBody>
        </p:sp>
        <p:sp>
          <p:nvSpPr>
            <p:cNvPr id="21" name="TextBox 20"/>
            <p:cNvSpPr txBox="1"/>
            <p:nvPr/>
          </p:nvSpPr>
          <p:spPr>
            <a:xfrm>
              <a:off x="7754220" y="4995285"/>
              <a:ext cx="1726077" cy="369332"/>
            </a:xfrm>
            <a:prstGeom prst="rect">
              <a:avLst/>
            </a:prstGeom>
            <a:noFill/>
            <a:ln>
              <a:solidFill>
                <a:schemeClr val="tx1"/>
              </a:solidFill>
            </a:ln>
          </p:spPr>
          <p:txBody>
            <a:bodyPr wrap="square" rtlCol="0" anchor="ctr">
              <a:spAutoFit/>
            </a:bodyPr>
            <a:lstStyle/>
            <a:p>
              <a:pPr algn="ctr"/>
              <a:r>
                <a:rPr lang="en-US" dirty="0"/>
                <a:t>RelativeLayout</a:t>
              </a:r>
            </a:p>
          </p:txBody>
        </p:sp>
        <p:sp>
          <p:nvSpPr>
            <p:cNvPr id="27" name="TextBox 26"/>
            <p:cNvSpPr txBox="1"/>
            <p:nvPr/>
          </p:nvSpPr>
          <p:spPr>
            <a:xfrm>
              <a:off x="338812" y="5003051"/>
              <a:ext cx="1726077" cy="369332"/>
            </a:xfrm>
            <a:prstGeom prst="rect">
              <a:avLst/>
            </a:prstGeom>
            <a:noFill/>
            <a:ln>
              <a:solidFill>
                <a:schemeClr val="tx1"/>
              </a:solidFill>
            </a:ln>
          </p:spPr>
          <p:txBody>
            <a:bodyPr wrap="square" rtlCol="0" anchor="ctr">
              <a:spAutoFit/>
            </a:bodyPr>
            <a:lstStyle/>
            <a:p>
              <a:pPr algn="ctr"/>
              <a:r>
                <a:rPr lang="en-US" dirty="0"/>
                <a:t>AbsoluteLayout</a:t>
              </a:r>
            </a:p>
          </p:txBody>
        </p:sp>
        <p:sp>
          <p:nvSpPr>
            <p:cNvPr id="28" name="TextBox 27"/>
            <p:cNvSpPr txBox="1"/>
            <p:nvPr/>
          </p:nvSpPr>
          <p:spPr>
            <a:xfrm>
              <a:off x="2192664" y="5003051"/>
              <a:ext cx="1726077" cy="369332"/>
            </a:xfrm>
            <a:prstGeom prst="rect">
              <a:avLst/>
            </a:prstGeom>
            <a:noFill/>
            <a:ln>
              <a:solidFill>
                <a:schemeClr val="tx1"/>
              </a:solidFill>
            </a:ln>
          </p:spPr>
          <p:txBody>
            <a:bodyPr wrap="square" rtlCol="0" anchor="ctr">
              <a:spAutoFit/>
            </a:bodyPr>
            <a:lstStyle/>
            <a:p>
              <a:pPr algn="ctr"/>
              <a:r>
                <a:rPr lang="en-US" dirty="0"/>
                <a:t>FrameLayout</a:t>
              </a:r>
            </a:p>
          </p:txBody>
        </p:sp>
        <p:sp>
          <p:nvSpPr>
            <p:cNvPr id="29" name="TextBox 28"/>
            <p:cNvSpPr txBox="1"/>
            <p:nvPr/>
          </p:nvSpPr>
          <p:spPr>
            <a:xfrm>
              <a:off x="4046516" y="4995285"/>
              <a:ext cx="1726077" cy="369332"/>
            </a:xfrm>
            <a:prstGeom prst="rect">
              <a:avLst/>
            </a:prstGeom>
            <a:noFill/>
            <a:ln>
              <a:solidFill>
                <a:schemeClr val="tx1"/>
              </a:solidFill>
            </a:ln>
          </p:spPr>
          <p:txBody>
            <a:bodyPr wrap="square" rtlCol="0" anchor="ctr">
              <a:spAutoFit/>
            </a:bodyPr>
            <a:lstStyle/>
            <a:p>
              <a:pPr algn="ctr"/>
              <a:r>
                <a:rPr lang="en-US" dirty="0" err="1"/>
                <a:t>GridLayout</a:t>
              </a:r>
              <a:endParaRPr lang="en-US" dirty="0"/>
            </a:p>
          </p:txBody>
        </p:sp>
        <p:cxnSp>
          <p:nvCxnSpPr>
            <p:cNvPr id="37" name="Straight Arrow Connector 36"/>
            <p:cNvCxnSpPr>
              <a:cxnSpLocks/>
              <a:stCxn id="27" idx="0"/>
            </p:cNvCxnSpPr>
            <p:nvPr/>
          </p:nvCxnSpPr>
          <p:spPr>
            <a:xfrm flipV="1">
              <a:off x="1201851" y="3989698"/>
              <a:ext cx="3485861" cy="1013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21" idx="0"/>
            </p:cNvCxnSpPr>
            <p:nvPr/>
          </p:nvCxnSpPr>
          <p:spPr>
            <a:xfrm flipH="1" flipV="1">
              <a:off x="6276975" y="3989698"/>
              <a:ext cx="2340284" cy="1005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28" idx="0"/>
            </p:cNvCxnSpPr>
            <p:nvPr/>
          </p:nvCxnSpPr>
          <p:spPr>
            <a:xfrm flipV="1">
              <a:off x="3055703" y="3989698"/>
              <a:ext cx="2059222" cy="1013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9" idx="0"/>
            </p:cNvCxnSpPr>
            <p:nvPr/>
          </p:nvCxnSpPr>
          <p:spPr>
            <a:xfrm flipH="1" flipV="1">
              <a:off x="5900367" y="3981932"/>
              <a:ext cx="863040" cy="1013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29" idx="0"/>
            </p:cNvCxnSpPr>
            <p:nvPr/>
          </p:nvCxnSpPr>
          <p:spPr>
            <a:xfrm flipV="1">
              <a:off x="4909555" y="3981932"/>
              <a:ext cx="605420" cy="1013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15AE6BE-BDC3-4A0A-84E1-96238F9E5F86}"/>
                </a:ext>
              </a:extLst>
            </p:cNvPr>
            <p:cNvSpPr txBox="1"/>
            <p:nvPr/>
          </p:nvSpPr>
          <p:spPr>
            <a:xfrm>
              <a:off x="9608072" y="4995285"/>
              <a:ext cx="1841806" cy="369332"/>
            </a:xfrm>
            <a:prstGeom prst="rect">
              <a:avLst/>
            </a:prstGeom>
            <a:noFill/>
            <a:ln>
              <a:solidFill>
                <a:schemeClr val="tx1"/>
              </a:solidFill>
            </a:ln>
          </p:spPr>
          <p:txBody>
            <a:bodyPr wrap="square" rtlCol="0" anchor="ctr">
              <a:spAutoFit/>
            </a:bodyPr>
            <a:lstStyle/>
            <a:p>
              <a:pPr algn="ctr"/>
              <a:r>
                <a:rPr lang="en-US" dirty="0" err="1"/>
                <a:t>ConstraintLayout</a:t>
              </a:r>
              <a:endParaRPr lang="en-US" dirty="0"/>
            </a:p>
          </p:txBody>
        </p:sp>
        <p:cxnSp>
          <p:nvCxnSpPr>
            <p:cNvPr id="22" name="Straight Arrow Connector 21">
              <a:extLst>
                <a:ext uri="{FF2B5EF4-FFF2-40B4-BE49-F238E27FC236}">
                  <a16:creationId xmlns:a16="http://schemas.microsoft.com/office/drawing/2014/main" id="{C1862240-E17F-4211-93FE-44ED713EE356}"/>
                </a:ext>
              </a:extLst>
            </p:cNvPr>
            <p:cNvCxnSpPr>
              <a:cxnSpLocks/>
              <a:stCxn id="20" idx="0"/>
            </p:cNvCxnSpPr>
            <p:nvPr/>
          </p:nvCxnSpPr>
          <p:spPr>
            <a:xfrm flipH="1" flipV="1">
              <a:off x="6763406" y="3989698"/>
              <a:ext cx="3765569" cy="1005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106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a:xfrm>
            <a:off x="160637" y="939114"/>
            <a:ext cx="11899557" cy="5637050"/>
          </a:xfrm>
        </p:spPr>
        <p:txBody>
          <a:bodyPr>
            <a:normAutofit/>
          </a:bodyPr>
          <a:lstStyle/>
          <a:p>
            <a:r>
              <a:rPr lang="en-US" dirty="0"/>
              <a:t>Every </a:t>
            </a:r>
            <a:r>
              <a:rPr lang="en-US" dirty="0">
                <a:solidFill>
                  <a:schemeClr val="accent1"/>
                </a:solidFill>
              </a:rPr>
              <a:t>View</a:t>
            </a:r>
            <a:r>
              <a:rPr lang="en-US" dirty="0"/>
              <a:t> and </a:t>
            </a:r>
            <a:r>
              <a:rPr lang="en-US" dirty="0">
                <a:solidFill>
                  <a:schemeClr val="accent1"/>
                </a:solidFill>
              </a:rPr>
              <a:t>ViewGroup</a:t>
            </a:r>
            <a:r>
              <a:rPr lang="en-US" dirty="0"/>
              <a:t> object supports their own variety of XML </a:t>
            </a:r>
            <a:r>
              <a:rPr lang="en-US" dirty="0">
                <a:solidFill>
                  <a:srgbClr val="0070C0"/>
                </a:solidFill>
              </a:rPr>
              <a:t>attributes</a:t>
            </a:r>
            <a:r>
              <a:rPr lang="en-US" dirty="0"/>
              <a:t>. Some attributes are specific to a </a:t>
            </a:r>
            <a:r>
              <a:rPr lang="en-US" dirty="0">
                <a:solidFill>
                  <a:schemeClr val="accent1"/>
                </a:solidFill>
              </a:rPr>
              <a:t>View</a:t>
            </a:r>
            <a:r>
              <a:rPr lang="en-US" dirty="0"/>
              <a:t> object (for example, </a:t>
            </a:r>
            <a:r>
              <a:rPr lang="en-US" dirty="0">
                <a:solidFill>
                  <a:schemeClr val="accent1"/>
                </a:solidFill>
              </a:rPr>
              <a:t>TextView</a:t>
            </a:r>
            <a:r>
              <a:rPr lang="en-US" dirty="0"/>
              <a:t> supports the </a:t>
            </a:r>
            <a:r>
              <a:rPr lang="en-US" dirty="0" err="1">
                <a:solidFill>
                  <a:schemeClr val="accent1"/>
                </a:solidFill>
              </a:rPr>
              <a:t>textSize</a:t>
            </a:r>
            <a:r>
              <a:rPr lang="en-US" dirty="0"/>
              <a:t> attribute), but these attributes are also inherited by any </a:t>
            </a:r>
            <a:r>
              <a:rPr lang="en-US" dirty="0">
                <a:solidFill>
                  <a:schemeClr val="accent1"/>
                </a:solidFill>
              </a:rPr>
              <a:t>View</a:t>
            </a:r>
            <a:r>
              <a:rPr lang="en-US" dirty="0"/>
              <a:t> objects that may extend this class.</a:t>
            </a:r>
          </a:p>
          <a:p>
            <a:r>
              <a:rPr lang="en-US" dirty="0"/>
              <a:t>Some are common to all </a:t>
            </a:r>
            <a:r>
              <a:rPr lang="en-US" dirty="0">
                <a:solidFill>
                  <a:schemeClr val="accent1"/>
                </a:solidFill>
              </a:rPr>
              <a:t>View</a:t>
            </a:r>
            <a:r>
              <a:rPr lang="en-US" dirty="0"/>
              <a:t> objects, because they are inherited from the root </a:t>
            </a:r>
            <a:r>
              <a:rPr lang="en-US" dirty="0">
                <a:solidFill>
                  <a:schemeClr val="accent1"/>
                </a:solidFill>
              </a:rPr>
              <a:t>View</a:t>
            </a:r>
            <a:r>
              <a:rPr lang="en-US" dirty="0"/>
              <a:t> class (like the id attribute). And, other attributes are considered "layout parameters," which are attributes that describe certain layout orientations of the View object, as defined by that object's parent </a:t>
            </a:r>
            <a:r>
              <a:rPr lang="en-US" dirty="0">
                <a:solidFill>
                  <a:schemeClr val="accent1"/>
                </a:solidFill>
              </a:rPr>
              <a:t>ViewGroup</a:t>
            </a:r>
            <a:r>
              <a:rPr lang="en-US" dirty="0"/>
              <a:t> object</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2826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2546</Words>
  <Application>Microsoft Office PowerPoint</Application>
  <PresentationFormat>Widescreen</PresentationFormat>
  <Paragraphs>234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Unicode MS</vt:lpstr>
      <vt:lpstr>Calibri</vt:lpstr>
      <vt:lpstr>Calibri Light</vt:lpstr>
      <vt:lpstr>Consolas</vt:lpstr>
      <vt:lpstr>Courier New</vt:lpstr>
      <vt:lpstr>Times New Roman</vt:lpstr>
      <vt:lpstr>Verdana</vt:lpstr>
      <vt:lpstr>Office Theme</vt:lpstr>
      <vt:lpstr>Layouts</vt:lpstr>
      <vt:lpstr>Layouts</vt:lpstr>
      <vt:lpstr>Layouts</vt:lpstr>
      <vt:lpstr>Layouts</vt:lpstr>
      <vt:lpstr>Write the XML</vt:lpstr>
      <vt:lpstr>Write the XML</vt:lpstr>
      <vt:lpstr>Load the XML Resource</vt:lpstr>
      <vt:lpstr>Class Hierarchy</vt:lpstr>
      <vt:lpstr>Attributes</vt:lpstr>
      <vt:lpstr>ID Attribute</vt:lpstr>
      <vt:lpstr>ID Attribute</vt:lpstr>
      <vt:lpstr>Layout Width and Height</vt:lpstr>
      <vt:lpstr>Gravity vs Layout Gravity</vt:lpstr>
      <vt:lpstr>layout_gravity and gravity constants</vt:lpstr>
      <vt:lpstr>Bridging XML and Java</vt:lpstr>
      <vt:lpstr>Common Layouts</vt:lpstr>
      <vt:lpstr>Relative Layout</vt:lpstr>
      <vt:lpstr>Relative Layout: Positioning Views</vt:lpstr>
      <vt:lpstr>Relative Layout: Positioning Views</vt:lpstr>
      <vt:lpstr>Absolute Layout</vt:lpstr>
      <vt:lpstr>Absolute Layout</vt:lpstr>
      <vt:lpstr>Frame Layout</vt:lpstr>
      <vt:lpstr>Frame Layout</vt:lpstr>
      <vt:lpstr>Grid Layout</vt:lpstr>
      <vt:lpstr>Grid Layout</vt:lpstr>
      <vt:lpstr>Linear Layout</vt:lpstr>
      <vt:lpstr>Linear Layout</vt:lpstr>
      <vt:lpstr>Linear Layout: Example</vt:lpstr>
      <vt:lpstr>Linear Layout: Example</vt:lpstr>
      <vt:lpstr>Layout can be nested</vt:lpstr>
      <vt:lpstr>Sample R.java file</vt:lpstr>
    </vt:vector>
  </TitlesOfParts>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Layouts</dc:title>
  <dc:creator>Muhammad Adnan Ur Rehman</dc:creator>
  <cp:lastModifiedBy>Adnan ur Rehman</cp:lastModifiedBy>
  <cp:revision>60</cp:revision>
  <dcterms:created xsi:type="dcterms:W3CDTF">2018-02-13T20:26:22Z</dcterms:created>
  <dcterms:modified xsi:type="dcterms:W3CDTF">2024-02-27T04:07:32Z</dcterms:modified>
</cp:coreProperties>
</file>