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2" r:id="rId4"/>
    <p:sldId id="303" r:id="rId5"/>
    <p:sldId id="304" r:id="rId6"/>
    <p:sldId id="306" r:id="rId7"/>
    <p:sldId id="310" r:id="rId8"/>
    <p:sldId id="311" r:id="rId9"/>
    <p:sldId id="314" r:id="rId10"/>
    <p:sldId id="315" r:id="rId11"/>
    <p:sldId id="316" r:id="rId12"/>
    <p:sldId id="31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4660"/>
  </p:normalViewPr>
  <p:slideViewPr>
    <p:cSldViewPr>
      <p:cViewPr>
        <p:scale>
          <a:sx n="125" d="100"/>
          <a:sy n="125" d="100"/>
        </p:scale>
        <p:origin x="84" y="-1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CEE04D-A507-4B97-B0B6-1AF45CABDC55}" type="datetimeFigureOut">
              <a:rPr lang="en-US" smtClean="0"/>
              <a:t>28-Oct-2022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52984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28-Oct-2022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74342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28-Oct-2022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6182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28-Oct-2022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05586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EE04D-A507-4B97-B0B6-1AF45CABDC55}" type="datetimeFigureOut">
              <a:rPr lang="en-US" smtClean="0"/>
              <a:t>28-Oct-2022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26683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CEE04D-A507-4B97-B0B6-1AF45CABDC55}" type="datetimeFigureOut">
              <a:rPr lang="en-US" smtClean="0"/>
              <a:t>28-Oct-2022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05708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EE04D-A507-4B97-B0B6-1AF45CABDC55}" type="datetimeFigureOut">
              <a:rPr lang="en-US" smtClean="0"/>
              <a:t>28-Oct-2022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2754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EE04D-A507-4B97-B0B6-1AF45CABDC55}" type="datetimeFigureOut">
              <a:rPr lang="en-US" smtClean="0"/>
              <a:t>28-Oct-2022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99156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EE04D-A507-4B97-B0B6-1AF45CABDC55}" type="datetimeFigureOut">
              <a:rPr lang="en-US" smtClean="0"/>
              <a:t>28-Oct-2022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894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28-Oct-2022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5160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28-Oct-2022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554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E04D-A507-4B97-B0B6-1AF45CABDC55}" type="datetimeFigureOut">
              <a:rPr lang="en-US" smtClean="0"/>
              <a:t>28-Oct-2022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9EC2-182B-479C-88F5-FE6772AD1658}" type="slidenum">
              <a:rPr lang="en-US" smtClean="0"/>
              <a:t>‹#›</a:t>
            </a:fld>
            <a:endParaRPr lang="en-US"/>
          </a:p>
        </p:txBody>
      </p:sp>
    </p:spTree>
    <p:extLst>
      <p:ext uri="{BB962C8B-B14F-4D97-AF65-F5344CB8AC3E}">
        <p14:creationId xmlns:p14="http://schemas.microsoft.com/office/powerpoint/2010/main" val="7542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914400"/>
            <a:ext cx="8839200" cy="5562600"/>
          </a:xfrm>
        </p:spPr>
        <p:txBody>
          <a:bodyPr>
            <a:normAutofit/>
          </a:bodyPr>
          <a:lstStyle/>
          <a:p>
            <a:r>
              <a:rPr lang="en-US" dirty="0"/>
              <a:t>Events are a useful way to collect data about a user's interaction with interactive components of your app, like button presses or screen touch etc.</a:t>
            </a:r>
          </a:p>
          <a:p>
            <a:r>
              <a:rPr lang="en-US" dirty="0"/>
              <a:t>The Android framework maintains an event queue into which events are placed as they occur and then each event is removed from the queue on a first-in, first-out (FIFO) basis. </a:t>
            </a:r>
          </a:p>
          <a:p>
            <a:r>
              <a:rPr lang="en-US" dirty="0"/>
              <a:t>You can capture these events in your program and take appropriate action as per requirements.</a:t>
            </a:r>
          </a:p>
        </p:txBody>
      </p:sp>
    </p:spTree>
    <p:extLst>
      <p:ext uri="{BB962C8B-B14F-4D97-AF65-F5344CB8AC3E}">
        <p14:creationId xmlns:p14="http://schemas.microsoft.com/office/powerpoint/2010/main" val="429165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D3D-61FF-4186-869C-0EE0360EE40F}"/>
              </a:ext>
            </a:extLst>
          </p:cNvPr>
          <p:cNvSpPr>
            <a:spLocks noGrp="1"/>
          </p:cNvSpPr>
          <p:nvPr>
            <p:ph idx="1"/>
          </p:nvPr>
        </p:nvSpPr>
        <p:spPr>
          <a:xfrm>
            <a:off x="152400" y="914400"/>
            <a:ext cx="8839200" cy="5943600"/>
          </a:xfrm>
        </p:spPr>
        <p:txBody>
          <a:bodyPr>
            <a:normAutofit lnSpcReduction="10000"/>
          </a:bodyPr>
          <a:lstStyle/>
          <a:p>
            <a:pPr marL="0" indent="0">
              <a:buNone/>
            </a:pPr>
            <a:r>
              <a:rPr lang="en-US" altLang="en-US" sz="2400" dirty="0">
                <a:solidFill>
                  <a:srgbClr val="000000"/>
                </a:solidFill>
                <a:latin typeface="JetBrains Mono"/>
              </a:rPr>
              <a:t>Integer sum=</a:t>
            </a:r>
            <a:r>
              <a:rPr lang="en-US" altLang="en-US" sz="2400" b="1" dirty="0">
                <a:solidFill>
                  <a:srgbClr val="000080"/>
                </a:solidFill>
                <a:latin typeface="JetBrains Mono"/>
              </a:rPr>
              <a:t>new </a:t>
            </a:r>
            <a:r>
              <a:rPr lang="en-US" altLang="en-US" sz="2400" dirty="0">
                <a:solidFill>
                  <a:srgbClr val="000000"/>
                </a:solidFill>
                <a:latin typeface="JetBrains Mono"/>
              </a:rPr>
              <a:t>Integer(</a:t>
            </a:r>
            <a:r>
              <a:rPr lang="en-US" altLang="en-US" sz="2400" dirty="0">
                <a:solidFill>
                  <a:srgbClr val="0000FF"/>
                </a:solidFill>
                <a:latin typeface="JetBrains Mono"/>
              </a:rPr>
              <a:t>11</a:t>
            </a:r>
            <a:r>
              <a:rPr lang="en-US" altLang="en-US" sz="2400" dirty="0">
                <a:solidFill>
                  <a:srgbClr val="000000"/>
                </a:solidFill>
                <a:latin typeface="JetBrains Mono"/>
              </a:rPr>
              <a:t>);</a:t>
            </a:r>
            <a:r>
              <a:rPr lang="en-US" altLang="en-US" sz="2400" i="1" dirty="0">
                <a:solidFill>
                  <a:srgbClr val="808080"/>
                </a:solidFill>
                <a:latin typeface="JetBrains Mono"/>
              </a:rPr>
              <a:t>//named object</a:t>
            </a:r>
            <a:br>
              <a:rPr lang="en-US" altLang="en-US" sz="2400" i="1" dirty="0">
                <a:solidFill>
                  <a:srgbClr val="808080"/>
                </a:solidFill>
                <a:latin typeface="JetBrains Mono"/>
              </a:rPr>
            </a:br>
            <a:endParaRPr lang="en-US" altLang="en-US" sz="2400" i="1" dirty="0">
              <a:solidFill>
                <a:srgbClr val="808080"/>
              </a:solidFill>
              <a:latin typeface="JetBrains Mono"/>
            </a:endParaRPr>
          </a:p>
          <a:p>
            <a:pPr marL="0" indent="0">
              <a:buNone/>
            </a:pPr>
            <a:r>
              <a:rPr lang="en-US" altLang="en-US" sz="2400" b="1" dirty="0">
                <a:solidFill>
                  <a:srgbClr val="000080"/>
                </a:solidFill>
                <a:latin typeface="JetBrains Mono"/>
              </a:rPr>
              <a:t>new </a:t>
            </a:r>
            <a:r>
              <a:rPr lang="en-US" altLang="en-US" sz="2400" dirty="0">
                <a:solidFill>
                  <a:srgbClr val="000000"/>
                </a:solidFill>
                <a:latin typeface="JetBrains Mono"/>
              </a:rPr>
              <a:t>Integer(</a:t>
            </a:r>
            <a:r>
              <a:rPr lang="en-US" altLang="en-US" sz="2400" dirty="0">
                <a:solidFill>
                  <a:srgbClr val="0000FF"/>
                </a:solidFill>
                <a:latin typeface="JetBrains Mono"/>
              </a:rPr>
              <a:t>22</a:t>
            </a:r>
            <a:r>
              <a:rPr lang="en-US" altLang="en-US" sz="2400" dirty="0">
                <a:solidFill>
                  <a:srgbClr val="000000"/>
                </a:solidFill>
                <a:latin typeface="JetBrains Mono"/>
              </a:rPr>
              <a:t>);</a:t>
            </a:r>
            <a:r>
              <a:rPr lang="en-US" altLang="en-US" sz="2400" i="1" dirty="0">
                <a:solidFill>
                  <a:srgbClr val="808080"/>
                </a:solidFill>
                <a:latin typeface="JetBrains Mono"/>
              </a:rPr>
              <a:t>//Anonymous object</a:t>
            </a:r>
            <a:endParaRPr lang="en-US" altLang="en-US" sz="3600" dirty="0">
              <a:latin typeface="Arial" panose="020B0604020202020204" pitchFamily="34" charset="0"/>
            </a:endParaRPr>
          </a:p>
          <a:p>
            <a:pPr marL="0" indent="0">
              <a:buNone/>
            </a:pPr>
            <a:endParaRPr lang="en-US" altLang="en-US" sz="2400" i="1" dirty="0">
              <a:solidFill>
                <a:srgbClr val="808080"/>
              </a:solidFill>
              <a:latin typeface="JetBrains Mono"/>
            </a:endParaRPr>
          </a:p>
          <a:p>
            <a:pPr marL="0" indent="0">
              <a:buNone/>
            </a:pPr>
            <a:r>
              <a:rPr lang="en-US" altLang="en-US" sz="2400" i="1" dirty="0">
                <a:solidFill>
                  <a:srgbClr val="808080"/>
                </a:solidFill>
                <a:latin typeface="JetBrains Mono"/>
              </a:rPr>
              <a:t>//Consider the following interface</a:t>
            </a:r>
            <a:br>
              <a:rPr lang="en-US" altLang="en-US" sz="2400" i="1" dirty="0">
                <a:solidFill>
                  <a:srgbClr val="808080"/>
                </a:solidFill>
                <a:latin typeface="JetBrains Mono"/>
              </a:rPr>
            </a:br>
            <a:r>
              <a:rPr lang="en-US" altLang="en-US" sz="2400" b="1" dirty="0" err="1">
                <a:solidFill>
                  <a:srgbClr val="000080"/>
                </a:solidFill>
                <a:latin typeface="JetBrains Mono"/>
              </a:rPr>
              <a:t>interface</a:t>
            </a:r>
            <a:r>
              <a:rPr lang="en-US" altLang="en-US" sz="2400" b="1" dirty="0">
                <a:solidFill>
                  <a:srgbClr val="000080"/>
                </a:solidFill>
                <a:latin typeface="JetBrains Mono"/>
              </a:rPr>
              <a:t> </a:t>
            </a:r>
            <a:r>
              <a:rPr lang="en-US" altLang="en-US" sz="2400" dirty="0">
                <a:solidFill>
                  <a:srgbClr val="000000"/>
                </a:solidFill>
                <a:latin typeface="JetBrains Mono"/>
              </a:rPr>
              <a:t>Displayable{</a:t>
            </a:r>
            <a:br>
              <a:rPr lang="en-US" altLang="en-US" sz="2400" dirty="0">
                <a:solidFill>
                  <a:srgbClr val="000000"/>
                </a:solidFill>
                <a:latin typeface="JetBrains Mono"/>
              </a:rPr>
            </a:br>
            <a:r>
              <a:rPr lang="en-US" altLang="en-US" sz="2400" dirty="0">
                <a:solidFill>
                  <a:srgbClr val="000000"/>
                </a:solidFill>
                <a:latin typeface="JetBrains Mono"/>
              </a:rPr>
              <a:t>    </a:t>
            </a:r>
            <a:r>
              <a:rPr lang="en-US" altLang="en-US" sz="2400" b="1" dirty="0">
                <a:solidFill>
                  <a:srgbClr val="000080"/>
                </a:solidFill>
                <a:latin typeface="JetBrains Mono"/>
              </a:rPr>
              <a:t>void </a:t>
            </a:r>
            <a:r>
              <a:rPr lang="en-US" altLang="en-US" sz="2400" dirty="0">
                <a:solidFill>
                  <a:srgbClr val="000000"/>
                </a:solidFill>
                <a:latin typeface="JetBrains Mono"/>
              </a:rPr>
              <a:t>display();</a:t>
            </a:r>
          </a:p>
          <a:p>
            <a:pPr marL="0" indent="0">
              <a:buNone/>
            </a:pPr>
            <a:r>
              <a:rPr lang="en-US" sz="2400" dirty="0">
                <a:solidFill>
                  <a:srgbClr val="000000"/>
                </a:solidFill>
                <a:latin typeface="JetBrains Mono"/>
              </a:rPr>
              <a:t>}</a:t>
            </a:r>
          </a:p>
          <a:p>
            <a:pPr marL="0" indent="0">
              <a:buNone/>
            </a:pPr>
            <a:endParaRPr lang="en-US" sz="2400" dirty="0">
              <a:solidFill>
                <a:srgbClr val="000000"/>
              </a:solidFill>
              <a:latin typeface="JetBrains Mono"/>
            </a:endParaRPr>
          </a:p>
          <a:p>
            <a:pPr marL="0" indent="0">
              <a:buNone/>
            </a:pPr>
            <a:r>
              <a:rPr lang="en-US" altLang="en-US" sz="2400" i="1" dirty="0">
                <a:solidFill>
                  <a:srgbClr val="808080"/>
                </a:solidFill>
                <a:latin typeface="JetBrains Mono"/>
              </a:rPr>
              <a:t>//named class implementing Displayable interface</a:t>
            </a:r>
            <a:endParaRPr lang="en-US" sz="2400" dirty="0">
              <a:solidFill>
                <a:srgbClr val="000000"/>
              </a:solidFill>
              <a:latin typeface="JetBrains Mono"/>
            </a:endParaRPr>
          </a:p>
          <a:p>
            <a:pPr marL="0" indent="0">
              <a:buNone/>
            </a:pPr>
            <a:r>
              <a:rPr lang="en-US" altLang="en-US" sz="2400" b="1" dirty="0">
                <a:solidFill>
                  <a:srgbClr val="000080"/>
                </a:solidFill>
                <a:latin typeface="JetBrains Mono"/>
              </a:rPr>
              <a:t>class </a:t>
            </a:r>
            <a:r>
              <a:rPr lang="en-US" altLang="en-US" sz="2400" dirty="0">
                <a:solidFill>
                  <a:srgbClr val="000000"/>
                </a:solidFill>
                <a:latin typeface="JetBrains Mono"/>
              </a:rPr>
              <a:t>Teacher </a:t>
            </a:r>
            <a:r>
              <a:rPr lang="en-US" altLang="en-US" sz="2400" b="1" dirty="0">
                <a:solidFill>
                  <a:srgbClr val="000080"/>
                </a:solidFill>
                <a:latin typeface="JetBrains Mono"/>
              </a:rPr>
              <a:t>implements </a:t>
            </a:r>
            <a:r>
              <a:rPr lang="en-US" altLang="en-US" sz="2400" dirty="0">
                <a:solidFill>
                  <a:srgbClr val="000000"/>
                </a:solidFill>
                <a:latin typeface="JetBrains Mono"/>
              </a:rPr>
              <a:t>Displayable{</a:t>
            </a:r>
            <a:br>
              <a:rPr lang="en-US" altLang="en-US" sz="2400" i="1" dirty="0">
                <a:solidFill>
                  <a:srgbClr val="808080"/>
                </a:solidFill>
                <a:latin typeface="JetBrains Mono"/>
              </a:rPr>
            </a:br>
            <a:r>
              <a:rPr lang="en-US" altLang="en-US" sz="2400" i="1" dirty="0">
                <a:solidFill>
                  <a:srgbClr val="808080"/>
                </a:solidFill>
                <a:latin typeface="JetBrains Mono"/>
              </a:rPr>
              <a:t>    </a:t>
            </a:r>
            <a:r>
              <a:rPr lang="en-US" altLang="en-US" sz="2400" dirty="0">
                <a:solidFill>
                  <a:srgbClr val="808000"/>
                </a:solidFill>
                <a:latin typeface="JetBrains Mono"/>
              </a:rPr>
              <a:t>@Override</a:t>
            </a:r>
            <a:br>
              <a:rPr lang="en-US" altLang="en-US" sz="2400" dirty="0">
                <a:solidFill>
                  <a:srgbClr val="808000"/>
                </a:solidFill>
                <a:latin typeface="JetBrains Mono"/>
              </a:rPr>
            </a:br>
            <a:r>
              <a:rPr lang="en-US" altLang="en-US" sz="2400" dirty="0">
                <a:solidFill>
                  <a:srgbClr val="808000"/>
                </a:solidFill>
                <a:latin typeface="JetBrains Mono"/>
              </a:rPr>
              <a:t>    </a:t>
            </a:r>
            <a:r>
              <a:rPr lang="en-US" altLang="en-US" sz="2400" b="1" dirty="0">
                <a:solidFill>
                  <a:srgbClr val="000080"/>
                </a:solidFill>
                <a:latin typeface="JetBrains Mono"/>
              </a:rPr>
              <a:t>public void </a:t>
            </a:r>
            <a:r>
              <a:rPr lang="en-US" altLang="en-US" sz="2400" dirty="0">
                <a:solidFill>
                  <a:srgbClr val="000000"/>
                </a:solidFill>
                <a:latin typeface="JetBrains Mono"/>
              </a:rPr>
              <a:t>display() {</a:t>
            </a:r>
            <a:br>
              <a:rPr lang="en-US" altLang="en-US" sz="2400" dirty="0">
                <a:solidFill>
                  <a:srgbClr val="000000"/>
                </a:solidFill>
                <a:latin typeface="JetBrains Mono"/>
              </a:rPr>
            </a:br>
            <a:r>
              <a:rPr lang="en-US" altLang="en-US" sz="2400" dirty="0">
                <a:solidFill>
                  <a:srgbClr val="000000"/>
                </a:solidFill>
                <a:latin typeface="JetBrains Mono"/>
              </a:rPr>
              <a:t>        </a:t>
            </a:r>
            <a:r>
              <a:rPr lang="en-US" altLang="en-US" sz="2400" dirty="0" err="1">
                <a:solidFill>
                  <a:srgbClr val="000000"/>
                </a:solidFill>
                <a:latin typeface="JetBrains Mono"/>
              </a:rPr>
              <a:t>System.</a:t>
            </a:r>
            <a:r>
              <a:rPr lang="en-US" altLang="en-US" sz="2400" b="1" i="1" dirty="0" err="1">
                <a:solidFill>
                  <a:srgbClr val="660E7A"/>
                </a:solidFill>
                <a:latin typeface="JetBrains Mono"/>
              </a:rPr>
              <a:t>out</a:t>
            </a:r>
            <a:r>
              <a:rPr lang="en-US" altLang="en-US" sz="2400" dirty="0" err="1">
                <a:solidFill>
                  <a:srgbClr val="000000"/>
                </a:solidFill>
                <a:latin typeface="JetBrains Mono"/>
              </a:rPr>
              <a:t>.println</a:t>
            </a:r>
            <a:r>
              <a:rPr lang="en-US" altLang="en-US" sz="2400" dirty="0">
                <a:solidFill>
                  <a:srgbClr val="000000"/>
                </a:solidFill>
                <a:latin typeface="JetBrains Mono"/>
              </a:rPr>
              <a:t>(</a:t>
            </a:r>
            <a:r>
              <a:rPr lang="en-US" altLang="en-US" sz="2400" b="1" dirty="0">
                <a:solidFill>
                  <a:srgbClr val="008000"/>
                </a:solidFill>
                <a:latin typeface="JetBrains Mono"/>
              </a:rPr>
              <a:t>"Teacher"</a:t>
            </a:r>
            <a:r>
              <a:rPr lang="en-US" altLang="en-US" sz="2400" dirty="0">
                <a:solidFill>
                  <a:srgbClr val="000000"/>
                </a:solidFill>
                <a:latin typeface="JetBrains Mono"/>
              </a:rPr>
              <a:t>);</a:t>
            </a:r>
            <a:br>
              <a:rPr lang="en-US" altLang="en-US" sz="2400" dirty="0">
                <a:solidFill>
                  <a:srgbClr val="000000"/>
                </a:solidFill>
                <a:latin typeface="JetBrains Mono"/>
              </a:rPr>
            </a:br>
            <a:r>
              <a:rPr lang="en-US" altLang="en-US" sz="2400" dirty="0">
                <a:solidFill>
                  <a:srgbClr val="000000"/>
                </a:solidFill>
                <a:latin typeface="JetBrains Mono"/>
              </a:rPr>
              <a:t>    }</a:t>
            </a:r>
            <a:br>
              <a:rPr lang="en-US" altLang="en-US" sz="2400" dirty="0">
                <a:solidFill>
                  <a:srgbClr val="000000"/>
                </a:solidFill>
                <a:latin typeface="JetBrains Mono"/>
              </a:rPr>
            </a:br>
            <a:r>
              <a:rPr lang="en-US" altLang="en-US" sz="2400" dirty="0">
                <a:solidFill>
                  <a:srgbClr val="000000"/>
                </a:solidFill>
                <a:latin typeface="JetBrains Mono"/>
              </a:rPr>
              <a:t>}</a:t>
            </a:r>
            <a:endParaRPr lang="en-US" altLang="en-US" sz="2400" dirty="0">
              <a:latin typeface="Arial" panose="020B0604020202020204" pitchFamily="34" charset="0"/>
            </a:endParaRPr>
          </a:p>
          <a:p>
            <a:pPr marL="0" indent="0">
              <a:buNone/>
            </a:pPr>
            <a:endParaRPr lang="en-US" sz="2400" dirty="0">
              <a:solidFill>
                <a:srgbClr val="000000"/>
              </a:solidFill>
              <a:latin typeface="JetBrains Mono"/>
            </a:endParaRPr>
          </a:p>
          <a:p>
            <a:pPr marL="0" indent="0">
              <a:buNone/>
            </a:pPr>
            <a:endParaRPr lang="en-US" sz="2400" dirty="0"/>
          </a:p>
        </p:txBody>
      </p:sp>
      <p:sp>
        <p:nvSpPr>
          <p:cNvPr id="6" name="Title 1">
            <a:extLst>
              <a:ext uri="{FF2B5EF4-FFF2-40B4-BE49-F238E27FC236}">
                <a16:creationId xmlns:a16="http://schemas.microsoft.com/office/drawing/2014/main" id="{CABB34D5-F6E6-4165-A27E-B305682970D7}"/>
              </a:ext>
            </a:extLst>
          </p:cNvPr>
          <p:cNvSpPr txBox="1">
            <a:spLocks/>
          </p:cNvSpPr>
          <p:nvPr/>
        </p:nvSpPr>
        <p:spPr>
          <a:xfrm>
            <a:off x="0" y="0"/>
            <a:ext cx="9144000" cy="914400"/>
          </a:xfrm>
          <a:prstGeom prst="rect">
            <a:avLst/>
          </a:prstGeom>
          <a:solidFill>
            <a:schemeClr val="tx2">
              <a:lumMod val="40000"/>
              <a:lumOff val="60000"/>
            </a:schemeClr>
          </a:solidFill>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Examples</a:t>
            </a:r>
          </a:p>
        </p:txBody>
      </p:sp>
    </p:spTree>
    <p:extLst>
      <p:ext uri="{BB962C8B-B14F-4D97-AF65-F5344CB8AC3E}">
        <p14:creationId xmlns:p14="http://schemas.microsoft.com/office/powerpoint/2010/main" val="386596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D3D-61FF-4186-869C-0EE0360EE40F}"/>
              </a:ext>
            </a:extLst>
          </p:cNvPr>
          <p:cNvSpPr>
            <a:spLocks noGrp="1"/>
          </p:cNvSpPr>
          <p:nvPr>
            <p:ph idx="1"/>
          </p:nvPr>
        </p:nvSpPr>
        <p:spPr>
          <a:xfrm>
            <a:off x="152400" y="914400"/>
            <a:ext cx="8839200" cy="5791200"/>
          </a:xfrm>
        </p:spPr>
        <p:txBody>
          <a:bodyPr>
            <a:normAutofit/>
          </a:bodyPr>
          <a:lstStyle/>
          <a:p>
            <a:pPr marL="0" indent="0">
              <a:buNone/>
            </a:pPr>
            <a:r>
              <a:rPr lang="en-US" altLang="en-US" sz="2400" i="1" dirty="0">
                <a:solidFill>
                  <a:srgbClr val="808080"/>
                </a:solidFill>
                <a:latin typeface="JetBrains Mono"/>
              </a:rPr>
              <a:t>//Anonymous class implementing Displayable interface</a:t>
            </a:r>
            <a:br>
              <a:rPr lang="en-US" altLang="en-US" sz="2400" i="1" dirty="0">
                <a:solidFill>
                  <a:srgbClr val="808080"/>
                </a:solidFill>
                <a:latin typeface="JetBrains Mono"/>
              </a:rPr>
            </a:br>
            <a:r>
              <a:rPr lang="en-US" altLang="en-US" sz="2400" b="1" dirty="0">
                <a:solidFill>
                  <a:srgbClr val="000080"/>
                </a:solidFill>
                <a:latin typeface="JetBrains Mono"/>
              </a:rPr>
              <a:t>new </a:t>
            </a:r>
            <a:r>
              <a:rPr lang="en-US" altLang="en-US" sz="2400" dirty="0">
                <a:solidFill>
                  <a:srgbClr val="000000"/>
                </a:solidFill>
                <a:latin typeface="JetBrains Mono"/>
              </a:rPr>
              <a:t>Displayable(){</a:t>
            </a:r>
            <a:br>
              <a:rPr lang="en-US" altLang="en-US" sz="2400" dirty="0">
                <a:solidFill>
                  <a:srgbClr val="000000"/>
                </a:solidFill>
                <a:latin typeface="JetBrains Mono"/>
              </a:rPr>
            </a:br>
            <a:r>
              <a:rPr lang="en-US" altLang="en-US" sz="2400" dirty="0">
                <a:solidFill>
                  <a:srgbClr val="000000"/>
                </a:solidFill>
                <a:latin typeface="JetBrains Mono"/>
              </a:rPr>
              <a:t>    </a:t>
            </a:r>
            <a:r>
              <a:rPr lang="en-US" altLang="en-US" sz="2400" dirty="0">
                <a:solidFill>
                  <a:srgbClr val="808000"/>
                </a:solidFill>
                <a:latin typeface="JetBrains Mono"/>
              </a:rPr>
              <a:t>@Override</a:t>
            </a:r>
            <a:br>
              <a:rPr lang="en-US" altLang="en-US" sz="2400" dirty="0">
                <a:solidFill>
                  <a:srgbClr val="808000"/>
                </a:solidFill>
                <a:latin typeface="JetBrains Mono"/>
              </a:rPr>
            </a:br>
            <a:r>
              <a:rPr lang="en-US" altLang="en-US" sz="2400" dirty="0">
                <a:solidFill>
                  <a:srgbClr val="808000"/>
                </a:solidFill>
                <a:latin typeface="JetBrains Mono"/>
              </a:rPr>
              <a:t>    </a:t>
            </a:r>
            <a:r>
              <a:rPr lang="en-US" altLang="en-US" sz="2400" b="1" dirty="0">
                <a:solidFill>
                  <a:srgbClr val="000080"/>
                </a:solidFill>
                <a:latin typeface="JetBrains Mono"/>
              </a:rPr>
              <a:t>public void </a:t>
            </a:r>
            <a:r>
              <a:rPr lang="en-US" altLang="en-US" sz="2400" dirty="0">
                <a:solidFill>
                  <a:srgbClr val="000000"/>
                </a:solidFill>
                <a:latin typeface="JetBrains Mono"/>
              </a:rPr>
              <a:t>display() {</a:t>
            </a:r>
            <a:br>
              <a:rPr lang="en-US" altLang="en-US" sz="2400" dirty="0">
                <a:solidFill>
                  <a:srgbClr val="000000"/>
                </a:solidFill>
                <a:latin typeface="JetBrains Mono"/>
              </a:rPr>
            </a:br>
            <a:r>
              <a:rPr lang="en-US" altLang="en-US" sz="2400" dirty="0">
                <a:solidFill>
                  <a:srgbClr val="000000"/>
                </a:solidFill>
                <a:latin typeface="JetBrains Mono"/>
              </a:rPr>
              <a:t>        </a:t>
            </a:r>
            <a:r>
              <a:rPr lang="en-US" altLang="en-US" sz="2400" dirty="0" err="1">
                <a:solidFill>
                  <a:srgbClr val="000000"/>
                </a:solidFill>
                <a:latin typeface="JetBrains Mono"/>
              </a:rPr>
              <a:t>System.</a:t>
            </a:r>
            <a:r>
              <a:rPr lang="en-US" altLang="en-US" sz="2400" b="1" i="1" dirty="0" err="1">
                <a:solidFill>
                  <a:srgbClr val="660E7A"/>
                </a:solidFill>
                <a:latin typeface="JetBrains Mono"/>
              </a:rPr>
              <a:t>out</a:t>
            </a:r>
            <a:r>
              <a:rPr lang="en-US" altLang="en-US" sz="2400" dirty="0" err="1">
                <a:solidFill>
                  <a:srgbClr val="000000"/>
                </a:solidFill>
                <a:latin typeface="JetBrains Mono"/>
              </a:rPr>
              <a:t>.println</a:t>
            </a:r>
            <a:r>
              <a:rPr lang="en-US" altLang="en-US" sz="2400" dirty="0">
                <a:solidFill>
                  <a:srgbClr val="000000"/>
                </a:solidFill>
                <a:latin typeface="JetBrains Mono"/>
              </a:rPr>
              <a:t>(</a:t>
            </a:r>
            <a:r>
              <a:rPr lang="en-US" altLang="en-US" sz="2400" b="1" dirty="0">
                <a:solidFill>
                  <a:srgbClr val="008000"/>
                </a:solidFill>
                <a:latin typeface="JetBrains Mono"/>
              </a:rPr>
              <a:t>"Anonymous object-display"</a:t>
            </a:r>
            <a:r>
              <a:rPr lang="en-US" altLang="en-US" sz="2400" dirty="0">
                <a:solidFill>
                  <a:srgbClr val="000000"/>
                </a:solidFill>
                <a:latin typeface="JetBrains Mono"/>
              </a:rPr>
              <a:t>);</a:t>
            </a:r>
            <a:br>
              <a:rPr lang="en-US" altLang="en-US" sz="2400" dirty="0">
                <a:solidFill>
                  <a:srgbClr val="000000"/>
                </a:solidFill>
                <a:latin typeface="JetBrains Mono"/>
              </a:rPr>
            </a:br>
            <a:r>
              <a:rPr lang="en-US" altLang="en-US" sz="2400" dirty="0">
                <a:solidFill>
                  <a:srgbClr val="000000"/>
                </a:solidFill>
                <a:latin typeface="JetBrains Mono"/>
              </a:rPr>
              <a:t>    }</a:t>
            </a:r>
            <a:br>
              <a:rPr lang="en-US" altLang="en-US" sz="2400" dirty="0">
                <a:solidFill>
                  <a:srgbClr val="000000"/>
                </a:solidFill>
                <a:latin typeface="JetBrains Mono"/>
              </a:rPr>
            </a:br>
            <a:r>
              <a:rPr lang="en-US" altLang="en-US" sz="2400" dirty="0">
                <a:solidFill>
                  <a:srgbClr val="000000"/>
                </a:solidFill>
                <a:latin typeface="JetBrains Mono"/>
              </a:rPr>
              <a:t>}.display();</a:t>
            </a:r>
            <a:r>
              <a:rPr lang="en-US" altLang="en-US" sz="2400" i="1" dirty="0">
                <a:solidFill>
                  <a:srgbClr val="808080"/>
                </a:solidFill>
                <a:latin typeface="JetBrains Mono"/>
              </a:rPr>
              <a:t>//calling display of </a:t>
            </a:r>
            <a:r>
              <a:rPr lang="en-US" altLang="en-US" sz="2400" i="1" dirty="0" err="1">
                <a:solidFill>
                  <a:srgbClr val="808080"/>
                </a:solidFill>
                <a:latin typeface="JetBrains Mono"/>
              </a:rPr>
              <a:t>Anonymoous</a:t>
            </a:r>
            <a:r>
              <a:rPr lang="en-US" altLang="en-US" sz="2400" i="1" dirty="0">
                <a:solidFill>
                  <a:srgbClr val="808080"/>
                </a:solidFill>
                <a:latin typeface="JetBrains Mono"/>
              </a:rPr>
              <a:t> object</a:t>
            </a:r>
            <a:endParaRPr lang="en-US" altLang="en-US" sz="3600" dirty="0">
              <a:latin typeface="Arial" panose="020B0604020202020204" pitchFamily="34" charset="0"/>
            </a:endParaRPr>
          </a:p>
          <a:p>
            <a:pPr marL="0" indent="0">
              <a:buNone/>
            </a:pPr>
            <a:endParaRPr lang="en-US" sz="2400" dirty="0">
              <a:solidFill>
                <a:srgbClr val="000000"/>
              </a:solidFill>
              <a:latin typeface="JetBrains Mono"/>
            </a:endParaRPr>
          </a:p>
          <a:p>
            <a:pPr marL="0" indent="0">
              <a:buNone/>
            </a:pPr>
            <a:endParaRPr lang="en-US" sz="2400" dirty="0"/>
          </a:p>
        </p:txBody>
      </p:sp>
      <p:sp>
        <p:nvSpPr>
          <p:cNvPr id="6" name="Title 1">
            <a:extLst>
              <a:ext uri="{FF2B5EF4-FFF2-40B4-BE49-F238E27FC236}">
                <a16:creationId xmlns:a16="http://schemas.microsoft.com/office/drawing/2014/main" id="{CABB34D5-F6E6-4165-A27E-B305682970D7}"/>
              </a:ext>
            </a:extLst>
          </p:cNvPr>
          <p:cNvSpPr txBox="1">
            <a:spLocks/>
          </p:cNvSpPr>
          <p:nvPr/>
        </p:nvSpPr>
        <p:spPr>
          <a:xfrm>
            <a:off x="0" y="0"/>
            <a:ext cx="9144000" cy="914400"/>
          </a:xfrm>
          <a:prstGeom prst="rect">
            <a:avLst/>
          </a:prstGeom>
          <a:solidFill>
            <a:schemeClr val="tx2">
              <a:lumMod val="40000"/>
              <a:lumOff val="60000"/>
            </a:schemeClr>
          </a:solidFill>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Examples</a:t>
            </a:r>
          </a:p>
        </p:txBody>
      </p:sp>
      <p:sp>
        <p:nvSpPr>
          <p:cNvPr id="4" name="Rectangle 2">
            <a:extLst>
              <a:ext uri="{FF2B5EF4-FFF2-40B4-BE49-F238E27FC236}">
                <a16:creationId xmlns:a16="http://schemas.microsoft.com/office/drawing/2014/main" id="{A9322898-5FC1-4E8B-B372-17EEA54DA74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2">
            <a:extLst>
              <a:ext uri="{FF2B5EF4-FFF2-40B4-BE49-F238E27FC236}">
                <a16:creationId xmlns:a16="http://schemas.microsoft.com/office/drawing/2014/main" id="{83AE107E-64E1-425B-82E0-211729CCC07B}"/>
              </a:ext>
            </a:extLst>
          </p:cNvPr>
          <p:cNvSpPr txBox="1">
            <a:spLocks/>
          </p:cNvSpPr>
          <p:nvPr/>
        </p:nvSpPr>
        <p:spPr>
          <a:xfrm>
            <a:off x="152400" y="990600"/>
            <a:ext cx="8839200" cy="579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solidFill>
                <a:srgbClr val="000000"/>
              </a:solidFill>
              <a:latin typeface="JetBrains Mono"/>
            </a:endParaRPr>
          </a:p>
          <a:p>
            <a:pPr marL="0" indent="0">
              <a:buFont typeface="Arial" pitchFamily="34" charset="0"/>
              <a:buNone/>
            </a:pPr>
            <a:endParaRPr lang="en-US" sz="2400" dirty="0"/>
          </a:p>
        </p:txBody>
      </p:sp>
      <p:sp>
        <p:nvSpPr>
          <p:cNvPr id="2" name="Rectangle 1">
            <a:extLst>
              <a:ext uri="{FF2B5EF4-FFF2-40B4-BE49-F238E27FC236}">
                <a16:creationId xmlns:a16="http://schemas.microsoft.com/office/drawing/2014/main" id="{66B802ED-C342-4AFD-9EAD-089D2C4295C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62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pPr algn="l"/>
            <a:r>
              <a:rPr lang="en-US" b="1" dirty="0"/>
              <a:t>3-Using an Anonymous Inner Class.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990600"/>
            <a:ext cx="8686800" cy="4640373"/>
          </a:xfrm>
          <a:prstGeom prst="rect">
            <a:avLst/>
          </a:prstGeom>
        </p:spPr>
        <p:txBody>
          <a:bodyPr wrap="square">
            <a:spAutoFit/>
          </a:bodyPr>
          <a:lstStyle/>
          <a:p>
            <a:pPr>
              <a:lnSpc>
                <a:spcPct val="107000"/>
              </a:lnSpc>
            </a:pPr>
            <a:r>
              <a:rPr lang="en-US" b="1" u="sng" dirty="0">
                <a:latin typeface="Consolas" panose="020B0609020204030204" pitchFamily="49" charset="0"/>
                <a:ea typeface="Calibri" panose="020F0502020204030204" pitchFamily="34" charset="0"/>
                <a:cs typeface="Times New Roman" panose="02020603050405020304" pitchFamily="18" charset="0"/>
              </a:rPr>
              <a:t>MainActivity.java</a:t>
            </a:r>
            <a:endPar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endPar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MainActivity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extends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Activity{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646464"/>
                </a:solidFill>
                <a:latin typeface="Consolas" panose="020B0609020204030204" pitchFamily="49" charset="0"/>
                <a:ea typeface="Calibri" panose="020F0502020204030204" pitchFamily="34" charset="0"/>
                <a:cs typeface="Times New Roman" panose="02020603050405020304" pitchFamily="18" charset="0"/>
              </a:rPr>
              <a:t>@Override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protected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onCreate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(Bundle </a:t>
            </a:r>
            <a:r>
              <a:rPr lang="en-US"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savedInstanceState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super</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.onCreate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savedInstanceState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setContentView</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R.layout.</a:t>
            </a:r>
            <a:r>
              <a:rPr lang="en-US"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activity_main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Button </a:t>
            </a:r>
            <a:r>
              <a:rPr lang="en-US"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findViewById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R.id.</a:t>
            </a:r>
            <a:r>
              <a:rPr lang="en-US"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btnOK</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btn</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.setOnClickListener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7F005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new</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OnClickListener</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public</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7F005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void</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onClick</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(View </a:t>
            </a:r>
            <a:r>
              <a:rPr lang="en-US" dirty="0">
                <a:solidFill>
                  <a:srgbClr val="6A3E3E"/>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v</a:t>
            </a: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5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914400"/>
            <a:ext cx="8839200" cy="5562600"/>
          </a:xfrm>
        </p:spPr>
        <p:txBody>
          <a:bodyPr>
            <a:normAutofit/>
          </a:bodyPr>
          <a:lstStyle/>
          <a:p>
            <a:r>
              <a:rPr lang="en-US" dirty="0"/>
              <a:t>There are following three concepts related to Android Event Management</a:t>
            </a:r>
          </a:p>
          <a:p>
            <a:pPr lvl="1"/>
            <a:r>
              <a:rPr lang="en-US" b="1" i="1" dirty="0"/>
              <a:t>Event Listeners</a:t>
            </a:r>
          </a:p>
          <a:p>
            <a:pPr lvl="1"/>
            <a:r>
              <a:rPr lang="en-US" b="1" i="1" dirty="0"/>
              <a:t>Event Listeners Registration</a:t>
            </a:r>
          </a:p>
          <a:p>
            <a:pPr lvl="1"/>
            <a:r>
              <a:rPr lang="en-US" b="1" i="1" dirty="0"/>
              <a:t>Event Handlers</a:t>
            </a:r>
          </a:p>
        </p:txBody>
      </p:sp>
    </p:spTree>
    <p:extLst>
      <p:ext uri="{BB962C8B-B14F-4D97-AF65-F5344CB8AC3E}">
        <p14:creationId xmlns:p14="http://schemas.microsoft.com/office/powerpoint/2010/main" val="79982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 Listeners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914400"/>
            <a:ext cx="8839200" cy="5562600"/>
          </a:xfrm>
        </p:spPr>
        <p:txBody>
          <a:bodyPr>
            <a:normAutofit/>
          </a:bodyPr>
          <a:lstStyle/>
          <a:p>
            <a:r>
              <a:rPr lang="en-US" b="1" dirty="0"/>
              <a:t>Event Listeners</a:t>
            </a:r>
          </a:p>
          <a:p>
            <a:pPr lvl="1"/>
            <a:r>
              <a:rPr lang="en-US" dirty="0"/>
              <a:t>The Event Listener is the object that receives notification when an event occurs.</a:t>
            </a:r>
          </a:p>
          <a:p>
            <a:r>
              <a:rPr lang="en-US" b="1" dirty="0"/>
              <a:t>Event Listeners Registration</a:t>
            </a:r>
          </a:p>
          <a:p>
            <a:pPr lvl="1"/>
            <a:r>
              <a:rPr lang="en-US" dirty="0"/>
              <a:t>Event Registration is the process by which an Event Handler gets registered with an Event Listener so that the handler is called when the Event Listener fires the event.</a:t>
            </a:r>
          </a:p>
          <a:p>
            <a:r>
              <a:rPr lang="en-US" b="1" dirty="0"/>
              <a:t>Event Handlers</a:t>
            </a:r>
          </a:p>
          <a:p>
            <a:pPr lvl="1"/>
            <a:r>
              <a:rPr lang="en-US" dirty="0"/>
              <a:t>It is the method that actually handles the event. </a:t>
            </a:r>
          </a:p>
          <a:p>
            <a:pPr lvl="1"/>
            <a:r>
              <a:rPr lang="en-US" dirty="0"/>
              <a:t>AKA: Callbacks.</a:t>
            </a:r>
          </a:p>
        </p:txBody>
      </p:sp>
    </p:spTree>
    <p:extLst>
      <p:ext uri="{BB962C8B-B14F-4D97-AF65-F5344CB8AC3E}">
        <p14:creationId xmlns:p14="http://schemas.microsoft.com/office/powerpoint/2010/main" val="45683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 Listeners &amp; Event Handlers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709073613"/>
              </p:ext>
            </p:extLst>
          </p:nvPr>
        </p:nvGraphicFramePr>
        <p:xfrm>
          <a:off x="984250" y="1447800"/>
          <a:ext cx="7245350" cy="4525962"/>
        </p:xfrm>
        <a:graphic>
          <a:graphicData uri="http://schemas.openxmlformats.org/drawingml/2006/table">
            <a:tbl>
              <a:tblPr>
                <a:tableStyleId>{3C2FFA5D-87B4-456A-9821-1D502468CF0F}</a:tableStyleId>
              </a:tblPr>
              <a:tblGrid>
                <a:gridCol w="1556706">
                  <a:extLst>
                    <a:ext uri="{9D8B030D-6E8A-4147-A177-3AD203B41FA5}">
                      <a16:colId xmlns:a16="http://schemas.microsoft.com/office/drawing/2014/main" val="20000"/>
                    </a:ext>
                  </a:extLst>
                </a:gridCol>
                <a:gridCol w="5688644">
                  <a:extLst>
                    <a:ext uri="{9D8B030D-6E8A-4147-A177-3AD203B41FA5}">
                      <a16:colId xmlns:a16="http://schemas.microsoft.com/office/drawing/2014/main" val="20001"/>
                    </a:ext>
                  </a:extLst>
                </a:gridCol>
              </a:tblGrid>
              <a:tr h="323405">
                <a:tc>
                  <a:txBody>
                    <a:bodyPr/>
                    <a:lstStyle/>
                    <a:p>
                      <a:pPr algn="ctr" fontAlgn="ctr"/>
                      <a:r>
                        <a:rPr lang="en-US" sz="2000" b="1" u="none" strike="noStrike" dirty="0">
                          <a:effectLst/>
                        </a:rPr>
                        <a:t>Event Handler</a:t>
                      </a:r>
                      <a:endParaRPr lang="en-US" sz="2000" b="1" i="0" u="none" strike="noStrike" dirty="0">
                        <a:solidFill>
                          <a:srgbClr val="000000"/>
                        </a:solidFill>
                        <a:effectLst/>
                        <a:latin typeface="Calibri"/>
                      </a:endParaRPr>
                    </a:p>
                  </a:txBody>
                  <a:tcPr marL="8511" marR="8511" marT="8511" marB="0" anchor="ctr"/>
                </a:tc>
                <a:tc>
                  <a:txBody>
                    <a:bodyPr/>
                    <a:lstStyle/>
                    <a:p>
                      <a:pPr algn="ctr" fontAlgn="ctr"/>
                      <a:r>
                        <a:rPr lang="en-US" sz="2000" b="1" u="none" strike="noStrike" dirty="0">
                          <a:effectLst/>
                        </a:rPr>
                        <a:t>Interface</a:t>
                      </a:r>
                      <a:endParaRPr lang="en-US" sz="2000" b="1" i="0" u="none" strike="noStrike" dirty="0">
                        <a:solidFill>
                          <a:srgbClr val="000000"/>
                        </a:solidFill>
                        <a:effectLst/>
                        <a:latin typeface="Calibri"/>
                      </a:endParaRPr>
                    </a:p>
                  </a:txBody>
                  <a:tcPr marL="8511" marR="8511" marT="8511" marB="0" anchor="ctr"/>
                </a:tc>
                <a:extLst>
                  <a:ext uri="{0D108BD9-81ED-4DB2-BD59-A6C34878D82A}">
                    <a16:rowId xmlns:a16="http://schemas.microsoft.com/office/drawing/2014/main" val="10000"/>
                  </a:ext>
                </a:extLst>
              </a:tr>
              <a:tr h="330213">
                <a:tc rowSpan="2">
                  <a:txBody>
                    <a:bodyPr/>
                    <a:lstStyle/>
                    <a:p>
                      <a:pPr algn="l" fontAlgn="ctr"/>
                      <a:r>
                        <a:rPr lang="en-US" sz="1600" b="1" u="none" strike="noStrike" dirty="0" err="1">
                          <a:effectLst/>
                        </a:rPr>
                        <a:t>onClick</a:t>
                      </a:r>
                      <a:r>
                        <a:rPr lang="en-US" sz="1600" b="1" u="none" strike="noStrike" dirty="0">
                          <a:effectLst/>
                        </a:rPr>
                        <a:t>()</a:t>
                      </a:r>
                      <a:endParaRPr lang="en-US" sz="1600" b="1" i="0" u="none" strike="noStrike" dirty="0">
                        <a:solidFill>
                          <a:srgbClr val="000000"/>
                        </a:solidFill>
                        <a:effectLst/>
                        <a:latin typeface="Calibri"/>
                      </a:endParaRPr>
                    </a:p>
                  </a:txBody>
                  <a:tcPr marL="8511" marR="8511" marT="42553" marB="42553" anchor="ctr"/>
                </a:tc>
                <a:tc>
                  <a:txBody>
                    <a:bodyPr/>
                    <a:lstStyle/>
                    <a:p>
                      <a:pPr algn="l" fontAlgn="ctr"/>
                      <a:r>
                        <a:rPr lang="en-US" sz="1600" b="1" u="none" strike="noStrike" dirty="0" err="1">
                          <a:effectLst/>
                        </a:rPr>
                        <a:t>OnClickListener</a:t>
                      </a:r>
                      <a:endParaRPr lang="en-US" sz="1600" b="1" i="0" u="none" strike="noStrike" dirty="0">
                        <a:solidFill>
                          <a:srgbClr val="000000"/>
                        </a:solidFill>
                        <a:effectLst/>
                        <a:latin typeface="Calibri"/>
                      </a:endParaRPr>
                    </a:p>
                  </a:txBody>
                  <a:tcPr marL="8511" marR="8511" marT="42553" marB="42553" anchor="ctr"/>
                </a:tc>
                <a:extLst>
                  <a:ext uri="{0D108BD9-81ED-4DB2-BD59-A6C34878D82A}">
                    <a16:rowId xmlns:a16="http://schemas.microsoft.com/office/drawing/2014/main" val="10001"/>
                  </a:ext>
                </a:extLst>
              </a:tr>
              <a:tr h="988937">
                <a:tc vMerge="1">
                  <a:txBody>
                    <a:bodyPr/>
                    <a:lstStyle/>
                    <a:p>
                      <a:endParaRPr lang="en-US"/>
                    </a:p>
                  </a:txBody>
                  <a:tcPr/>
                </a:tc>
                <a:tc>
                  <a:txBody>
                    <a:bodyPr/>
                    <a:lstStyle/>
                    <a:p>
                      <a:pPr algn="l" fontAlgn="ctr"/>
                      <a:r>
                        <a:rPr lang="en-US" sz="1600" u="none" strike="noStrike" dirty="0">
                          <a:effectLst/>
                        </a:rPr>
                        <a:t>This is called when the user either clicks or touches or focuses upon any widget like button, text, image etc. You will use </a:t>
                      </a:r>
                      <a:r>
                        <a:rPr lang="en-US" sz="1600" u="none" strike="noStrike" dirty="0" err="1">
                          <a:effectLst/>
                        </a:rPr>
                        <a:t>onClick</a:t>
                      </a:r>
                      <a:r>
                        <a:rPr lang="en-US" sz="1600" u="none" strike="noStrike" dirty="0">
                          <a:effectLst/>
                        </a:rPr>
                        <a:t>() event handler to handle such event.</a:t>
                      </a:r>
                      <a:endParaRPr lang="en-US" sz="1600" b="0" i="0" u="none" strike="noStrike" dirty="0">
                        <a:solidFill>
                          <a:srgbClr val="000000"/>
                        </a:solidFill>
                        <a:effectLst/>
                        <a:latin typeface="Calibri"/>
                      </a:endParaRPr>
                    </a:p>
                  </a:txBody>
                  <a:tcPr marL="8511" marR="8511" marT="8511" marB="0" anchor="ctr"/>
                </a:tc>
                <a:extLst>
                  <a:ext uri="{0D108BD9-81ED-4DB2-BD59-A6C34878D82A}">
                    <a16:rowId xmlns:a16="http://schemas.microsoft.com/office/drawing/2014/main" val="10002"/>
                  </a:ext>
                </a:extLst>
              </a:tr>
              <a:tr h="330213">
                <a:tc rowSpan="2">
                  <a:txBody>
                    <a:bodyPr/>
                    <a:lstStyle/>
                    <a:p>
                      <a:pPr algn="l" fontAlgn="ctr"/>
                      <a:r>
                        <a:rPr lang="en-US" sz="1600" b="1" u="none" strike="noStrike" dirty="0" err="1">
                          <a:effectLst/>
                        </a:rPr>
                        <a:t>onLongClick</a:t>
                      </a:r>
                      <a:r>
                        <a:rPr lang="en-US" sz="1600" b="1" u="none" strike="noStrike" dirty="0">
                          <a:effectLst/>
                        </a:rPr>
                        <a:t>()</a:t>
                      </a:r>
                      <a:endParaRPr lang="en-US" sz="1600" b="1" i="0" u="none" strike="noStrike" dirty="0">
                        <a:solidFill>
                          <a:srgbClr val="000000"/>
                        </a:solidFill>
                        <a:effectLst/>
                        <a:latin typeface="Calibri"/>
                      </a:endParaRPr>
                    </a:p>
                  </a:txBody>
                  <a:tcPr marL="8511" marR="8511" marT="42553" marB="42553" anchor="ctr"/>
                </a:tc>
                <a:tc>
                  <a:txBody>
                    <a:bodyPr/>
                    <a:lstStyle/>
                    <a:p>
                      <a:pPr algn="l" fontAlgn="ctr"/>
                      <a:r>
                        <a:rPr lang="en-US" sz="1600" b="1" u="none" strike="noStrike" dirty="0" err="1">
                          <a:effectLst/>
                        </a:rPr>
                        <a:t>OnLongClickListener</a:t>
                      </a:r>
                      <a:endParaRPr lang="en-US" sz="1600" b="1" i="0" u="none" strike="noStrike" dirty="0">
                        <a:solidFill>
                          <a:srgbClr val="000000"/>
                        </a:solidFill>
                        <a:effectLst/>
                        <a:latin typeface="Calibri"/>
                      </a:endParaRPr>
                    </a:p>
                  </a:txBody>
                  <a:tcPr marL="8511" marR="8511" marT="42553" marB="42553" anchor="ctr"/>
                </a:tc>
                <a:extLst>
                  <a:ext uri="{0D108BD9-81ED-4DB2-BD59-A6C34878D82A}">
                    <a16:rowId xmlns:a16="http://schemas.microsoft.com/office/drawing/2014/main" val="10003"/>
                  </a:ext>
                </a:extLst>
              </a:tr>
              <a:tr h="1234044">
                <a:tc vMerge="1">
                  <a:txBody>
                    <a:bodyPr/>
                    <a:lstStyle/>
                    <a:p>
                      <a:endParaRPr lang="en-US"/>
                    </a:p>
                  </a:txBody>
                  <a:tcPr/>
                </a:tc>
                <a:tc>
                  <a:txBody>
                    <a:bodyPr/>
                    <a:lstStyle/>
                    <a:p>
                      <a:pPr algn="l" fontAlgn="ctr"/>
                      <a:r>
                        <a:rPr lang="en-US" sz="1600" u="none" strike="noStrike">
                          <a:effectLst/>
                        </a:rPr>
                        <a:t>This is called when the user either clicks or touches or focuses upon any widget like button, text, image etc. for one or more seconds. You will use onLongClick() event handler to handle such event.</a:t>
                      </a:r>
                      <a:endParaRPr lang="en-US" sz="1600" b="0" i="0" u="none" strike="noStrike">
                        <a:solidFill>
                          <a:srgbClr val="000000"/>
                        </a:solidFill>
                        <a:effectLst/>
                        <a:latin typeface="Calibri"/>
                      </a:endParaRPr>
                    </a:p>
                  </a:txBody>
                  <a:tcPr marL="8511" marR="8511" marT="8511" marB="0" anchor="ctr"/>
                </a:tc>
                <a:extLst>
                  <a:ext uri="{0D108BD9-81ED-4DB2-BD59-A6C34878D82A}">
                    <a16:rowId xmlns:a16="http://schemas.microsoft.com/office/drawing/2014/main" val="10004"/>
                  </a:ext>
                </a:extLst>
              </a:tr>
              <a:tr h="330213">
                <a:tc rowSpan="2">
                  <a:txBody>
                    <a:bodyPr/>
                    <a:lstStyle/>
                    <a:p>
                      <a:pPr algn="l" fontAlgn="ctr"/>
                      <a:r>
                        <a:rPr lang="en-US" sz="1600" b="1" u="none" strike="noStrike" dirty="0" err="1">
                          <a:effectLst/>
                        </a:rPr>
                        <a:t>onFocusChange</a:t>
                      </a:r>
                      <a:r>
                        <a:rPr lang="en-US" sz="1600" b="1" u="none" strike="noStrike" dirty="0">
                          <a:effectLst/>
                        </a:rPr>
                        <a:t>()</a:t>
                      </a:r>
                      <a:endParaRPr lang="en-US" sz="1600" b="1" i="0" u="none" strike="noStrike" dirty="0">
                        <a:solidFill>
                          <a:srgbClr val="000000"/>
                        </a:solidFill>
                        <a:effectLst/>
                        <a:latin typeface="Calibri"/>
                      </a:endParaRPr>
                    </a:p>
                  </a:txBody>
                  <a:tcPr marL="8511" marR="8511" marT="42553" marB="42553" anchor="ctr"/>
                </a:tc>
                <a:tc>
                  <a:txBody>
                    <a:bodyPr/>
                    <a:lstStyle/>
                    <a:p>
                      <a:pPr algn="l" fontAlgn="ctr"/>
                      <a:r>
                        <a:rPr lang="en-US" sz="1600" b="1" u="none" strike="noStrike" dirty="0" err="1">
                          <a:effectLst/>
                        </a:rPr>
                        <a:t>OnFocusChangeListener</a:t>
                      </a:r>
                      <a:endParaRPr lang="en-US" sz="1600" b="1" i="0" u="none" strike="noStrike" dirty="0">
                        <a:solidFill>
                          <a:srgbClr val="000000"/>
                        </a:solidFill>
                        <a:effectLst/>
                        <a:latin typeface="Calibri"/>
                      </a:endParaRPr>
                    </a:p>
                  </a:txBody>
                  <a:tcPr marL="8511" marR="8511" marT="42553" marB="42553" anchor="ctr"/>
                </a:tc>
                <a:extLst>
                  <a:ext uri="{0D108BD9-81ED-4DB2-BD59-A6C34878D82A}">
                    <a16:rowId xmlns:a16="http://schemas.microsoft.com/office/drawing/2014/main" val="10005"/>
                  </a:ext>
                </a:extLst>
              </a:tr>
              <a:tr h="988937">
                <a:tc vMerge="1">
                  <a:txBody>
                    <a:bodyPr/>
                    <a:lstStyle/>
                    <a:p>
                      <a:endParaRPr lang="en-US"/>
                    </a:p>
                  </a:txBody>
                  <a:tcPr/>
                </a:tc>
                <a:tc>
                  <a:txBody>
                    <a:bodyPr/>
                    <a:lstStyle/>
                    <a:p>
                      <a:pPr algn="l" fontAlgn="ctr"/>
                      <a:r>
                        <a:rPr lang="en-US" sz="1600" u="none" strike="noStrike" dirty="0">
                          <a:effectLst/>
                        </a:rPr>
                        <a:t>This is called when the widget looses its focus </a:t>
                      </a:r>
                      <a:r>
                        <a:rPr lang="en-US" sz="1600" u="none" strike="noStrike" dirty="0" err="1">
                          <a:effectLst/>
                        </a:rPr>
                        <a:t>ie</a:t>
                      </a:r>
                      <a:r>
                        <a:rPr lang="en-US" sz="1600" u="none" strike="noStrike" dirty="0">
                          <a:effectLst/>
                        </a:rPr>
                        <a:t>. user goes away from the view item. You will use </a:t>
                      </a:r>
                      <a:r>
                        <a:rPr lang="en-US" sz="1600" u="none" strike="noStrike" dirty="0" err="1">
                          <a:effectLst/>
                        </a:rPr>
                        <a:t>onFocusChange</a:t>
                      </a:r>
                      <a:r>
                        <a:rPr lang="en-US" sz="1600" u="none" strike="noStrike" dirty="0">
                          <a:effectLst/>
                        </a:rPr>
                        <a:t>() event handler to handle such event.</a:t>
                      </a:r>
                      <a:endParaRPr lang="en-US" sz="1600" b="0" i="0" u="none" strike="noStrike" dirty="0">
                        <a:solidFill>
                          <a:srgbClr val="000000"/>
                        </a:solidFill>
                        <a:effectLst/>
                        <a:latin typeface="Calibri"/>
                      </a:endParaRPr>
                    </a:p>
                  </a:txBody>
                  <a:tcPr marL="8511" marR="8511" marT="8511"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7016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 Listeners &amp; Event Handlers</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6606738"/>
              </p:ext>
            </p:extLst>
          </p:nvPr>
        </p:nvGraphicFramePr>
        <p:xfrm>
          <a:off x="952500" y="1676400"/>
          <a:ext cx="7239000" cy="4104987"/>
        </p:xfrm>
        <a:graphic>
          <a:graphicData uri="http://schemas.openxmlformats.org/drawingml/2006/table">
            <a:tbl>
              <a:tblPr>
                <a:tableStyleId>{3C2FFA5D-87B4-456A-9821-1D502468CF0F}</a:tableStyleId>
              </a:tblPr>
              <a:tblGrid>
                <a:gridCol w="1647105">
                  <a:extLst>
                    <a:ext uri="{9D8B030D-6E8A-4147-A177-3AD203B41FA5}">
                      <a16:colId xmlns:a16="http://schemas.microsoft.com/office/drawing/2014/main" val="20000"/>
                    </a:ext>
                  </a:extLst>
                </a:gridCol>
                <a:gridCol w="5591895">
                  <a:extLst>
                    <a:ext uri="{9D8B030D-6E8A-4147-A177-3AD203B41FA5}">
                      <a16:colId xmlns:a16="http://schemas.microsoft.com/office/drawing/2014/main" val="20001"/>
                    </a:ext>
                  </a:extLst>
                </a:gridCol>
              </a:tblGrid>
              <a:tr h="328953">
                <a:tc>
                  <a:txBody>
                    <a:bodyPr/>
                    <a:lstStyle/>
                    <a:p>
                      <a:pPr algn="ctr" fontAlgn="ctr"/>
                      <a:r>
                        <a:rPr lang="en-US" sz="2000" b="1" u="none" strike="noStrike" dirty="0">
                          <a:effectLst/>
                        </a:rPr>
                        <a:t>Event Handler</a:t>
                      </a:r>
                      <a:endParaRPr lang="en-US" sz="2000" b="1" i="0" u="none" strike="noStrike" dirty="0">
                        <a:solidFill>
                          <a:srgbClr val="000000"/>
                        </a:solidFill>
                        <a:effectLst/>
                        <a:latin typeface="Calibri"/>
                      </a:endParaRPr>
                    </a:p>
                  </a:txBody>
                  <a:tcPr marL="8657" marR="8657" marT="8657" marB="0" anchor="ctr"/>
                </a:tc>
                <a:tc>
                  <a:txBody>
                    <a:bodyPr/>
                    <a:lstStyle/>
                    <a:p>
                      <a:pPr algn="ctr" fontAlgn="ctr"/>
                      <a:r>
                        <a:rPr lang="en-US" sz="2000" b="1" u="none" strike="noStrike" dirty="0">
                          <a:effectLst/>
                        </a:rPr>
                        <a:t>Interface</a:t>
                      </a:r>
                      <a:endParaRPr lang="en-US" sz="2000" b="1" i="0" u="none" strike="noStrike" dirty="0">
                        <a:solidFill>
                          <a:srgbClr val="000000"/>
                        </a:solidFill>
                        <a:effectLst/>
                        <a:latin typeface="Calibri"/>
                      </a:endParaRPr>
                    </a:p>
                  </a:txBody>
                  <a:tcPr marL="8657" marR="8657" marT="8657" marB="0" anchor="ctr"/>
                </a:tc>
                <a:extLst>
                  <a:ext uri="{0D108BD9-81ED-4DB2-BD59-A6C34878D82A}">
                    <a16:rowId xmlns:a16="http://schemas.microsoft.com/office/drawing/2014/main" val="10000"/>
                  </a:ext>
                </a:extLst>
              </a:tr>
              <a:tr h="335878">
                <a:tc rowSpan="2">
                  <a:txBody>
                    <a:bodyPr/>
                    <a:lstStyle/>
                    <a:p>
                      <a:pPr algn="l" fontAlgn="ctr"/>
                      <a:r>
                        <a:rPr lang="en-US" sz="1600" b="1" u="none" strike="noStrike" dirty="0" err="1">
                          <a:effectLst/>
                        </a:rPr>
                        <a:t>onKey</a:t>
                      </a:r>
                      <a:r>
                        <a:rPr lang="en-US" sz="1600" b="1" u="none" strike="noStrike" dirty="0">
                          <a:effectLst/>
                        </a:rPr>
                        <a:t>()</a:t>
                      </a:r>
                      <a:endParaRPr lang="en-US" sz="1600" b="1" i="0" u="none" strike="noStrike" dirty="0">
                        <a:solidFill>
                          <a:srgbClr val="000000"/>
                        </a:solidFill>
                        <a:effectLst/>
                        <a:latin typeface="Calibri"/>
                      </a:endParaRPr>
                    </a:p>
                  </a:txBody>
                  <a:tcPr marL="8657" marR="8657" marT="43283" marB="43283" anchor="ctr"/>
                </a:tc>
                <a:tc>
                  <a:txBody>
                    <a:bodyPr/>
                    <a:lstStyle/>
                    <a:p>
                      <a:pPr algn="l" fontAlgn="ctr"/>
                      <a:r>
                        <a:rPr lang="en-US" sz="1600" b="1" u="none" strike="noStrike" dirty="0" err="1">
                          <a:effectLst/>
                        </a:rPr>
                        <a:t>OnKeyListener</a:t>
                      </a:r>
                      <a:endParaRPr lang="en-US" sz="1600" b="1" i="0" u="none" strike="noStrike" dirty="0">
                        <a:solidFill>
                          <a:srgbClr val="000000"/>
                        </a:solidFill>
                        <a:effectLst/>
                        <a:latin typeface="Calibri"/>
                      </a:endParaRPr>
                    </a:p>
                  </a:txBody>
                  <a:tcPr marL="8657" marR="8657" marT="43283" marB="43283" anchor="ctr"/>
                </a:tc>
                <a:extLst>
                  <a:ext uri="{0D108BD9-81ED-4DB2-BD59-A6C34878D82A}">
                    <a16:rowId xmlns:a16="http://schemas.microsoft.com/office/drawing/2014/main" val="10001"/>
                  </a:ext>
                </a:extLst>
              </a:tr>
              <a:tr h="1005904">
                <a:tc vMerge="1">
                  <a:txBody>
                    <a:bodyPr/>
                    <a:lstStyle/>
                    <a:p>
                      <a:endParaRPr lang="en-US"/>
                    </a:p>
                  </a:txBody>
                  <a:tcPr/>
                </a:tc>
                <a:tc>
                  <a:txBody>
                    <a:bodyPr/>
                    <a:lstStyle/>
                    <a:p>
                      <a:pPr algn="l" fontAlgn="ctr"/>
                      <a:r>
                        <a:rPr lang="en-US" sz="1600" u="none" strike="noStrike">
                          <a:effectLst/>
                        </a:rPr>
                        <a:t>This is called when the user is focused on the item and presses or releases a hardware key on the device. You will use onKey() event handler to handle such event.</a:t>
                      </a:r>
                      <a:endParaRPr lang="en-US" sz="1600" b="0" i="0" u="none" strike="noStrike">
                        <a:solidFill>
                          <a:srgbClr val="000000"/>
                        </a:solidFill>
                        <a:effectLst/>
                        <a:latin typeface="Calibri"/>
                      </a:endParaRPr>
                    </a:p>
                  </a:txBody>
                  <a:tcPr marL="8657" marR="8657" marT="8657" marB="0" anchor="ctr"/>
                </a:tc>
                <a:extLst>
                  <a:ext uri="{0D108BD9-81ED-4DB2-BD59-A6C34878D82A}">
                    <a16:rowId xmlns:a16="http://schemas.microsoft.com/office/drawing/2014/main" val="10002"/>
                  </a:ext>
                </a:extLst>
              </a:tr>
              <a:tr h="335878">
                <a:tc rowSpan="2">
                  <a:txBody>
                    <a:bodyPr/>
                    <a:lstStyle/>
                    <a:p>
                      <a:pPr algn="l" fontAlgn="ctr"/>
                      <a:r>
                        <a:rPr lang="en-US" sz="1600" b="1" u="none" strike="noStrike" dirty="0" err="1">
                          <a:effectLst/>
                        </a:rPr>
                        <a:t>onTouch</a:t>
                      </a:r>
                      <a:r>
                        <a:rPr lang="en-US" sz="1600" b="1" u="none" strike="noStrike" dirty="0">
                          <a:effectLst/>
                        </a:rPr>
                        <a:t>()</a:t>
                      </a:r>
                      <a:endParaRPr lang="en-US" sz="1600" b="1" i="0" u="none" strike="noStrike" dirty="0">
                        <a:solidFill>
                          <a:srgbClr val="000000"/>
                        </a:solidFill>
                        <a:effectLst/>
                        <a:latin typeface="Calibri"/>
                      </a:endParaRPr>
                    </a:p>
                  </a:txBody>
                  <a:tcPr marL="8657" marR="8657" marT="43283" marB="43283" anchor="ctr"/>
                </a:tc>
                <a:tc>
                  <a:txBody>
                    <a:bodyPr/>
                    <a:lstStyle/>
                    <a:p>
                      <a:pPr algn="l" fontAlgn="ctr"/>
                      <a:r>
                        <a:rPr lang="en-US" sz="1600" b="1" u="none" strike="noStrike" dirty="0" err="1">
                          <a:effectLst/>
                        </a:rPr>
                        <a:t>OnTouchListener</a:t>
                      </a:r>
                      <a:endParaRPr lang="en-US" sz="1600" b="1" i="0" u="none" strike="noStrike" dirty="0">
                        <a:solidFill>
                          <a:srgbClr val="000000"/>
                        </a:solidFill>
                        <a:effectLst/>
                        <a:latin typeface="Calibri"/>
                      </a:endParaRPr>
                    </a:p>
                  </a:txBody>
                  <a:tcPr marL="8657" marR="8657" marT="43283" marB="43283" anchor="ctr"/>
                </a:tc>
                <a:extLst>
                  <a:ext uri="{0D108BD9-81ED-4DB2-BD59-A6C34878D82A}">
                    <a16:rowId xmlns:a16="http://schemas.microsoft.com/office/drawing/2014/main" val="10003"/>
                  </a:ext>
                </a:extLst>
              </a:tr>
              <a:tr h="1005904">
                <a:tc vMerge="1">
                  <a:txBody>
                    <a:bodyPr/>
                    <a:lstStyle/>
                    <a:p>
                      <a:endParaRPr lang="en-US"/>
                    </a:p>
                  </a:txBody>
                  <a:tcPr/>
                </a:tc>
                <a:tc>
                  <a:txBody>
                    <a:bodyPr/>
                    <a:lstStyle/>
                    <a:p>
                      <a:pPr algn="l" fontAlgn="ctr"/>
                      <a:r>
                        <a:rPr lang="en-US" sz="1600" u="none" strike="noStrike" dirty="0">
                          <a:effectLst/>
                        </a:rPr>
                        <a:t>This is called when the user presses the key, releases the key, or any movement gesture on the screen. You will use </a:t>
                      </a:r>
                      <a:r>
                        <a:rPr lang="en-US" sz="1600" u="none" strike="noStrike" dirty="0" err="1">
                          <a:effectLst/>
                        </a:rPr>
                        <a:t>onTouch</a:t>
                      </a:r>
                      <a:r>
                        <a:rPr lang="en-US" sz="1600" u="none" strike="noStrike" dirty="0">
                          <a:effectLst/>
                        </a:rPr>
                        <a:t>() event handler to handle such event.</a:t>
                      </a:r>
                      <a:endParaRPr lang="en-US" sz="1600" b="0" i="0" u="none" strike="noStrike" dirty="0">
                        <a:solidFill>
                          <a:srgbClr val="000000"/>
                        </a:solidFill>
                        <a:effectLst/>
                        <a:latin typeface="Calibri"/>
                      </a:endParaRPr>
                    </a:p>
                  </a:txBody>
                  <a:tcPr marL="8657" marR="8657" marT="8657" marB="0" anchor="ctr"/>
                </a:tc>
                <a:extLst>
                  <a:ext uri="{0D108BD9-81ED-4DB2-BD59-A6C34878D82A}">
                    <a16:rowId xmlns:a16="http://schemas.microsoft.com/office/drawing/2014/main" val="10004"/>
                  </a:ext>
                </a:extLst>
              </a:tr>
              <a:tr h="335878">
                <a:tc rowSpan="2">
                  <a:txBody>
                    <a:bodyPr/>
                    <a:lstStyle/>
                    <a:p>
                      <a:pPr algn="l" fontAlgn="ctr"/>
                      <a:r>
                        <a:rPr lang="en-US" sz="1600" b="1" u="none" strike="noStrike" dirty="0" err="1">
                          <a:effectLst/>
                        </a:rPr>
                        <a:t>onMenuItemClick</a:t>
                      </a:r>
                      <a:r>
                        <a:rPr lang="en-US" sz="1600" b="1" u="none" strike="noStrike" dirty="0">
                          <a:effectLst/>
                        </a:rPr>
                        <a:t>()</a:t>
                      </a:r>
                      <a:endParaRPr lang="en-US" sz="1600" b="1" i="0" u="none" strike="noStrike" dirty="0">
                        <a:solidFill>
                          <a:srgbClr val="000000"/>
                        </a:solidFill>
                        <a:effectLst/>
                        <a:latin typeface="Calibri"/>
                      </a:endParaRPr>
                    </a:p>
                  </a:txBody>
                  <a:tcPr marL="8657" marR="8657" marT="43283" marB="43283" anchor="ctr"/>
                </a:tc>
                <a:tc>
                  <a:txBody>
                    <a:bodyPr/>
                    <a:lstStyle/>
                    <a:p>
                      <a:pPr algn="l" fontAlgn="ctr"/>
                      <a:r>
                        <a:rPr lang="en-US" sz="1600" b="1" u="none" strike="noStrike" dirty="0" err="1">
                          <a:effectLst/>
                        </a:rPr>
                        <a:t>OnMenuItemClickListener</a:t>
                      </a:r>
                      <a:endParaRPr lang="en-US" sz="1600" b="1" i="0" u="none" strike="noStrike" dirty="0">
                        <a:solidFill>
                          <a:srgbClr val="000000"/>
                        </a:solidFill>
                        <a:effectLst/>
                        <a:latin typeface="Calibri"/>
                      </a:endParaRPr>
                    </a:p>
                  </a:txBody>
                  <a:tcPr marL="8657" marR="8657" marT="43283" marB="43283" anchor="ctr"/>
                </a:tc>
                <a:extLst>
                  <a:ext uri="{0D108BD9-81ED-4DB2-BD59-A6C34878D82A}">
                    <a16:rowId xmlns:a16="http://schemas.microsoft.com/office/drawing/2014/main" val="10005"/>
                  </a:ext>
                </a:extLst>
              </a:tr>
              <a:tr h="756592">
                <a:tc vMerge="1">
                  <a:txBody>
                    <a:bodyPr/>
                    <a:lstStyle/>
                    <a:p>
                      <a:endParaRPr lang="en-US"/>
                    </a:p>
                  </a:txBody>
                  <a:tcPr/>
                </a:tc>
                <a:tc>
                  <a:txBody>
                    <a:bodyPr/>
                    <a:lstStyle/>
                    <a:p>
                      <a:pPr algn="l" fontAlgn="ctr"/>
                      <a:r>
                        <a:rPr lang="en-US" sz="1600" u="none" strike="noStrike" dirty="0">
                          <a:effectLst/>
                        </a:rPr>
                        <a:t>This is called when the user selects a menu item. You will use </a:t>
                      </a:r>
                      <a:r>
                        <a:rPr lang="en-US" sz="1600" u="none" strike="noStrike" dirty="0" err="1">
                          <a:effectLst/>
                        </a:rPr>
                        <a:t>onMenuItemClick</a:t>
                      </a:r>
                      <a:r>
                        <a:rPr lang="en-US" sz="1600" u="none" strike="noStrike" dirty="0">
                          <a:effectLst/>
                        </a:rPr>
                        <a:t>() event handler to handle such event.</a:t>
                      </a:r>
                      <a:endParaRPr lang="en-US" sz="1600" b="0" i="0" u="none" strike="noStrike" dirty="0">
                        <a:solidFill>
                          <a:srgbClr val="000000"/>
                        </a:solidFill>
                        <a:effectLst/>
                        <a:latin typeface="Calibri"/>
                      </a:endParaRPr>
                    </a:p>
                  </a:txBody>
                  <a:tcPr marL="8657" marR="8657" marT="8657"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43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r>
              <a:rPr lang="en-US" b="1" dirty="0"/>
              <a:t>Event Listeners Registration</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914400"/>
            <a:ext cx="8839200" cy="5562600"/>
          </a:xfrm>
        </p:spPr>
        <p:txBody>
          <a:bodyPr>
            <a:normAutofit/>
          </a:bodyPr>
          <a:lstStyle/>
          <a:p>
            <a:r>
              <a:rPr lang="en-US" dirty="0"/>
              <a:t>Event Registration is the process by which an Event Handler gets registered with an Event Listener so that the handler is called when the Event is fired.</a:t>
            </a:r>
          </a:p>
          <a:p>
            <a:r>
              <a:rPr lang="en-US" b="1" i="1" dirty="0"/>
              <a:t>Three ways</a:t>
            </a:r>
          </a:p>
          <a:p>
            <a:pPr marL="971550" lvl="1" indent="-514350">
              <a:buFont typeface="+mj-lt"/>
              <a:buAutoNum type="arabicPeriod"/>
            </a:pPr>
            <a:r>
              <a:rPr lang="en-US" i="1" dirty="0"/>
              <a:t>Using Layout file </a:t>
            </a:r>
            <a:r>
              <a:rPr lang="en-US" b="1" i="1" dirty="0"/>
              <a:t>activity_main.xml </a:t>
            </a:r>
            <a:r>
              <a:rPr lang="en-US" i="1" dirty="0"/>
              <a:t>to specify event handler directly.</a:t>
            </a:r>
          </a:p>
          <a:p>
            <a:pPr marL="971550" lvl="1" indent="-514350">
              <a:buFont typeface="+mj-lt"/>
              <a:buAutoNum type="arabicPeriod"/>
            </a:pPr>
            <a:r>
              <a:rPr lang="en-US" i="1" dirty="0"/>
              <a:t>By implementing Listener interface.</a:t>
            </a:r>
          </a:p>
          <a:p>
            <a:pPr marL="971550" lvl="1" indent="-514350">
              <a:buFont typeface="+mj-lt"/>
              <a:buAutoNum type="arabicPeriod"/>
            </a:pPr>
            <a:r>
              <a:rPr lang="en-US" i="1" dirty="0"/>
              <a:t>Using an Anonymous Inner Class.</a:t>
            </a:r>
          </a:p>
        </p:txBody>
      </p:sp>
    </p:spTree>
    <p:extLst>
      <p:ext uri="{BB962C8B-B14F-4D97-AF65-F5344CB8AC3E}">
        <p14:creationId xmlns:p14="http://schemas.microsoft.com/office/powerpoint/2010/main" val="66001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pPr algn="l"/>
            <a:r>
              <a:rPr lang="en-US" b="1" dirty="0"/>
              <a:t>1- Using Layout file</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057518"/>
            <a:ext cx="8763000" cy="4249368"/>
          </a:xfrm>
          <a:prstGeom prst="rect">
            <a:avLst/>
          </a:prstGeom>
        </p:spPr>
        <p:txBody>
          <a:bodyPr wrap="square">
            <a:spAutoFit/>
          </a:bodyPr>
          <a:lstStyle/>
          <a:p>
            <a:pPr>
              <a:lnSpc>
                <a:spcPct val="107000"/>
              </a:lnSpc>
            </a:pPr>
            <a:r>
              <a:rPr lang="en-US" sz="2000" b="1" u="sng" dirty="0">
                <a:latin typeface="Consolas" panose="020B0609020204030204" pitchFamily="49" charset="0"/>
                <a:ea typeface="Calibri" panose="020F0502020204030204" pitchFamily="34" charset="0"/>
                <a:cs typeface="Times New Roman" panose="02020603050405020304" pitchFamily="18" charset="0"/>
              </a:rPr>
              <a:t>activity_main.xml</a:t>
            </a:r>
            <a:endPar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2000" dirty="0" err="1">
                <a:solidFill>
                  <a:srgbClr val="3F7F7F"/>
                </a:solidFill>
                <a:latin typeface="Consolas" panose="020B0609020204030204" pitchFamily="49" charset="0"/>
                <a:ea typeface="Calibri" panose="020F0502020204030204" pitchFamily="34" charset="0"/>
                <a:cs typeface="Times New Roman" panose="02020603050405020304" pitchFamily="18" charset="0"/>
              </a:rPr>
              <a:t>LinearLayout</a:t>
            </a: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 . .</a:t>
            </a: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20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Button</a:t>
            </a: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android:id</a:t>
            </a:r>
            <a:r>
              <a:rPr lang="en-US" sz="20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="@+id/</a:t>
            </a:r>
            <a:r>
              <a:rPr lang="en-US" sz="20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btnOk</a:t>
            </a:r>
            <a:r>
              <a:rPr lang="en-US" sz="20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u="sng"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android:</a:t>
            </a:r>
            <a:r>
              <a:rPr lang="en-US" sz="20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onClick</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20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onBtnOkClicked</a:t>
            </a:r>
            <a:r>
              <a:rPr lang="en-US" sz="20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2000" dirty="0" err="1">
                <a:solidFill>
                  <a:srgbClr val="3F7F7F"/>
                </a:solidFill>
                <a:latin typeface="Consolas" panose="020B0609020204030204" pitchFamily="49" charset="0"/>
                <a:ea typeface="Calibri" panose="020F0502020204030204" pitchFamily="34" charset="0"/>
                <a:cs typeface="Times New Roman" panose="02020603050405020304" pitchFamily="18" charset="0"/>
              </a:rPr>
              <a:t>LinearLayout</a:t>
            </a: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u="sng" dirty="0">
                <a:latin typeface="Consolas" panose="020B0609020204030204" pitchFamily="49" charset="0"/>
                <a:ea typeface="Calibri" panose="020F0502020204030204" pitchFamily="34" charset="0"/>
                <a:cs typeface="Times New Roman" panose="02020603050405020304" pitchFamily="18" charset="0"/>
              </a:rPr>
              <a:t>MainActivity.java</a:t>
            </a:r>
            <a:endPar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MainActivity</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extends</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Activity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onBtnOkClicked</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(View </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view</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503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normAutofit/>
          </a:bodyPr>
          <a:lstStyle/>
          <a:p>
            <a:pPr algn="l"/>
            <a:r>
              <a:rPr lang="en-US" b="1" dirty="0"/>
              <a:t>2- By implementing Listener interface</a:t>
            </a:r>
          </a:p>
        </p:txBody>
      </p:sp>
      <p:sp>
        <p:nvSpPr>
          <p:cNvPr id="4" name="Rectangle 3"/>
          <p:cNvSpPr/>
          <p:nvPr/>
        </p:nvSpPr>
        <p:spPr>
          <a:xfrm>
            <a:off x="0" y="6477000"/>
            <a:ext cx="9144000" cy="381000"/>
          </a:xfrm>
          <a:prstGeom prst="rect">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052" y="1140898"/>
            <a:ext cx="8839200" cy="5603522"/>
          </a:xfrm>
          <a:prstGeom prst="rect">
            <a:avLst/>
          </a:prstGeom>
        </p:spPr>
        <p:txBody>
          <a:bodyPr wrap="square">
            <a:spAutoFit/>
          </a:bodyPr>
          <a:lstStyle/>
          <a:p>
            <a:pPr>
              <a:lnSpc>
                <a:spcPct val="107000"/>
              </a:lnSpc>
            </a:pPr>
            <a:r>
              <a:rPr lang="en-US" b="1" u="sng" dirty="0">
                <a:latin typeface="Consolas" panose="020B0609020204030204" pitchFamily="49" charset="0"/>
                <a:ea typeface="Calibri" panose="020F0502020204030204" pitchFamily="34" charset="0"/>
                <a:cs typeface="Times New Roman" panose="02020603050405020304" pitchFamily="18" charset="0"/>
              </a:rPr>
              <a:t>activity_main.xml</a:t>
            </a:r>
          </a:p>
          <a:p>
            <a:pPr>
              <a:lnSpc>
                <a:spcPct val="107000"/>
              </a:lnSpc>
            </a:pP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3F7F7F"/>
                </a:solidFill>
                <a:latin typeface="Consolas" panose="020B0609020204030204" pitchFamily="49" charset="0"/>
                <a:ea typeface="Calibri" panose="020F0502020204030204" pitchFamily="34" charset="0"/>
                <a:cs typeface="Times New Roman" panose="02020603050405020304" pitchFamily="18" charset="0"/>
              </a:rPr>
              <a:t>LinearLayout</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3F7F7F"/>
                </a:solidFill>
                <a:latin typeface="Consolas" panose="020B0609020204030204" pitchFamily="49" charset="0"/>
                <a:ea typeface="Calibri" panose="020F0502020204030204" pitchFamily="34" charset="0"/>
                <a:cs typeface="Times New Roman" panose="02020603050405020304" pitchFamily="18" charset="0"/>
              </a:rPr>
              <a:t>Button </a:t>
            </a:r>
            <a:r>
              <a:rPr lang="en-US" sz="1600" dirty="0" err="1">
                <a:solidFill>
                  <a:srgbClr val="7F007F"/>
                </a:solidFill>
                <a:latin typeface="Consolas" panose="020B0609020204030204" pitchFamily="49" charset="0"/>
                <a:ea typeface="Calibri" panose="020F0502020204030204" pitchFamily="34" charset="0"/>
                <a:cs typeface="Times New Roman" panose="02020603050405020304" pitchFamily="18" charset="0"/>
              </a:rPr>
              <a:t>android:id</a:t>
            </a:r>
            <a:r>
              <a:rPr lang="en-US" sz="16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="@+id/</a:t>
            </a:r>
            <a:r>
              <a:rPr lang="en-US" sz="1600" i="1"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btnOk</a:t>
            </a:r>
            <a:r>
              <a:rPr lang="en-US" sz="1600" i="1" dirty="0">
                <a:solidFill>
                  <a:srgbClr val="2A00FF"/>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7F007F"/>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3F7F7F"/>
                </a:solidFill>
                <a:latin typeface="Consolas" panose="020B0609020204030204" pitchFamily="49" charset="0"/>
                <a:ea typeface="Calibri" panose="020F0502020204030204" pitchFamily="34" charset="0"/>
                <a:cs typeface="Times New Roman" panose="02020603050405020304" pitchFamily="18" charset="0"/>
              </a:rPr>
              <a:t>LinearLayout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dirty="0">
                <a:latin typeface="Consolas" panose="020B0609020204030204" pitchFamily="49" charset="0"/>
                <a:ea typeface="Calibri" panose="020F0502020204030204" pitchFamily="34" charset="0"/>
                <a:cs typeface="Times New Roman" panose="02020603050405020304" pitchFamily="18" charset="0"/>
              </a:rPr>
              <a:t>MainActivity.java</a:t>
            </a:r>
            <a:endPar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MainActivity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extends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Activity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b="1" dirty="0">
                <a:solidFill>
                  <a:srgbClr val="7F005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implements</a:t>
            </a:r>
            <a:r>
              <a:rPr lang="en-US" sz="16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OnClickListener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@Override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protected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onCreate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(Bundle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savedInstanceState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Button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btn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=(Button)</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findViewById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R.id.</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btnOK</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btn</a:t>
            </a:r>
            <a:r>
              <a:rPr lang="en-US" sz="16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.setOnClickListener</a:t>
            </a:r>
            <a:r>
              <a:rPr lang="en-US" sz="16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600" b="1" dirty="0">
                <a:solidFill>
                  <a:srgbClr val="7F005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this</a:t>
            </a:r>
            <a:r>
              <a:rPr lang="en-US" sz="1600" dirty="0">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@Override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onClick</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(View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26104666"/>
              </p:ext>
            </p:extLst>
          </p:nvPr>
        </p:nvGraphicFramePr>
        <p:xfrm>
          <a:off x="6629400" y="1066800"/>
          <a:ext cx="2235200" cy="1190625"/>
        </p:xfrm>
        <a:graphic>
          <a:graphicData uri="http://schemas.openxmlformats.org/drawingml/2006/table">
            <a:tbl>
              <a:tblPr/>
              <a:tblGrid>
                <a:gridCol w="2235200">
                  <a:extLst>
                    <a:ext uri="{9D8B030D-6E8A-4147-A177-3AD203B41FA5}">
                      <a16:colId xmlns:a16="http://schemas.microsoft.com/office/drawing/2014/main" val="20000"/>
                    </a:ext>
                  </a:extLst>
                </a:gridCol>
              </a:tblGrid>
              <a:tr h="295275">
                <a:tc>
                  <a:txBody>
                    <a:bodyPr/>
                    <a:lstStyle/>
                    <a:p>
                      <a:pPr algn="ctr" fontAlgn="ctr"/>
                      <a:r>
                        <a:rPr lang="en-US" sz="1800" b="0" i="0" u="none" strike="noStrike">
                          <a:solidFill>
                            <a:srgbClr val="000000"/>
                          </a:solidFill>
                          <a:effectLst/>
                          <a:latin typeface="Calibri"/>
                        </a:rPr>
                        <a:t>&lt;&lt;interface&gt;&gt;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95275">
                <a:tc>
                  <a:txBody>
                    <a:bodyPr/>
                    <a:lstStyle/>
                    <a:p>
                      <a:pPr algn="ctr" fontAlgn="ctr"/>
                      <a:r>
                        <a:rPr lang="en-US" sz="1800" b="1" i="1" u="none" strike="noStrike" dirty="0" err="1">
                          <a:solidFill>
                            <a:srgbClr val="000000"/>
                          </a:solidFill>
                          <a:effectLst/>
                          <a:latin typeface="Calibri"/>
                        </a:rPr>
                        <a:t>View.OnClickListener</a:t>
                      </a:r>
                      <a:endParaRPr lang="en-US" sz="1800" b="1" i="1"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ctr"/>
                      <a:r>
                        <a:rPr lang="en-US" sz="1800" b="0" i="0" u="none" strike="noStrike" dirty="0">
                          <a:solidFill>
                            <a:srgbClr val="000000"/>
                          </a:solidFill>
                          <a:effectLst/>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gn="ctr" fontAlgn="ctr"/>
                      <a:r>
                        <a:rPr lang="en-US" sz="1800" b="0" i="0" u="none" strike="noStrike" dirty="0">
                          <a:solidFill>
                            <a:srgbClr val="000000"/>
                          </a:solidFill>
                          <a:effectLst/>
                          <a:latin typeface="Calibri"/>
                        </a:rPr>
                        <a:t> + </a:t>
                      </a:r>
                      <a:r>
                        <a:rPr lang="en-US" sz="1800" b="0" i="1" u="none" strike="noStrike" dirty="0">
                          <a:solidFill>
                            <a:srgbClr val="000000"/>
                          </a:solidFill>
                          <a:effectLst/>
                          <a:latin typeface="Calibri"/>
                        </a:rPr>
                        <a:t>void </a:t>
                      </a:r>
                      <a:r>
                        <a:rPr lang="en-US" sz="1800" b="0" i="1" u="none" strike="noStrike" dirty="0" err="1">
                          <a:solidFill>
                            <a:srgbClr val="000000"/>
                          </a:solidFill>
                          <a:effectLst/>
                          <a:latin typeface="Calibri"/>
                        </a:rPr>
                        <a:t>onClick</a:t>
                      </a:r>
                      <a:r>
                        <a:rPr lang="en-US" sz="1800" b="0" i="1" u="none" strike="noStrike" dirty="0">
                          <a:solidFill>
                            <a:srgbClr val="000000"/>
                          </a:solidFill>
                          <a:effectLst/>
                          <a:latin typeface="Calibri"/>
                        </a:rPr>
                        <a:t>(View v</a:t>
                      </a:r>
                      <a:r>
                        <a:rPr lang="en-US" sz="1800" b="0" i="0" u="none" strike="noStrike" dirty="0">
                          <a:solidFill>
                            <a:srgbClr val="000000"/>
                          </a:solidFill>
                          <a:effectLst/>
                          <a:latin typeface="Calibri"/>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59701391"/>
              </p:ext>
            </p:extLst>
          </p:nvPr>
        </p:nvGraphicFramePr>
        <p:xfrm>
          <a:off x="6629400" y="2743200"/>
          <a:ext cx="2235200" cy="895350"/>
        </p:xfrm>
        <a:graphic>
          <a:graphicData uri="http://schemas.openxmlformats.org/drawingml/2006/table">
            <a:tbl>
              <a:tblPr/>
              <a:tblGrid>
                <a:gridCol w="2235200">
                  <a:extLst>
                    <a:ext uri="{9D8B030D-6E8A-4147-A177-3AD203B41FA5}">
                      <a16:colId xmlns:a16="http://schemas.microsoft.com/office/drawing/2014/main" val="20000"/>
                    </a:ext>
                  </a:extLst>
                </a:gridCol>
              </a:tblGrid>
              <a:tr h="295275">
                <a:tc>
                  <a:txBody>
                    <a:bodyPr/>
                    <a:lstStyle/>
                    <a:p>
                      <a:pPr algn="ctr" fontAlgn="ctr"/>
                      <a:r>
                        <a:rPr lang="en-US" sz="1800" b="1" i="0" u="none" strike="noStrike">
                          <a:solidFill>
                            <a:srgbClr val="000000"/>
                          </a:solidFill>
                          <a:effectLst/>
                          <a:latin typeface="Calibri"/>
                        </a:rPr>
                        <a:t>YourActivity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275">
                <a:tc>
                  <a:txBody>
                    <a:bodyPr/>
                    <a:lstStyle/>
                    <a:p>
                      <a:pPr algn="ctr" fontAlgn="ctr"/>
                      <a:r>
                        <a:rPr lang="en-US" sz="1800" b="0" i="0" u="none" strike="noStrike">
                          <a:solidFill>
                            <a:srgbClr val="000000"/>
                          </a:solidFill>
                          <a:effectLst/>
                          <a:latin typeface="Calibri"/>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pPr algn="ctr" fontAlgn="ctr"/>
                      <a:r>
                        <a:rPr lang="en-US" sz="1800" b="0" i="0" u="none" strike="noStrike" dirty="0">
                          <a:solidFill>
                            <a:srgbClr val="000000"/>
                          </a:solidFill>
                          <a:effectLst/>
                          <a:latin typeface="Calibri"/>
                        </a:rPr>
                        <a:t> + void </a:t>
                      </a:r>
                      <a:r>
                        <a:rPr lang="en-US" sz="1800" b="0" i="0" u="none" strike="noStrike" dirty="0" err="1">
                          <a:solidFill>
                            <a:srgbClr val="000000"/>
                          </a:solidFill>
                          <a:effectLst/>
                          <a:latin typeface="Calibri"/>
                        </a:rPr>
                        <a:t>onClick</a:t>
                      </a:r>
                      <a:r>
                        <a:rPr lang="en-US" sz="1800" b="0" i="0" u="none" strike="noStrike" dirty="0">
                          <a:solidFill>
                            <a:srgbClr val="000000"/>
                          </a:solidFill>
                          <a:effectLst/>
                          <a:latin typeface="Calibri"/>
                        </a:rPr>
                        <a:t>(View v)</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Arrow Connector 8"/>
          <p:cNvCxnSpPr>
            <a:stCxn id="8" idx="0"/>
            <a:endCxn id="7" idx="2"/>
          </p:cNvCxnSpPr>
          <p:nvPr/>
        </p:nvCxnSpPr>
        <p:spPr>
          <a:xfrm flipV="1">
            <a:off x="7747000" y="2257425"/>
            <a:ext cx="0" cy="4857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0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EBD3D-61FF-4186-869C-0EE0360EE40F}"/>
              </a:ext>
            </a:extLst>
          </p:cNvPr>
          <p:cNvSpPr>
            <a:spLocks noGrp="1"/>
          </p:cNvSpPr>
          <p:nvPr>
            <p:ph idx="1"/>
          </p:nvPr>
        </p:nvSpPr>
        <p:spPr>
          <a:xfrm>
            <a:off x="152400" y="914400"/>
            <a:ext cx="8839200" cy="5791200"/>
          </a:xfrm>
        </p:spPr>
        <p:txBody>
          <a:bodyPr>
            <a:normAutofit/>
          </a:bodyPr>
          <a:lstStyle/>
          <a:p>
            <a:r>
              <a:rPr lang="en-US" dirty="0"/>
              <a:t>Anonymous inner class is an inner class without a name and for which only a single object is created.</a:t>
            </a:r>
          </a:p>
          <a:p>
            <a:r>
              <a:rPr lang="en-US" dirty="0"/>
              <a:t>An anonymous inner class can be useful when making an instance of an object with certain "extras" such as overloading methods of a class or interface, without having to actually subclass a class.</a:t>
            </a:r>
          </a:p>
          <a:p>
            <a:r>
              <a:rPr lang="en-US" dirty="0"/>
              <a:t>We prefer anonymous inner class when we do not want to reuse the code.</a:t>
            </a:r>
          </a:p>
          <a:p>
            <a:endParaRPr lang="en-US" dirty="0"/>
          </a:p>
        </p:txBody>
      </p:sp>
      <p:sp>
        <p:nvSpPr>
          <p:cNvPr id="6" name="Title 1">
            <a:extLst>
              <a:ext uri="{FF2B5EF4-FFF2-40B4-BE49-F238E27FC236}">
                <a16:creationId xmlns:a16="http://schemas.microsoft.com/office/drawing/2014/main" id="{CABB34D5-F6E6-4165-A27E-B305682970D7}"/>
              </a:ext>
            </a:extLst>
          </p:cNvPr>
          <p:cNvSpPr txBox="1">
            <a:spLocks/>
          </p:cNvSpPr>
          <p:nvPr/>
        </p:nvSpPr>
        <p:spPr>
          <a:xfrm>
            <a:off x="0" y="0"/>
            <a:ext cx="9144000" cy="914400"/>
          </a:xfrm>
          <a:prstGeom prst="rect">
            <a:avLst/>
          </a:prstGeom>
          <a:solidFill>
            <a:schemeClr val="tx2">
              <a:lumMod val="40000"/>
              <a:lumOff val="60000"/>
            </a:schemeClr>
          </a:solidFill>
          <a:ln>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Anonymous Inner Class</a:t>
            </a:r>
          </a:p>
        </p:txBody>
      </p:sp>
    </p:spTree>
    <p:extLst>
      <p:ext uri="{BB962C8B-B14F-4D97-AF65-F5344CB8AC3E}">
        <p14:creationId xmlns:p14="http://schemas.microsoft.com/office/powerpoint/2010/main" val="415538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667</Words>
  <Application>Microsoft Office PowerPoint</Application>
  <PresentationFormat>On-screen Show (4:3)</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JetBrains Mono</vt:lpstr>
      <vt:lpstr>Times New Roman</vt:lpstr>
      <vt:lpstr>Office Theme</vt:lpstr>
      <vt:lpstr>Events</vt:lpstr>
      <vt:lpstr>Events</vt:lpstr>
      <vt:lpstr>Event Listeners</vt:lpstr>
      <vt:lpstr>Event Listeners &amp; Event Handlers</vt:lpstr>
      <vt:lpstr>Event Listeners &amp; Event Handlers</vt:lpstr>
      <vt:lpstr>Event Listeners Registration</vt:lpstr>
      <vt:lpstr>1- Using Layout file</vt:lpstr>
      <vt:lpstr>2- By implementing Listener interface</vt:lpstr>
      <vt:lpstr>PowerPoint Presentation</vt:lpstr>
      <vt:lpstr>PowerPoint Presentation</vt:lpstr>
      <vt:lpstr>PowerPoint Presentation</vt:lpstr>
      <vt:lpstr>3-Using an Anonymous Inner Class.</vt:lpstr>
    </vt:vector>
  </TitlesOfParts>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ESSE-455 Software Applications for Mobile Devices</dc:title>
  <dc:creator>Muhammad Adnan Ur Rehman</dc:creator>
  <cp:lastModifiedBy>Adnan ur Rehman BUKC</cp:lastModifiedBy>
  <cp:revision>457</cp:revision>
  <dcterms:created xsi:type="dcterms:W3CDTF">2014-02-05T15:58:31Z</dcterms:created>
  <dcterms:modified xsi:type="dcterms:W3CDTF">2022-10-28T09:53:58Z</dcterms:modified>
</cp:coreProperties>
</file>