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6" r:id="rId35"/>
    <p:sldId id="297" r:id="rId36"/>
    <p:sldId id="298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94660"/>
  </p:normalViewPr>
  <p:slideViewPr>
    <p:cSldViewPr>
      <p:cViewPr>
        <p:scale>
          <a:sx n="75" d="100"/>
          <a:sy n="75" d="100"/>
        </p:scale>
        <p:origin x="151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E04D-A507-4B97-B0B6-1AF45CABDC55}" type="datetimeFigureOut">
              <a:rPr lang="en-US" smtClean="0"/>
              <a:t>28-Mar-2023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inputTyype.doc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Common Controls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developer.android.com/images/ui/ui-contr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04" y="2057400"/>
            <a:ext cx="518730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28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Text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3962400"/>
          </a:xfrm>
        </p:spPr>
        <p:txBody>
          <a:bodyPr>
            <a:normAutofit/>
          </a:bodyPr>
          <a:lstStyle/>
          <a:p>
            <a:r>
              <a:rPr lang="en-US" dirty="0"/>
              <a:t>Touching a text field places the cursor and automatically displays the keyboard. </a:t>
            </a:r>
          </a:p>
          <a:p>
            <a:r>
              <a:rPr lang="en-US" dirty="0"/>
              <a:t>In addition to typing, text fields allow for a variety of other activities, such as </a:t>
            </a:r>
          </a:p>
          <a:p>
            <a:pPr lvl="1"/>
            <a:r>
              <a:rPr lang="en-US" dirty="0"/>
              <a:t>text selection (cut, copy, paste) </a:t>
            </a:r>
          </a:p>
          <a:p>
            <a:pPr lvl="1"/>
            <a:r>
              <a:rPr lang="en-US" dirty="0"/>
              <a:t>data look-up via auto-completion.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Text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3962400"/>
          </a:xfrm>
        </p:spPr>
        <p:txBody>
          <a:bodyPr>
            <a:normAutofit/>
          </a:bodyPr>
          <a:lstStyle/>
          <a:p>
            <a:r>
              <a:rPr lang="en-US" dirty="0"/>
              <a:t>Text fields can have different input types, such as </a:t>
            </a:r>
          </a:p>
          <a:p>
            <a:pPr lvl="1"/>
            <a:r>
              <a:rPr lang="en-US" dirty="0"/>
              <a:t>number, date, password, or email address. </a:t>
            </a:r>
          </a:p>
          <a:p>
            <a:r>
              <a:rPr lang="en-US" dirty="0"/>
              <a:t>The type determines what kind of characters are allowed inside the field, and may prompt the virtual keyboard to optimize its layout for frequently used characters.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Text Fields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05145" y="4234393"/>
            <a:ext cx="3548985" cy="2093357"/>
            <a:chOff x="34880" y="897407"/>
            <a:chExt cx="3548985" cy="2093357"/>
          </a:xfrm>
        </p:grpSpPr>
        <p:pic>
          <p:nvPicPr>
            <p:cNvPr id="11266" name="Picture 2" descr="http://developer.android.com/images/ui/edittext-tex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22" y="897407"/>
              <a:ext cx="28575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4880" y="2621432"/>
              <a:ext cx="3548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Figure 1. The default text input type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465" y="1896207"/>
            <a:ext cx="4152034" cy="2123739"/>
            <a:chOff x="34880" y="3505200"/>
            <a:chExt cx="4152034" cy="2123739"/>
          </a:xfrm>
        </p:grpSpPr>
        <p:pic>
          <p:nvPicPr>
            <p:cNvPr id="11268" name="Picture 4" descr="http://developer.android.com/images/ui/edittext-emai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22" y="3505200"/>
              <a:ext cx="28575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4880" y="5259607"/>
              <a:ext cx="41520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Figure 2. The </a:t>
              </a:r>
              <a:r>
                <a:rPr lang="en-US" dirty="0" err="1"/>
                <a:t>textEmailAddress</a:t>
              </a:r>
              <a:r>
                <a:rPr lang="en-US" dirty="0"/>
                <a:t> input type.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15000" y="1039561"/>
            <a:ext cx="3129575" cy="2113817"/>
            <a:chOff x="4735664" y="2286000"/>
            <a:chExt cx="3129575" cy="2113817"/>
          </a:xfrm>
        </p:grpSpPr>
        <p:pic>
          <p:nvPicPr>
            <p:cNvPr id="11270" name="Picture 6" descr="http://developer.android.com/images/ui/edittext-phon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02" y="2286000"/>
              <a:ext cx="28575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735664" y="4030485"/>
              <a:ext cx="3129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Figure 3. The phone input type.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29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Text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752600"/>
          </a:xfrm>
        </p:spPr>
        <p:txBody>
          <a:bodyPr>
            <a:normAutofit/>
          </a:bodyPr>
          <a:lstStyle/>
          <a:p>
            <a:r>
              <a:rPr lang="en-US" dirty="0"/>
              <a:t>You can specify the type of keyboard you want for your </a:t>
            </a:r>
            <a:r>
              <a:rPr lang="en-US" b="1" i="1" dirty="0" err="1"/>
              <a:t>EditText</a:t>
            </a:r>
            <a:r>
              <a:rPr lang="en-US" dirty="0"/>
              <a:t> object with the </a:t>
            </a:r>
            <a:r>
              <a:rPr lang="en-US" b="1" i="1" dirty="0" err="1"/>
              <a:t>android:</a:t>
            </a:r>
            <a:r>
              <a:rPr lang="en-US" b="1" i="1" dirty="0" err="1">
                <a:hlinkClick r:id="rId2" action="ppaction://hlinkfile"/>
              </a:rPr>
              <a:t>input</a:t>
            </a:r>
            <a:r>
              <a:rPr lang="en-US" b="1" dirty="0" err="1">
                <a:hlinkClick r:id="rId2" action="ppaction://hlinkfile"/>
              </a:rPr>
              <a:t>Type</a:t>
            </a:r>
            <a:r>
              <a:rPr lang="en-US" dirty="0"/>
              <a:t> attribute.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733800"/>
            <a:ext cx="62484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EditText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android:id</a:t>
            </a:r>
            <a:r>
              <a:rPr lang="en-US" sz="2400" dirty="0"/>
              <a:t>="@+id/</a:t>
            </a:r>
            <a:r>
              <a:rPr lang="en-US" sz="2400" dirty="0" err="1"/>
              <a:t>email_address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android:layout_width</a:t>
            </a:r>
            <a:r>
              <a:rPr lang="en-US" sz="2400" dirty="0"/>
              <a:t>="</a:t>
            </a:r>
            <a:r>
              <a:rPr lang="en-US" sz="2400" dirty="0" err="1"/>
              <a:t>fill_parent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android:layout_height</a:t>
            </a:r>
            <a:r>
              <a:rPr lang="en-US" sz="2400" dirty="0"/>
              <a:t>="</a:t>
            </a:r>
            <a:r>
              <a:rPr lang="en-US" sz="2400" dirty="0" err="1"/>
              <a:t>wrap_content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android:hint</a:t>
            </a:r>
            <a:r>
              <a:rPr lang="en-US" sz="2400" dirty="0"/>
              <a:t>="@string/</a:t>
            </a:r>
            <a:r>
              <a:rPr lang="en-US" sz="2400" dirty="0" err="1"/>
              <a:t>email_hint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android:inputType</a:t>
            </a:r>
            <a:r>
              <a:rPr lang="en-US" sz="2400" dirty="0"/>
              <a:t>="</a:t>
            </a:r>
            <a:r>
              <a:rPr lang="en-US" sz="2400" dirty="0" err="1"/>
              <a:t>textEmailAddress</a:t>
            </a:r>
            <a:r>
              <a:rPr lang="en-US" sz="2400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40890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Text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 are some of the more common values for </a:t>
            </a:r>
            <a:r>
              <a:rPr lang="en-US" b="1" i="1" dirty="0" err="1"/>
              <a:t>android:inputType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"text"</a:t>
            </a:r>
          </a:p>
          <a:p>
            <a:pPr lvl="2"/>
            <a:r>
              <a:rPr lang="en-US" dirty="0"/>
              <a:t>Normal text keyboard.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textEmailAddress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Normal text keyboard with the @ character.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textUri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Normal text keyboard with the / character.</a:t>
            </a:r>
          </a:p>
          <a:p>
            <a:pPr lvl="1"/>
            <a:r>
              <a:rPr lang="en-US" dirty="0"/>
              <a:t>"number"</a:t>
            </a:r>
          </a:p>
          <a:p>
            <a:pPr lvl="2"/>
            <a:r>
              <a:rPr lang="en-US" dirty="0"/>
              <a:t>Basic number keypad.</a:t>
            </a:r>
          </a:p>
          <a:p>
            <a:pPr lvl="1"/>
            <a:r>
              <a:rPr lang="en-US" dirty="0"/>
              <a:t>"phone"</a:t>
            </a:r>
          </a:p>
          <a:p>
            <a:pPr lvl="2"/>
            <a:r>
              <a:rPr lang="en-US" dirty="0"/>
              <a:t>Phone-style keypad.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5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Text Fields: Controlling other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Controlling other behaviors</a:t>
            </a:r>
          </a:p>
          <a:p>
            <a:r>
              <a:rPr lang="en-US" dirty="0"/>
              <a:t>The </a:t>
            </a:r>
            <a:r>
              <a:rPr lang="en-US" b="1" i="1" dirty="0" err="1"/>
              <a:t>android:inputType</a:t>
            </a:r>
            <a:r>
              <a:rPr lang="en-US" dirty="0"/>
              <a:t> also allows you to specify certain keyboard behaviors, such as </a:t>
            </a:r>
          </a:p>
          <a:p>
            <a:pPr lvl="1"/>
            <a:r>
              <a:rPr lang="en-US" dirty="0"/>
              <a:t>whether to capitalize all new words </a:t>
            </a:r>
          </a:p>
          <a:p>
            <a:pPr lvl="1"/>
            <a:r>
              <a:rPr lang="en-US" dirty="0"/>
              <a:t>or use features like auto-complete and spelling suggestions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5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Text Fields: Controlling other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Here are some of the common input type values that define keyboard behaviors: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"</a:t>
            </a:r>
            <a:r>
              <a:rPr lang="en-US" b="1" dirty="0" err="1"/>
              <a:t>textCapSentences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Normal text keyboard that capitalizes the first letter for each new sentence.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"</a:t>
            </a:r>
            <a:r>
              <a:rPr lang="en-US" b="1" dirty="0" err="1"/>
              <a:t>textCapWords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Normal text keyboard that capitalizes every word. Good for titles or person names.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"</a:t>
            </a:r>
            <a:r>
              <a:rPr lang="en-US" b="1" dirty="0" err="1"/>
              <a:t>textAutoCorrect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Normal text keyboard that corrects commonly misspelled words.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"</a:t>
            </a:r>
            <a:r>
              <a:rPr lang="en-US" b="1" dirty="0" err="1"/>
              <a:t>textPassword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Normal text keyboard, but the characters entered turn into dots.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"</a:t>
            </a:r>
            <a:r>
              <a:rPr lang="en-US" b="1" dirty="0" err="1"/>
              <a:t>textMultiLine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Normal text keyboard that allow users to input long strings of text that include line breaks (carriage returns).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3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Text Fields: Controlling other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839200" cy="3733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EditText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android:id</a:t>
            </a:r>
            <a:r>
              <a:rPr lang="en-US" sz="2400" dirty="0"/>
              <a:t>="@+id/</a:t>
            </a:r>
            <a:r>
              <a:rPr lang="en-US" sz="2400" dirty="0" err="1"/>
              <a:t>postal_address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android:layout_width</a:t>
            </a:r>
            <a:r>
              <a:rPr lang="en-US" sz="2400" dirty="0"/>
              <a:t>="</a:t>
            </a:r>
            <a:r>
              <a:rPr lang="en-US" sz="2400" dirty="0" err="1"/>
              <a:t>fill_parent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android:layout_height</a:t>
            </a:r>
            <a:r>
              <a:rPr lang="en-US" sz="2400" dirty="0"/>
              <a:t>="</a:t>
            </a:r>
            <a:r>
              <a:rPr lang="en-US" sz="2400" dirty="0" err="1"/>
              <a:t>wrap_content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android:hint</a:t>
            </a:r>
            <a:r>
              <a:rPr lang="en-US" sz="2400" dirty="0"/>
              <a:t>="@string/</a:t>
            </a:r>
            <a:r>
              <a:rPr lang="en-US" sz="2400" dirty="0" err="1"/>
              <a:t>postal_address_hint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android:inputType</a:t>
            </a:r>
            <a:r>
              <a:rPr lang="en-US" sz="2400" dirty="0"/>
              <a:t>="</a:t>
            </a:r>
            <a:r>
              <a:rPr lang="en-US" sz="2400" dirty="0" err="1"/>
              <a:t>textPostalAddress</a:t>
            </a:r>
            <a:r>
              <a:rPr lang="en-US" sz="2400" dirty="0"/>
              <a:t>|</a:t>
            </a:r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 err="1"/>
              <a:t>textCapWords</a:t>
            </a:r>
            <a:r>
              <a:rPr lang="en-US" sz="2400" dirty="0"/>
              <a:t>|</a:t>
            </a:r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 err="1"/>
              <a:t>textNoSuggestions</a:t>
            </a:r>
            <a:r>
              <a:rPr lang="en-US" sz="2400" dirty="0"/>
              <a:t>" /&gt;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5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Text Fields: Specifying Keyboard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Android allows you to specify an action to be made when users have completed their input.</a:t>
            </a:r>
          </a:p>
          <a:p>
            <a:pPr marL="0" indent="0">
              <a:buNone/>
            </a:pPr>
            <a:r>
              <a:rPr lang="en-US" dirty="0"/>
              <a:t>The action specifies the button that appears in place of the carriage return key and the action to be made, such as "Search" or "Send."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developer.android.com/images/ui/edittext-actions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13" y="4572000"/>
            <a:ext cx="52753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5542036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4. If you declare </a:t>
            </a:r>
            <a:r>
              <a:rPr lang="en-US" dirty="0" err="1"/>
              <a:t>android:imeOptions</a:t>
            </a:r>
            <a:r>
              <a:rPr lang="en-US" dirty="0"/>
              <a:t>="</a:t>
            </a:r>
            <a:r>
              <a:rPr lang="en-US" dirty="0" err="1"/>
              <a:t>actionSend</a:t>
            </a:r>
            <a:r>
              <a:rPr lang="en-US" dirty="0"/>
              <a:t>", the keyboard includes the Send action.</a:t>
            </a:r>
          </a:p>
        </p:txBody>
      </p:sp>
    </p:spTree>
    <p:extLst>
      <p:ext uri="{BB962C8B-B14F-4D97-AF65-F5344CB8AC3E}">
        <p14:creationId xmlns:p14="http://schemas.microsoft.com/office/powerpoint/2010/main" val="232127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Text Fields: Specifying Keyboard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1524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You can specify the action by setting the </a:t>
            </a:r>
            <a:r>
              <a:rPr lang="en-US" b="1" i="1" dirty="0" err="1"/>
              <a:t>android:imeOptions</a:t>
            </a:r>
            <a:r>
              <a:rPr lang="en-US" dirty="0"/>
              <a:t> attribute. </a:t>
            </a:r>
            <a:r>
              <a:rPr lang="en-US" b="1" dirty="0"/>
              <a:t>You must use </a:t>
            </a:r>
            <a:r>
              <a:rPr lang="en-US" b="1" dirty="0" err="1"/>
              <a:t>inputType</a:t>
            </a:r>
            <a:r>
              <a:rPr lang="en-US" b="1" dirty="0"/>
              <a:t>=“text” </a:t>
            </a:r>
            <a:r>
              <a:rPr lang="en-US" dirty="0"/>
              <a:t>to work </a:t>
            </a:r>
            <a:r>
              <a:rPr lang="en-US" dirty="0" err="1"/>
              <a:t>imeOptions</a:t>
            </a:r>
            <a:r>
              <a:rPr lang="en-US" dirty="0"/>
              <a:t>. For example, here's how you can specify the Send action: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2100" y="3581400"/>
            <a:ext cx="6019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EditText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android:id</a:t>
            </a:r>
            <a:r>
              <a:rPr lang="en-US" sz="2400" dirty="0"/>
              <a:t>="@+id/search"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android:layout_width</a:t>
            </a:r>
            <a:r>
              <a:rPr lang="en-US" sz="2400" dirty="0"/>
              <a:t>="</a:t>
            </a:r>
            <a:r>
              <a:rPr lang="en-US" sz="2400" dirty="0" err="1"/>
              <a:t>fill_parent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android:layout_height</a:t>
            </a:r>
            <a:r>
              <a:rPr lang="en-US" sz="2400" dirty="0"/>
              <a:t>="</a:t>
            </a:r>
            <a:r>
              <a:rPr lang="en-US" sz="2400" dirty="0" err="1"/>
              <a:t>wrap_content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android:hint</a:t>
            </a:r>
            <a:r>
              <a:rPr lang="en-US" sz="2400" dirty="0"/>
              <a:t>="@string/</a:t>
            </a:r>
            <a:r>
              <a:rPr lang="en-US" sz="2400" dirty="0" err="1"/>
              <a:t>search_hint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android:inputType</a:t>
            </a:r>
            <a:r>
              <a:rPr lang="en-US" sz="2400" dirty="0"/>
              <a:t>="</a:t>
            </a:r>
            <a:r>
              <a:rPr lang="en-US" sz="2400" b="1" dirty="0"/>
              <a:t>text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android:imeOptions</a:t>
            </a:r>
            <a:r>
              <a:rPr lang="en-US" sz="2400" dirty="0"/>
              <a:t>="</a:t>
            </a:r>
            <a:r>
              <a:rPr lang="en-US" sz="2400" b="1" dirty="0" err="1"/>
              <a:t>actionSend</a:t>
            </a:r>
            <a:r>
              <a:rPr lang="en-US" sz="2400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54827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676400"/>
          </a:xfrm>
        </p:spPr>
        <p:txBody>
          <a:bodyPr>
            <a:normAutofit/>
          </a:bodyPr>
          <a:lstStyle/>
          <a:p>
            <a:r>
              <a:rPr lang="en-US" dirty="0"/>
              <a:t>A button consists of text or an icon (or both text and an icon) that communicates what action occurs when the user touches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http://developer.android.com/images/ui/button-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4800600" cy="96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32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Text Fields: Specifying Keyboard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do not explicitly specify an input action then the system attempts to determine if there are any subsequent </a:t>
            </a:r>
            <a:r>
              <a:rPr lang="en-US" b="1" dirty="0" err="1"/>
              <a:t>android:focusable</a:t>
            </a:r>
            <a:r>
              <a:rPr lang="en-US" b="1" dirty="0"/>
              <a:t> </a:t>
            </a:r>
            <a:r>
              <a:rPr lang="en-US" dirty="0"/>
              <a:t>fields. </a:t>
            </a:r>
          </a:p>
          <a:p>
            <a:r>
              <a:rPr lang="en-US" dirty="0"/>
              <a:t>If any focusable fields are found following this one, the system applies the (@code </a:t>
            </a:r>
            <a:r>
              <a:rPr lang="en-US" b="1" dirty="0" err="1"/>
              <a:t>actionNext</a:t>
            </a:r>
            <a:r>
              <a:rPr lang="en-US" dirty="0"/>
              <a:t>} action to the current </a:t>
            </a:r>
            <a:r>
              <a:rPr lang="en-US" dirty="0" err="1"/>
              <a:t>EditText</a:t>
            </a:r>
            <a:r>
              <a:rPr lang="en-US" dirty="0"/>
              <a:t> so the user can select Next to move to the next field. </a:t>
            </a:r>
          </a:p>
          <a:p>
            <a:r>
              <a:rPr lang="en-US" dirty="0"/>
              <a:t>If there's no subsequent focusable field, the system applies the "</a:t>
            </a:r>
            <a:r>
              <a:rPr lang="en-US" dirty="0" err="1">
                <a:solidFill>
                  <a:schemeClr val="tx2"/>
                </a:solidFill>
              </a:rPr>
              <a:t>actionDone</a:t>
            </a:r>
            <a:r>
              <a:rPr lang="en-US" dirty="0"/>
              <a:t>" action. You can override this by setting the </a:t>
            </a:r>
            <a:r>
              <a:rPr lang="en-US" dirty="0" err="1"/>
              <a:t>android:imeOptions</a:t>
            </a:r>
            <a:r>
              <a:rPr lang="en-US" dirty="0"/>
              <a:t> attribute to any other value such as "</a:t>
            </a:r>
            <a:r>
              <a:rPr lang="en-US" dirty="0" err="1">
                <a:solidFill>
                  <a:schemeClr val="tx2"/>
                </a:solidFill>
              </a:rPr>
              <a:t>actionSend</a:t>
            </a:r>
            <a:r>
              <a:rPr lang="en-US" dirty="0"/>
              <a:t>" or "</a:t>
            </a:r>
            <a:r>
              <a:rPr lang="en-US" dirty="0" err="1"/>
              <a:t>actionSearch</a:t>
            </a:r>
            <a:r>
              <a:rPr lang="en-US" dirty="0"/>
              <a:t>" or suppress the default behavior by using the "</a:t>
            </a:r>
            <a:r>
              <a:rPr lang="en-US" dirty="0" err="1">
                <a:solidFill>
                  <a:schemeClr val="tx2"/>
                </a:solidFill>
              </a:rPr>
              <a:t>actionNone</a:t>
            </a:r>
            <a:r>
              <a:rPr lang="en-US" dirty="0"/>
              <a:t>" action.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Responding to action button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/>
              <a:t>You can listen for the specific action event using an </a:t>
            </a:r>
            <a:r>
              <a:rPr lang="en-US" b="1" i="1" dirty="0" err="1"/>
              <a:t>TextView.OnEditorActionListener</a:t>
            </a:r>
            <a:r>
              <a:rPr lang="en-US" dirty="0"/>
              <a:t>. The </a:t>
            </a:r>
            <a:r>
              <a:rPr lang="en-US" b="1" i="1" dirty="0" err="1"/>
              <a:t>TextView.OnEditorActionListener</a:t>
            </a:r>
            <a:r>
              <a:rPr lang="en-US" dirty="0"/>
              <a:t> interface provides a callback method called </a:t>
            </a:r>
            <a:r>
              <a:rPr lang="en-US" b="1" i="1" dirty="0" err="1"/>
              <a:t>onEditorAction</a:t>
            </a:r>
            <a:r>
              <a:rPr lang="en-US" b="1" i="1" dirty="0"/>
              <a:t>() </a:t>
            </a:r>
            <a:r>
              <a:rPr lang="en-US" dirty="0"/>
              <a:t>that indicates the action type invoked with an action ID such as </a:t>
            </a:r>
            <a:r>
              <a:rPr lang="en-US" b="1" dirty="0"/>
              <a:t>IME_ACTION_SEND</a:t>
            </a:r>
            <a:r>
              <a:rPr lang="en-US" dirty="0"/>
              <a:t> or </a:t>
            </a:r>
            <a:r>
              <a:rPr lang="en-US" b="1" dirty="0"/>
              <a:t>IME_ACTION_SEARCH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Responding to action button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905000"/>
            <a:ext cx="8763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editText</a:t>
            </a:r>
            <a:r>
              <a:rPr lang="en-US" dirty="0"/>
              <a:t> = (</a:t>
            </a:r>
            <a:r>
              <a:rPr lang="en-US" dirty="0" err="1"/>
              <a:t>EditText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R.id.search</a:t>
            </a:r>
            <a:r>
              <a:rPr lang="en-US" dirty="0"/>
              <a:t>);</a:t>
            </a:r>
          </a:p>
          <a:p>
            <a:r>
              <a:rPr lang="en-US" dirty="0" err="1"/>
              <a:t>editText.setOnEditorActionListener</a:t>
            </a:r>
            <a:r>
              <a:rPr lang="en-US" dirty="0"/>
              <a:t>(new </a:t>
            </a:r>
            <a:r>
              <a:rPr lang="en-US" dirty="0" err="1"/>
              <a:t>OnEditorActionListener</a:t>
            </a:r>
            <a:r>
              <a:rPr lang="en-US" dirty="0"/>
              <a:t>()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onEditorAction</a:t>
            </a:r>
            <a:r>
              <a:rPr lang="en-US" dirty="0"/>
              <a:t>(</a:t>
            </a:r>
            <a:r>
              <a:rPr lang="en-US" dirty="0" err="1"/>
              <a:t>TextView</a:t>
            </a:r>
            <a:r>
              <a:rPr lang="en-US" dirty="0"/>
              <a:t> v,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actionId</a:t>
            </a:r>
            <a:r>
              <a:rPr lang="en-US" dirty="0"/>
              <a:t>, </a:t>
            </a:r>
            <a:r>
              <a:rPr lang="en-US" dirty="0" err="1"/>
              <a:t>KeyEvent</a:t>
            </a:r>
            <a:r>
              <a:rPr lang="en-US" dirty="0"/>
              <a:t> event) {</a:t>
            </a:r>
          </a:p>
          <a:p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handled = false;</a:t>
            </a:r>
          </a:p>
          <a:p>
            <a:r>
              <a:rPr lang="en-US" dirty="0"/>
              <a:t>        if (</a:t>
            </a:r>
            <a:r>
              <a:rPr lang="en-US" dirty="0" err="1"/>
              <a:t>actionId</a:t>
            </a:r>
            <a:r>
              <a:rPr lang="en-US" dirty="0"/>
              <a:t> == </a:t>
            </a:r>
            <a:r>
              <a:rPr lang="en-US" dirty="0" err="1"/>
              <a:t>EditorInfo.IME_ACTION_SEND</a:t>
            </a:r>
            <a:r>
              <a:rPr lang="en-US" dirty="0"/>
              <a:t>) {</a:t>
            </a:r>
          </a:p>
          <a:p>
            <a:r>
              <a:rPr lang="en-US" dirty="0"/>
              <a:t>	//Do something here</a:t>
            </a:r>
          </a:p>
          <a:p>
            <a:r>
              <a:rPr lang="en-US" dirty="0"/>
              <a:t>            	handled = true;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handled;//We have consumed the action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57709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Setting a custom action button label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/>
              <a:t>If the keyboard is too large to reasonably share space with the underlying application (such as when a handset device is in landscape orientation) then </a:t>
            </a:r>
            <a:r>
              <a:rPr lang="en-US" dirty="0" err="1"/>
              <a:t>fullscreen</a:t>
            </a:r>
            <a:r>
              <a:rPr lang="en-US" dirty="0"/>
              <a:t> ("extract mode") is triggered. In this mode, a labeled action button is displayed next to the input. </a:t>
            </a:r>
          </a:p>
          <a:p>
            <a:r>
              <a:rPr lang="en-US" dirty="0"/>
              <a:t>You can customize the text of this button by setting the </a:t>
            </a:r>
            <a:r>
              <a:rPr lang="en-US" dirty="0" err="1"/>
              <a:t>android:imeActionLabel</a:t>
            </a:r>
            <a:r>
              <a:rPr lang="en-US" dirty="0"/>
              <a:t> attribute:</a:t>
            </a:r>
          </a:p>
        </p:txBody>
      </p:sp>
    </p:spTree>
    <p:extLst>
      <p:ext uri="{BB962C8B-B14F-4D97-AF65-F5344CB8AC3E}">
        <p14:creationId xmlns:p14="http://schemas.microsoft.com/office/powerpoint/2010/main" val="400380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Setting a custom action button label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251460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launch_codes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android:hint</a:t>
            </a:r>
            <a:r>
              <a:rPr lang="en-US" dirty="0"/>
              <a:t>="@string/</a:t>
            </a:r>
            <a:r>
              <a:rPr lang="en-US" dirty="0" err="1"/>
              <a:t>enter_launch_codes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android:imeActionLabel</a:t>
            </a:r>
            <a:r>
              <a:rPr lang="en-US" dirty="0"/>
              <a:t>="@string/launch" /&gt;</a:t>
            </a:r>
          </a:p>
        </p:txBody>
      </p:sp>
      <p:pic>
        <p:nvPicPr>
          <p:cNvPr id="2050" name="Picture 2" descr="http://developer.android.com/images/ui/edittext-actionlab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76662"/>
            <a:ext cx="4800600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Checkboxes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213360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Checkboxes allow the user to select one or more options from a set. </a:t>
            </a:r>
          </a:p>
          <a:p>
            <a:r>
              <a:rPr lang="en-US" dirty="0"/>
              <a:t>Typically, you present each checkbox option in a vertical list.</a:t>
            </a:r>
          </a:p>
        </p:txBody>
      </p:sp>
      <p:pic>
        <p:nvPicPr>
          <p:cNvPr id="8194" name="Picture 2" descr="http://developer.android.com/images/ui/checkbox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655" y="3581400"/>
            <a:ext cx="4662689" cy="276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735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Checkboxes: Responding to Click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When the user selects a checkbox, the </a:t>
            </a:r>
            <a:r>
              <a:rPr lang="en-US" b="1" i="1" dirty="0" err="1"/>
              <a:t>CheckBox</a:t>
            </a:r>
            <a:r>
              <a:rPr lang="en-US" dirty="0"/>
              <a:t> object receives an on-click event.</a:t>
            </a:r>
          </a:p>
          <a:p>
            <a:r>
              <a:rPr lang="en-US" dirty="0"/>
              <a:t>To define the click event handler for a checkbox, add the </a:t>
            </a:r>
            <a:r>
              <a:rPr lang="en-US" b="1" i="1" dirty="0" err="1"/>
              <a:t>android:onClick</a:t>
            </a:r>
            <a:r>
              <a:rPr lang="en-US" dirty="0"/>
              <a:t> attribute to your XML layout. </a:t>
            </a:r>
          </a:p>
          <a:p>
            <a:r>
              <a:rPr lang="en-US" dirty="0"/>
              <a:t>The value for this attribute must be the name of the method you want to call in response to a click event.</a:t>
            </a:r>
          </a:p>
          <a:p>
            <a:r>
              <a:rPr lang="en-US" dirty="0"/>
              <a:t>The Activity hosting the layout must then implement the corresponding method.</a:t>
            </a:r>
          </a:p>
        </p:txBody>
      </p:sp>
    </p:spTree>
    <p:extLst>
      <p:ext uri="{BB962C8B-B14F-4D97-AF65-F5344CB8AC3E}">
        <p14:creationId xmlns:p14="http://schemas.microsoft.com/office/powerpoint/2010/main" val="4153617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Checkboxes: Responding to Click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  <a:ln>
            <a:solidFill>
              <a:schemeClr val="bg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android:orientation</a:t>
            </a:r>
            <a:r>
              <a:rPr lang="en-US" dirty="0"/>
              <a:t>="vertical"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checkbox_meat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="@string/meat"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android:onClick</a:t>
            </a:r>
            <a:r>
              <a:rPr lang="en-US" dirty="0"/>
              <a:t>="</a:t>
            </a:r>
            <a:r>
              <a:rPr lang="en-US" dirty="0" err="1"/>
              <a:t>onCheckboxClicked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checkbox_cheese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="@string/cheese"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android:onClick</a:t>
            </a:r>
            <a:r>
              <a:rPr lang="en-US" dirty="0"/>
              <a:t>="</a:t>
            </a:r>
            <a:r>
              <a:rPr lang="en-US" dirty="0" err="1"/>
              <a:t>onCheckboxClicked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2502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Checkboxes: Responding to Click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void </a:t>
            </a:r>
            <a:r>
              <a:rPr lang="en-US" sz="1400" dirty="0" err="1"/>
              <a:t>onCheckboxClicked</a:t>
            </a:r>
            <a:r>
              <a:rPr lang="en-US" sz="1400" dirty="0"/>
              <a:t>(View view) {</a:t>
            </a:r>
          </a:p>
          <a:p>
            <a:pPr marL="0" indent="0">
              <a:buNone/>
            </a:pPr>
            <a:r>
              <a:rPr lang="en-US" sz="1400" dirty="0"/>
              <a:t>    // Is the view now checked?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boolean</a:t>
            </a:r>
            <a:r>
              <a:rPr lang="en-US" sz="1400" dirty="0"/>
              <a:t> checked = ((</a:t>
            </a:r>
            <a:r>
              <a:rPr lang="en-US" sz="1400" dirty="0" err="1"/>
              <a:t>CheckBox</a:t>
            </a:r>
            <a:r>
              <a:rPr lang="en-US" sz="1400" dirty="0"/>
              <a:t>) view).</a:t>
            </a:r>
            <a:r>
              <a:rPr lang="en-US" sz="1400" dirty="0" err="1"/>
              <a:t>isChecked</a:t>
            </a:r>
            <a:r>
              <a:rPr lang="en-US" sz="1400" dirty="0"/>
              <a:t>();    </a:t>
            </a:r>
          </a:p>
          <a:p>
            <a:pPr marL="0" indent="0">
              <a:buNone/>
            </a:pPr>
            <a:r>
              <a:rPr lang="en-US" sz="1400" dirty="0"/>
              <a:t>    // Check which checkbox was clicked</a:t>
            </a:r>
          </a:p>
          <a:p>
            <a:pPr marL="0" indent="0">
              <a:buNone/>
            </a:pPr>
            <a:r>
              <a:rPr lang="en-US" sz="1400" dirty="0"/>
              <a:t>    switch(</a:t>
            </a:r>
            <a:r>
              <a:rPr lang="en-US" sz="1400" dirty="0" err="1"/>
              <a:t>view.getId</a:t>
            </a:r>
            <a:r>
              <a:rPr lang="en-US" sz="1400" dirty="0"/>
              <a:t>()) {</a:t>
            </a:r>
          </a:p>
          <a:p>
            <a:pPr marL="0" indent="0">
              <a:buNone/>
            </a:pPr>
            <a:r>
              <a:rPr lang="en-US" sz="1400" dirty="0"/>
              <a:t>        case </a:t>
            </a:r>
            <a:r>
              <a:rPr lang="en-US" sz="1400" dirty="0" err="1"/>
              <a:t>R.id.checkbox_meat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        if (checked)</a:t>
            </a:r>
          </a:p>
          <a:p>
            <a:pPr marL="0" indent="0">
              <a:buNone/>
            </a:pPr>
            <a:r>
              <a:rPr lang="en-US" sz="1400" dirty="0"/>
              <a:t>                // Put some meat on the sandwich</a:t>
            </a:r>
          </a:p>
          <a:p>
            <a:pPr marL="0" indent="0">
              <a:buNone/>
            </a:pPr>
            <a:r>
              <a:rPr lang="en-US" sz="1400" dirty="0"/>
              <a:t>            else</a:t>
            </a:r>
          </a:p>
          <a:p>
            <a:pPr marL="0" indent="0">
              <a:buNone/>
            </a:pPr>
            <a:r>
              <a:rPr lang="en-US" sz="1400" dirty="0"/>
              <a:t>                // Remove the meat</a:t>
            </a:r>
          </a:p>
          <a:p>
            <a:pPr marL="0" indent="0">
              <a:buNone/>
            </a:pPr>
            <a:r>
              <a:rPr lang="en-US" sz="1400" dirty="0"/>
              <a:t>            break;</a:t>
            </a:r>
          </a:p>
          <a:p>
            <a:pPr marL="0" indent="0">
              <a:buNone/>
            </a:pPr>
            <a:r>
              <a:rPr lang="en-US" sz="1400" dirty="0"/>
              <a:t>        case </a:t>
            </a:r>
            <a:r>
              <a:rPr lang="en-US" sz="1400" dirty="0" err="1"/>
              <a:t>R.id.checkbox_cheese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        if (checked)</a:t>
            </a:r>
          </a:p>
          <a:p>
            <a:pPr marL="0" indent="0">
              <a:buNone/>
            </a:pPr>
            <a:r>
              <a:rPr lang="en-US" sz="1400" dirty="0"/>
              <a:t>                // Cheese me</a:t>
            </a:r>
          </a:p>
          <a:p>
            <a:pPr marL="0" indent="0">
              <a:buNone/>
            </a:pPr>
            <a:r>
              <a:rPr lang="en-US" sz="1400" dirty="0"/>
              <a:t>            else</a:t>
            </a:r>
          </a:p>
          <a:p>
            <a:pPr marL="0" indent="0">
              <a:buNone/>
            </a:pPr>
            <a:r>
              <a:rPr lang="en-US" sz="1400" dirty="0"/>
              <a:t>                // I'm lactose intolerant</a:t>
            </a:r>
          </a:p>
          <a:p>
            <a:pPr marL="0" indent="0">
              <a:buNone/>
            </a:pPr>
            <a:r>
              <a:rPr lang="en-US" sz="1400" dirty="0"/>
              <a:t>            break;</a:t>
            </a:r>
          </a:p>
          <a:p>
            <a:pPr marL="0" indent="0">
              <a:buNone/>
            </a:pPr>
            <a:r>
              <a:rPr lang="en-US" sz="1400" dirty="0"/>
              <a:t>        // TODO: Veggie sandwich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442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err="1"/>
              <a:t>RadioButton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213360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Radio buttons allow the user to select one option from a set. </a:t>
            </a:r>
          </a:p>
          <a:p>
            <a:r>
              <a:rPr lang="en-US" dirty="0"/>
              <a:t>You should use radio buttons for optional sets that are mutually exclusive.</a:t>
            </a:r>
          </a:p>
        </p:txBody>
      </p:sp>
      <p:pic>
        <p:nvPicPr>
          <p:cNvPr id="9218" name="Picture 2" descr="http://developer.android.com/images/ui/radiobutt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5" y="4495800"/>
            <a:ext cx="653142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676400"/>
          </a:xfrm>
        </p:spPr>
        <p:txBody>
          <a:bodyPr>
            <a:normAutofit/>
          </a:bodyPr>
          <a:lstStyle/>
          <a:p>
            <a:r>
              <a:rPr lang="en-US" dirty="0"/>
              <a:t>With text, using the Button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3900" y="2667000"/>
            <a:ext cx="76962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&lt;Button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android:layout_width</a:t>
            </a:r>
            <a:r>
              <a:rPr lang="en-US" sz="2400" dirty="0"/>
              <a:t>="</a:t>
            </a:r>
            <a:r>
              <a:rPr lang="en-US" sz="2400" dirty="0" err="1"/>
              <a:t>wrap_content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android:layout_height</a:t>
            </a:r>
            <a:r>
              <a:rPr lang="en-US" sz="2400" dirty="0"/>
              <a:t>="</a:t>
            </a:r>
            <a:r>
              <a:rPr lang="en-US" sz="2400" dirty="0" err="1"/>
              <a:t>wrap_content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android:text</a:t>
            </a:r>
            <a:r>
              <a:rPr lang="en-US" sz="2400" dirty="0"/>
              <a:t>="@string/</a:t>
            </a:r>
            <a:r>
              <a:rPr lang="en-US" sz="2400" dirty="0" err="1"/>
              <a:t>button_text</a:t>
            </a:r>
            <a:r>
              <a:rPr lang="en-US" sz="2400" dirty="0"/>
              <a:t>"</a:t>
            </a:r>
          </a:p>
          <a:p>
            <a:r>
              <a:rPr lang="en-US" sz="2400" dirty="0"/>
              <a:t>    ... /&gt;</a:t>
            </a:r>
          </a:p>
        </p:txBody>
      </p:sp>
    </p:spTree>
    <p:extLst>
      <p:ext uri="{BB962C8B-B14F-4D97-AF65-F5344CB8AC3E}">
        <p14:creationId xmlns:p14="http://schemas.microsoft.com/office/powerpoint/2010/main" val="2706292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err="1"/>
              <a:t>RadioButton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2971800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To create each radio button option, create a </a:t>
            </a:r>
            <a:r>
              <a:rPr lang="en-US" dirty="0" err="1"/>
              <a:t>RadioButton</a:t>
            </a:r>
            <a:r>
              <a:rPr lang="en-US" dirty="0"/>
              <a:t> in your layout. </a:t>
            </a:r>
          </a:p>
          <a:p>
            <a:r>
              <a:rPr lang="en-US" dirty="0"/>
              <a:t>However, because radio buttons are mutually exclusive, you must group them together inside a </a:t>
            </a:r>
            <a:r>
              <a:rPr lang="en-US" dirty="0" err="1"/>
              <a:t>RadioGroup</a:t>
            </a:r>
            <a:r>
              <a:rPr lang="en-US" dirty="0"/>
              <a:t>. </a:t>
            </a:r>
          </a:p>
          <a:p>
            <a:r>
              <a:rPr lang="en-US" dirty="0"/>
              <a:t>By grouping them together, the system ensures that only one radio button can be selected at a time.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43600" y="4114800"/>
            <a:ext cx="3124200" cy="2286000"/>
            <a:chOff x="2819400" y="3733800"/>
            <a:chExt cx="3124200" cy="2286000"/>
          </a:xfrm>
        </p:grpSpPr>
        <p:sp>
          <p:nvSpPr>
            <p:cNvPr id="6" name="Rectangle 5"/>
            <p:cNvSpPr/>
            <p:nvPr/>
          </p:nvSpPr>
          <p:spPr>
            <a:xfrm>
              <a:off x="2819400" y="3733800"/>
              <a:ext cx="31242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RadioGroup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4191000"/>
              <a:ext cx="2819400" cy="3429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RadioButton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59994" y="4743718"/>
              <a:ext cx="2819400" cy="3429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RadioButton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59994" y="5257800"/>
              <a:ext cx="2819400" cy="3429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RadioButton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705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Checkboxes-Responding to Click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the user selects one of the radio buttons, the corresponding </a:t>
            </a:r>
            <a:r>
              <a:rPr lang="en-US" b="1" i="1" dirty="0" err="1"/>
              <a:t>RadioButton</a:t>
            </a:r>
            <a:r>
              <a:rPr lang="en-US" dirty="0"/>
              <a:t> object receives an on-click event.</a:t>
            </a:r>
          </a:p>
          <a:p>
            <a:r>
              <a:rPr lang="en-US" dirty="0"/>
              <a:t>To define the click event handler for a button, add the</a:t>
            </a:r>
            <a:r>
              <a:rPr lang="en-US" b="1" i="1" dirty="0"/>
              <a:t> </a:t>
            </a:r>
            <a:r>
              <a:rPr lang="en-US" b="1" i="1" dirty="0" err="1"/>
              <a:t>android:onClick</a:t>
            </a:r>
            <a:r>
              <a:rPr lang="en-US" b="1" i="1" dirty="0"/>
              <a:t> </a:t>
            </a:r>
            <a:r>
              <a:rPr lang="en-US" dirty="0"/>
              <a:t>attribute to your XML layout. </a:t>
            </a:r>
          </a:p>
          <a:p>
            <a:r>
              <a:rPr lang="en-US" dirty="0"/>
              <a:t>The value for this attribute must be the name of the method you want to call in response to a click event. </a:t>
            </a:r>
          </a:p>
          <a:p>
            <a:r>
              <a:rPr lang="en-US" dirty="0"/>
              <a:t>The Activity hosting the layout must then implement the corresponding method.</a:t>
            </a:r>
          </a:p>
          <a:p>
            <a:r>
              <a:rPr lang="en-US" dirty="0"/>
              <a:t>The </a:t>
            </a:r>
            <a:r>
              <a:rPr lang="en-US" b="1" i="1" dirty="0" err="1"/>
              <a:t>RadioGroup</a:t>
            </a:r>
            <a:r>
              <a:rPr lang="en-US" dirty="0"/>
              <a:t> is a subclass of </a:t>
            </a:r>
            <a:r>
              <a:rPr lang="en-US" b="1" i="1" dirty="0" err="1"/>
              <a:t>LinearLayout</a:t>
            </a:r>
            <a:r>
              <a:rPr lang="en-US" dirty="0"/>
              <a:t> that has a vertical orientation by default.</a:t>
            </a:r>
          </a:p>
        </p:txBody>
      </p:sp>
    </p:spTree>
    <p:extLst>
      <p:ext uri="{BB962C8B-B14F-4D97-AF65-F5344CB8AC3E}">
        <p14:creationId xmlns:p14="http://schemas.microsoft.com/office/powerpoint/2010/main" val="98557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Checkboxes-Responding to Click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  <a:ln>
            <a:solidFill>
              <a:schemeClr val="bg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RadioGroup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android:orientation</a:t>
            </a:r>
            <a:r>
              <a:rPr lang="en-US" dirty="0"/>
              <a:t>="vertical"&gt;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radio_pirates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="@string/pirates"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android:onClick</a:t>
            </a:r>
            <a:r>
              <a:rPr lang="en-US" dirty="0"/>
              <a:t>="</a:t>
            </a:r>
            <a:r>
              <a:rPr lang="en-US" dirty="0" err="1"/>
              <a:t>onRadioButtonClicked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radio_ninjas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="@string/ninjas"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android:onClick</a:t>
            </a:r>
            <a:r>
              <a:rPr lang="en-US" dirty="0"/>
              <a:t>="</a:t>
            </a:r>
            <a:r>
              <a:rPr lang="en-US" dirty="0" err="1"/>
              <a:t>onRadioButtonClicked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RadioGroup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598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Checkboxes-Responding to Click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onRadioButtonClicked</a:t>
            </a:r>
            <a:r>
              <a:rPr lang="en-US" sz="1800" dirty="0"/>
              <a:t>(View view) {</a:t>
            </a:r>
          </a:p>
          <a:p>
            <a:pPr marL="0" indent="0">
              <a:buNone/>
            </a:pPr>
            <a:r>
              <a:rPr lang="en-US" sz="1800" dirty="0"/>
              <a:t>    // Is the button now checked?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boolean</a:t>
            </a:r>
            <a:r>
              <a:rPr lang="en-US" sz="1800" dirty="0"/>
              <a:t> checked = ((</a:t>
            </a:r>
            <a:r>
              <a:rPr lang="en-US" sz="1800" dirty="0" err="1"/>
              <a:t>RadioButton</a:t>
            </a:r>
            <a:r>
              <a:rPr lang="en-US" sz="1800" dirty="0"/>
              <a:t>) view).</a:t>
            </a:r>
            <a:r>
              <a:rPr lang="en-US" sz="1800" dirty="0" err="1"/>
              <a:t>isChecked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// Check which radio button was clicked</a:t>
            </a:r>
          </a:p>
          <a:p>
            <a:pPr marL="0" indent="0">
              <a:buNone/>
            </a:pPr>
            <a:r>
              <a:rPr lang="en-US" sz="1800" dirty="0"/>
              <a:t>    switch(</a:t>
            </a:r>
            <a:r>
              <a:rPr lang="en-US" sz="1800" dirty="0" err="1"/>
              <a:t>view.getId</a:t>
            </a:r>
            <a:r>
              <a:rPr lang="en-US" sz="1800" dirty="0"/>
              <a:t>()) {</a:t>
            </a:r>
          </a:p>
          <a:p>
            <a:pPr marL="0" indent="0">
              <a:buNone/>
            </a:pPr>
            <a:r>
              <a:rPr lang="en-US" sz="1800" dirty="0"/>
              <a:t>        case </a:t>
            </a:r>
            <a:r>
              <a:rPr lang="en-US" sz="1800" dirty="0" err="1"/>
              <a:t>R.id.radio_pirates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if (checked)</a:t>
            </a:r>
          </a:p>
          <a:p>
            <a:pPr marL="0" indent="0">
              <a:buNone/>
            </a:pPr>
            <a:r>
              <a:rPr lang="en-US" sz="1800" dirty="0"/>
              <a:t>                // Pirates are the best</a:t>
            </a:r>
          </a:p>
          <a:p>
            <a:pPr marL="0" indent="0">
              <a:buNone/>
            </a:pPr>
            <a:r>
              <a:rPr lang="en-US" sz="1800" dirty="0"/>
              <a:t>            break;</a:t>
            </a:r>
          </a:p>
          <a:p>
            <a:pPr marL="0" indent="0">
              <a:buNone/>
            </a:pPr>
            <a:r>
              <a:rPr lang="en-US" sz="1800" dirty="0"/>
              <a:t>        case </a:t>
            </a:r>
            <a:r>
              <a:rPr lang="en-US" sz="1800" dirty="0" err="1"/>
              <a:t>R.id.radio_ninjas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if (checked)</a:t>
            </a:r>
          </a:p>
          <a:p>
            <a:pPr marL="0" indent="0">
              <a:buNone/>
            </a:pPr>
            <a:r>
              <a:rPr lang="en-US" sz="1800" dirty="0"/>
              <a:t>                // Ninjas rule</a:t>
            </a:r>
          </a:p>
          <a:p>
            <a:pPr marL="0" indent="0">
              <a:buNone/>
            </a:pPr>
            <a:r>
              <a:rPr lang="en-US" sz="1800" dirty="0"/>
              <a:t>            break;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18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err="1"/>
              <a:t>CompoundButton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1600200"/>
          </a:xfrm>
        </p:spPr>
        <p:txBody>
          <a:bodyPr/>
          <a:lstStyle/>
          <a:p>
            <a:r>
              <a:rPr lang="en-US" dirty="0"/>
              <a:t>A button with two states, checked and unchecked. When the button is pressed or clicked, the state changes automatically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874768" y="3157393"/>
            <a:ext cx="5181599" cy="2197205"/>
            <a:chOff x="1874768" y="3157393"/>
            <a:chExt cx="5181599" cy="2197205"/>
          </a:xfrm>
        </p:grpSpPr>
        <p:sp>
          <p:nvSpPr>
            <p:cNvPr id="6" name="TextBox 5"/>
            <p:cNvSpPr txBox="1"/>
            <p:nvPr/>
          </p:nvSpPr>
          <p:spPr>
            <a:xfrm>
              <a:off x="3610615" y="3157393"/>
              <a:ext cx="18623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CompoundButton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874768" y="4985266"/>
              <a:ext cx="5181599" cy="369332"/>
              <a:chOff x="2024162" y="3884599"/>
              <a:chExt cx="5181599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024162" y="3884599"/>
                <a:ext cx="10890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CheckBox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68032" y="3884599"/>
                <a:ext cx="13557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RadioButton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9643" y="3884599"/>
                <a:ext cx="8002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780243" y="3884599"/>
                <a:ext cx="14255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ToggleButton</a:t>
                </a:r>
                <a:endParaRPr lang="en-US" dirty="0"/>
              </a:p>
            </p:txBody>
          </p:sp>
        </p:grpSp>
        <p:cxnSp>
          <p:nvCxnSpPr>
            <p:cNvPr id="13" name="Straight Arrow Connector 12"/>
            <p:cNvCxnSpPr>
              <a:endCxn id="6" idx="2"/>
            </p:cNvCxnSpPr>
            <p:nvPr/>
          </p:nvCxnSpPr>
          <p:spPr>
            <a:xfrm flipV="1">
              <a:off x="2419309" y="3526725"/>
              <a:ext cx="2122459" cy="14585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6" idx="2"/>
            </p:cNvCxnSpPr>
            <p:nvPr/>
          </p:nvCxnSpPr>
          <p:spPr>
            <a:xfrm flipV="1">
              <a:off x="3796516" y="3526725"/>
              <a:ext cx="745252" cy="14585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 flipH="1" flipV="1">
              <a:off x="4541768" y="3526725"/>
              <a:ext cx="498623" cy="14585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6" idx="2"/>
            </p:cNvCxnSpPr>
            <p:nvPr/>
          </p:nvCxnSpPr>
          <p:spPr>
            <a:xfrm flipH="1" flipV="1">
              <a:off x="4541768" y="3526725"/>
              <a:ext cx="1801840" cy="14585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904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err="1"/>
              <a:t>CompoundButton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C0"/>
                </a:solidFill>
                <a:latin typeface="Consolas"/>
              </a:rPr>
              <a:t>switchBT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=(Switch)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findViewById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R.id.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</a:rPr>
              <a:t>switchBT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C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C0"/>
                </a:solidFill>
                <a:latin typeface="Consolas"/>
              </a:rPr>
              <a:t>switchBT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.setOnCheckedChangeListener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CompoundButton.OnCheckedChangeListener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onCheckedChanged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CompoundButton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/>
              </a:rPr>
              <a:t>btn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/>
              </a:rPr>
              <a:t>isChecked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1800" dirty="0"/>
          </a:p>
        </p:txBody>
      </p:sp>
      <p:pic>
        <p:nvPicPr>
          <p:cNvPr id="13314" name="Picture 2" descr="http://developer.android.com/images/ui/toggle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5366197"/>
            <a:ext cx="198882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developer.android.com/images/ui/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66197"/>
            <a:ext cx="526596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30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err="1"/>
              <a:t>CompoundButton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OR WE CAN USE </a:t>
            </a:r>
            <a:r>
              <a:rPr lang="en-US" dirty="0" err="1"/>
              <a:t>android:onClick</a:t>
            </a:r>
            <a:r>
              <a:rPr lang="en-US" dirty="0"/>
              <a:t> attribute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What will be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760746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Toggle Buttons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381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toggle button allows the user to change a setting between two states.</a:t>
            </a:r>
          </a:p>
          <a:p>
            <a:r>
              <a:rPr lang="en-US" dirty="0"/>
              <a:t>You can add a basic toggle button to your layout with the </a:t>
            </a:r>
            <a:r>
              <a:rPr lang="en-US" b="1" i="1" dirty="0" err="1"/>
              <a:t>ToggleButton</a:t>
            </a:r>
            <a:r>
              <a:rPr lang="en-US" dirty="0"/>
              <a:t> object. </a:t>
            </a:r>
          </a:p>
          <a:p>
            <a:r>
              <a:rPr lang="en-US" dirty="0"/>
              <a:t>Android 4.0 (API level 14) introduces another kind of toggle button called a switch that provides a slider control, which you can add with a Switch object.</a:t>
            </a:r>
          </a:p>
        </p:txBody>
      </p:sp>
      <p:pic>
        <p:nvPicPr>
          <p:cNvPr id="13314" name="Picture 2" descr="http://developer.android.com/images/ui/toggle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5366197"/>
            <a:ext cx="198882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developer.android.com/images/ui/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66197"/>
            <a:ext cx="526596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106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Toggle Buttons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/>
          </a:bodyPr>
          <a:lstStyle/>
          <a:p>
            <a:r>
              <a:rPr lang="en-US" dirty="0"/>
              <a:t>When the user selects a </a:t>
            </a:r>
            <a:r>
              <a:rPr lang="en-US" b="1" i="1" dirty="0" err="1"/>
              <a:t>ToggleButton</a:t>
            </a:r>
            <a:r>
              <a:rPr lang="en-US" dirty="0"/>
              <a:t> and </a:t>
            </a:r>
            <a:r>
              <a:rPr lang="en-US" b="1" i="1" dirty="0"/>
              <a:t>Switch</a:t>
            </a:r>
            <a:r>
              <a:rPr lang="en-US" dirty="0"/>
              <a:t>, the object receives an on-click event.</a:t>
            </a:r>
          </a:p>
          <a:p>
            <a:r>
              <a:rPr lang="en-US" dirty="0"/>
              <a:t>To define the click event handler, add the </a:t>
            </a:r>
            <a:r>
              <a:rPr lang="en-US" b="1" i="1" dirty="0" err="1"/>
              <a:t>android:onClick</a:t>
            </a:r>
            <a:r>
              <a:rPr lang="en-US" dirty="0"/>
              <a:t> attribute to the &lt;</a:t>
            </a:r>
            <a:r>
              <a:rPr lang="en-US" dirty="0" err="1"/>
              <a:t>ToggleButton</a:t>
            </a:r>
            <a:r>
              <a:rPr lang="en-US" dirty="0"/>
              <a:t>&gt; or &lt;Switch&gt; element in your XML layout. </a:t>
            </a:r>
          </a:p>
          <a:p>
            <a:r>
              <a:rPr lang="en-US" dirty="0"/>
              <a:t>The value for this attribute must be the name of the method you want to call in response to a click event. </a:t>
            </a:r>
          </a:p>
          <a:p>
            <a:r>
              <a:rPr lang="en-US" dirty="0"/>
              <a:t>The Activity hosting the layout must then implement the corresponding method.</a:t>
            </a:r>
          </a:p>
        </p:txBody>
      </p:sp>
    </p:spTree>
    <p:extLst>
      <p:ext uri="{BB962C8B-B14F-4D97-AF65-F5344CB8AC3E}">
        <p14:creationId xmlns:p14="http://schemas.microsoft.com/office/powerpoint/2010/main" val="698834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Toggle Buttons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ToggleButton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togglebutton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android:textOn</a:t>
            </a:r>
            <a:r>
              <a:rPr lang="en-US" dirty="0"/>
              <a:t>="Vibrate on"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android:textOff</a:t>
            </a:r>
            <a:r>
              <a:rPr lang="en-US" dirty="0"/>
              <a:t>="Vibrate off"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android:onClick</a:t>
            </a:r>
            <a:r>
              <a:rPr lang="en-US" dirty="0"/>
              <a:t>="</a:t>
            </a:r>
            <a:r>
              <a:rPr lang="en-US" dirty="0" err="1"/>
              <a:t>onToggleClicked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279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676400"/>
          </a:xfrm>
        </p:spPr>
        <p:txBody>
          <a:bodyPr>
            <a:normAutofit/>
          </a:bodyPr>
          <a:lstStyle/>
          <a:p>
            <a:r>
              <a:rPr lang="en-US" dirty="0"/>
              <a:t>With an icon, using the </a:t>
            </a:r>
            <a:r>
              <a:rPr lang="en-US" dirty="0" err="1"/>
              <a:t>ImageButton</a:t>
            </a:r>
            <a:r>
              <a:rPr lang="en-US" dirty="0"/>
              <a:t>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474655"/>
            <a:ext cx="74676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ImageButton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android:layout_width</a:t>
            </a:r>
            <a:r>
              <a:rPr lang="en-US" sz="2400" dirty="0"/>
              <a:t>="</a:t>
            </a:r>
            <a:r>
              <a:rPr lang="en-US" sz="2400" dirty="0" err="1"/>
              <a:t>wrap_content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android:layout_height</a:t>
            </a:r>
            <a:r>
              <a:rPr lang="en-US" sz="2400" dirty="0"/>
              <a:t>="</a:t>
            </a:r>
            <a:r>
              <a:rPr lang="en-US" sz="2400" dirty="0" err="1"/>
              <a:t>wrap_content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android:src</a:t>
            </a:r>
            <a:r>
              <a:rPr lang="en-US" sz="2400" dirty="0"/>
              <a:t>="@</a:t>
            </a:r>
            <a:r>
              <a:rPr lang="en-US" sz="2400" dirty="0" err="1"/>
              <a:t>drawable</a:t>
            </a:r>
            <a:r>
              <a:rPr lang="en-US" sz="2400" dirty="0"/>
              <a:t>/</a:t>
            </a:r>
            <a:r>
              <a:rPr lang="en-US" sz="2400" dirty="0" err="1"/>
              <a:t>button_icon</a:t>
            </a:r>
            <a:r>
              <a:rPr lang="en-US" sz="2400" dirty="0"/>
              <a:t>"</a:t>
            </a:r>
          </a:p>
          <a:p>
            <a:r>
              <a:rPr lang="en-US" sz="2400" dirty="0"/>
              <a:t>    ... /&gt;</a:t>
            </a:r>
          </a:p>
        </p:txBody>
      </p:sp>
    </p:spTree>
    <p:extLst>
      <p:ext uri="{BB962C8B-B14F-4D97-AF65-F5344CB8AC3E}">
        <p14:creationId xmlns:p14="http://schemas.microsoft.com/office/powerpoint/2010/main" val="228563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Toggle Buttons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457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onToggleClicked</a:t>
            </a:r>
            <a:r>
              <a:rPr lang="en-US" dirty="0"/>
              <a:t>(View view) {</a:t>
            </a:r>
          </a:p>
          <a:p>
            <a:pPr marL="0" indent="0">
              <a:buNone/>
            </a:pPr>
            <a:r>
              <a:rPr lang="en-US" dirty="0"/>
              <a:t>    // Is the toggle on?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on = ((</a:t>
            </a:r>
            <a:r>
              <a:rPr lang="en-US" dirty="0" err="1"/>
              <a:t>ToggleButton</a:t>
            </a:r>
            <a:r>
              <a:rPr lang="en-US" dirty="0"/>
              <a:t>) view).</a:t>
            </a:r>
            <a:r>
              <a:rPr lang="en-US" dirty="0" err="1"/>
              <a:t>isChecked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(on) {</a:t>
            </a:r>
          </a:p>
          <a:p>
            <a:pPr marL="0" indent="0">
              <a:buNone/>
            </a:pPr>
            <a:r>
              <a:rPr lang="en-US" dirty="0"/>
              <a:t>        // Enable vibrate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// Disable vibrate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99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676400"/>
          </a:xfrm>
        </p:spPr>
        <p:txBody>
          <a:bodyPr>
            <a:normAutofit/>
          </a:bodyPr>
          <a:lstStyle/>
          <a:p>
            <a:r>
              <a:rPr lang="en-US" dirty="0"/>
              <a:t>With text and an icon, using the Button class with the </a:t>
            </a:r>
            <a:r>
              <a:rPr lang="en-US" dirty="0" err="1"/>
              <a:t>android:drawableLeft</a:t>
            </a:r>
            <a:r>
              <a:rPr lang="en-US" dirty="0"/>
              <a:t> attribute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276600"/>
            <a:ext cx="80772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&lt;Button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android:layout_width</a:t>
            </a:r>
            <a:r>
              <a:rPr lang="en-US" sz="2400" dirty="0"/>
              <a:t>="</a:t>
            </a:r>
            <a:r>
              <a:rPr lang="en-US" sz="2400" dirty="0" err="1"/>
              <a:t>wrap_content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android:layout_height</a:t>
            </a:r>
            <a:r>
              <a:rPr lang="en-US" sz="2400" dirty="0"/>
              <a:t>="</a:t>
            </a:r>
            <a:r>
              <a:rPr lang="en-US" sz="2400" dirty="0" err="1"/>
              <a:t>wrap_content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android:text</a:t>
            </a:r>
            <a:r>
              <a:rPr lang="en-US" sz="2400" dirty="0"/>
              <a:t>="@string/</a:t>
            </a:r>
            <a:r>
              <a:rPr lang="en-US" sz="2400" dirty="0" err="1"/>
              <a:t>button_text</a:t>
            </a:r>
            <a:r>
              <a:rPr lang="en-US" sz="2400" dirty="0"/>
              <a:t>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android:drawableLeft</a:t>
            </a:r>
            <a:r>
              <a:rPr lang="en-US" sz="2400" dirty="0"/>
              <a:t>="@</a:t>
            </a:r>
            <a:r>
              <a:rPr lang="en-US" sz="2400" dirty="0" err="1"/>
              <a:t>drawable</a:t>
            </a:r>
            <a:r>
              <a:rPr lang="en-US" sz="2400" dirty="0"/>
              <a:t>/</a:t>
            </a:r>
            <a:r>
              <a:rPr lang="en-US" sz="2400" dirty="0" err="1"/>
              <a:t>button_icon</a:t>
            </a:r>
            <a:r>
              <a:rPr lang="en-US" sz="2400" dirty="0"/>
              <a:t>"</a:t>
            </a:r>
          </a:p>
          <a:p>
            <a:r>
              <a:rPr lang="en-US" sz="2400" dirty="0"/>
              <a:t>    ... /&gt;</a:t>
            </a:r>
          </a:p>
        </p:txBody>
      </p:sp>
    </p:spTree>
    <p:extLst>
      <p:ext uri="{BB962C8B-B14F-4D97-AF65-F5344CB8AC3E}">
        <p14:creationId xmlns:p14="http://schemas.microsoft.com/office/powerpoint/2010/main" val="129635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2667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Responding to Click Events</a:t>
            </a:r>
          </a:p>
          <a:p>
            <a:pPr marL="0" indent="0">
              <a:buNone/>
            </a:pPr>
            <a:r>
              <a:rPr lang="en-US" dirty="0"/>
              <a:t>When the user clicks a button, the Button object receives an on-click event.</a:t>
            </a:r>
          </a:p>
          <a:p>
            <a:pPr lvl="1"/>
            <a:r>
              <a:rPr lang="en-US" dirty="0"/>
              <a:t>To define the click event handler for a button, add the </a:t>
            </a:r>
            <a:r>
              <a:rPr lang="en-US" b="1" i="1" dirty="0" err="1"/>
              <a:t>android:onClick</a:t>
            </a:r>
            <a:r>
              <a:rPr lang="en-US" dirty="0"/>
              <a:t> attribute to the &lt;Button&gt; element in your XML layout.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1231" y="3922455"/>
            <a:ext cx="73152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&lt;?xml version="1.0" encoding="utf-8"?&gt;</a:t>
            </a:r>
          </a:p>
          <a:p>
            <a:r>
              <a:rPr lang="en-US" sz="2000" dirty="0"/>
              <a:t>&lt;Button </a:t>
            </a:r>
            <a:r>
              <a:rPr lang="en-US" sz="2000" dirty="0" err="1"/>
              <a:t>xmlns:android</a:t>
            </a:r>
            <a:r>
              <a:rPr lang="en-US" sz="2000" dirty="0"/>
              <a:t>="http://schemas.android.com/</a:t>
            </a:r>
            <a:r>
              <a:rPr lang="en-US" sz="2000" dirty="0" err="1"/>
              <a:t>apk</a:t>
            </a:r>
            <a:r>
              <a:rPr lang="en-US" sz="2000" dirty="0"/>
              <a:t>/res/android"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android:id</a:t>
            </a:r>
            <a:r>
              <a:rPr lang="en-US" sz="2000" dirty="0"/>
              <a:t>="@+id/</a:t>
            </a:r>
            <a:r>
              <a:rPr lang="en-US" sz="2000" dirty="0" err="1"/>
              <a:t>button_send</a:t>
            </a:r>
            <a:r>
              <a:rPr lang="en-US" sz="2000" dirty="0"/>
              <a:t>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android:layout_width</a:t>
            </a:r>
            <a:r>
              <a:rPr lang="en-US" sz="2000" dirty="0"/>
              <a:t>="</a:t>
            </a:r>
            <a:r>
              <a:rPr lang="en-US" sz="2000" dirty="0" err="1"/>
              <a:t>wrap_content</a:t>
            </a:r>
            <a:r>
              <a:rPr lang="en-US" sz="2000" dirty="0"/>
              <a:t>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android:layout_height</a:t>
            </a:r>
            <a:r>
              <a:rPr lang="en-US" sz="2000" dirty="0"/>
              <a:t>="</a:t>
            </a:r>
            <a:r>
              <a:rPr lang="en-US" sz="2000" dirty="0" err="1"/>
              <a:t>wrap_content</a:t>
            </a:r>
            <a:r>
              <a:rPr lang="en-US" sz="2000" dirty="0"/>
              <a:t>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android:text</a:t>
            </a:r>
            <a:r>
              <a:rPr lang="en-US" sz="2000" dirty="0"/>
              <a:t>="@string/</a:t>
            </a:r>
            <a:r>
              <a:rPr lang="en-US" sz="2000" dirty="0" err="1"/>
              <a:t>button_send</a:t>
            </a:r>
            <a:r>
              <a:rPr lang="en-US" sz="2000" dirty="0"/>
              <a:t>"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android:onClick</a:t>
            </a:r>
            <a:r>
              <a:rPr lang="en-US" sz="2000" dirty="0"/>
              <a:t>="</a:t>
            </a:r>
            <a:r>
              <a:rPr lang="en-US" sz="2000" dirty="0" err="1"/>
              <a:t>sendMessage</a:t>
            </a:r>
            <a:r>
              <a:rPr lang="en-US" sz="2000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4732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3429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Responding to Click Events</a:t>
            </a:r>
          </a:p>
          <a:p>
            <a:pPr lvl="1"/>
            <a:r>
              <a:rPr lang="en-US" dirty="0"/>
              <a:t>Within the Activity that hosts this layout, the following method handles the click event</a:t>
            </a:r>
          </a:p>
          <a:p>
            <a:pPr lvl="1"/>
            <a:r>
              <a:rPr lang="en-US" dirty="0"/>
              <a:t>The method you declare in the </a:t>
            </a:r>
            <a:r>
              <a:rPr lang="en-US" b="1" i="1" dirty="0" err="1"/>
              <a:t>android:onClick</a:t>
            </a:r>
            <a:r>
              <a:rPr lang="en-US" dirty="0"/>
              <a:t> attribute must have a signature exactly </a:t>
            </a:r>
            <a:r>
              <a:rPr lang="en-US"/>
              <a:t>as shown. </a:t>
            </a:r>
            <a:r>
              <a:rPr lang="en-US" dirty="0"/>
              <a:t>Specifically, the method must be </a:t>
            </a:r>
            <a:r>
              <a:rPr lang="en-US" b="1" i="1" dirty="0"/>
              <a:t>public</a:t>
            </a:r>
            <a:r>
              <a:rPr lang="en-US" dirty="0"/>
              <a:t>, return </a:t>
            </a:r>
            <a:r>
              <a:rPr lang="en-US" b="1" i="1" dirty="0"/>
              <a:t>void</a:t>
            </a:r>
            <a:r>
              <a:rPr lang="en-US" dirty="0"/>
              <a:t>, and define a </a:t>
            </a:r>
            <a:r>
              <a:rPr lang="en-US" b="1" i="1" dirty="0"/>
              <a:t>View</a:t>
            </a:r>
            <a:r>
              <a:rPr lang="en-US" dirty="0"/>
              <a:t> as its only parameter (this will be the View that was clicked)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4792" y="4907340"/>
            <a:ext cx="73152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/** Called when the user touches the button */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sendMessage</a:t>
            </a:r>
            <a:r>
              <a:rPr lang="en-US" sz="2400" dirty="0"/>
              <a:t>(View view) {</a:t>
            </a:r>
          </a:p>
          <a:p>
            <a:r>
              <a:rPr lang="en-US" sz="2400" dirty="0"/>
              <a:t>    // Do something in response to button click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40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205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Using an </a:t>
            </a:r>
            <a:r>
              <a:rPr lang="en-US" b="1" dirty="0" err="1"/>
              <a:t>OnClickListener</a:t>
            </a:r>
            <a:r>
              <a:rPr lang="en-US" b="1" dirty="0"/>
              <a:t> (Dynamically)</a:t>
            </a:r>
          </a:p>
          <a:p>
            <a:pPr lvl="1"/>
            <a:r>
              <a:rPr lang="en-US" dirty="0"/>
              <a:t>To declare the event handler programmatically, create an </a:t>
            </a:r>
            <a:r>
              <a:rPr lang="en-US" dirty="0" err="1"/>
              <a:t>View.OnClickListener</a:t>
            </a:r>
            <a:r>
              <a:rPr lang="en-US" dirty="0"/>
              <a:t> object and assign it to the button by calling </a:t>
            </a:r>
            <a:r>
              <a:rPr lang="en-US" dirty="0" err="1"/>
              <a:t>setOnClickListener</a:t>
            </a:r>
            <a:r>
              <a:rPr lang="en-US" dirty="0"/>
              <a:t>(</a:t>
            </a:r>
            <a:r>
              <a:rPr lang="en-US" dirty="0" err="1"/>
              <a:t>View.OnClickListener</a:t>
            </a:r>
            <a:r>
              <a:rPr lang="en-US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555566"/>
            <a:ext cx="73152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Button </a:t>
            </a:r>
            <a:r>
              <a:rPr lang="en-US" sz="2400" dirty="0" err="1"/>
              <a:t>button</a:t>
            </a:r>
            <a:r>
              <a:rPr lang="en-US" sz="2400" dirty="0"/>
              <a:t> = (Button) </a:t>
            </a:r>
            <a:r>
              <a:rPr lang="en-US" sz="2400" dirty="0" err="1"/>
              <a:t>findViewById</a:t>
            </a:r>
            <a:r>
              <a:rPr lang="en-US" sz="2400" dirty="0"/>
              <a:t>(</a:t>
            </a:r>
            <a:r>
              <a:rPr lang="en-US" sz="2400" dirty="0" err="1"/>
              <a:t>R.id.button_send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button.setOnClickListener</a:t>
            </a:r>
            <a:r>
              <a:rPr lang="en-US" sz="2400" dirty="0"/>
              <a:t>(new </a:t>
            </a:r>
            <a:r>
              <a:rPr lang="en-US" sz="2400" dirty="0" err="1"/>
              <a:t>View.OnClickListener</a:t>
            </a:r>
            <a:r>
              <a:rPr lang="en-US" sz="2400" dirty="0"/>
              <a:t>() {</a:t>
            </a:r>
          </a:p>
          <a:p>
            <a:r>
              <a:rPr lang="en-US" sz="2400" dirty="0"/>
              <a:t>    public void </a:t>
            </a:r>
            <a:r>
              <a:rPr lang="en-US" sz="2400" dirty="0" err="1"/>
              <a:t>onClick</a:t>
            </a:r>
            <a:r>
              <a:rPr lang="en-US" sz="2400" dirty="0"/>
              <a:t>(View v) {</a:t>
            </a:r>
          </a:p>
          <a:p>
            <a:r>
              <a:rPr lang="en-US" sz="2400" dirty="0"/>
              <a:t>        // Do something in response to button click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8491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/>
              <a:t>Text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2362200"/>
          </a:xfrm>
        </p:spPr>
        <p:txBody>
          <a:bodyPr>
            <a:normAutofit/>
          </a:bodyPr>
          <a:lstStyle/>
          <a:p>
            <a:r>
              <a:rPr lang="en-US" dirty="0"/>
              <a:t>A text field allows the user to type text into your app. It can be either single line or multi-line.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developer.android.com/images/ui/edittext-noextr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32" y="3594279"/>
            <a:ext cx="514773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1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2708</Words>
  <Application>Microsoft Office PowerPoint</Application>
  <PresentationFormat>On-screen Show (4:3)</PresentationFormat>
  <Paragraphs>305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Consolas</vt:lpstr>
      <vt:lpstr>Office Theme</vt:lpstr>
      <vt:lpstr>Common Controls</vt:lpstr>
      <vt:lpstr>Buttons</vt:lpstr>
      <vt:lpstr>Buttons</vt:lpstr>
      <vt:lpstr>Buttons</vt:lpstr>
      <vt:lpstr>Buttons</vt:lpstr>
      <vt:lpstr>Buttons</vt:lpstr>
      <vt:lpstr>Buttons</vt:lpstr>
      <vt:lpstr>Buttons</vt:lpstr>
      <vt:lpstr>Text Fields</vt:lpstr>
      <vt:lpstr>Text Fields</vt:lpstr>
      <vt:lpstr>Text Fields</vt:lpstr>
      <vt:lpstr>Text Fields</vt:lpstr>
      <vt:lpstr>Text Fields</vt:lpstr>
      <vt:lpstr>Text Fields</vt:lpstr>
      <vt:lpstr>Text Fields: Controlling other behaviors</vt:lpstr>
      <vt:lpstr>Text Fields: Controlling other behaviors</vt:lpstr>
      <vt:lpstr>Text Fields: Controlling other behaviors</vt:lpstr>
      <vt:lpstr>Text Fields: Specifying Keyboard Actions</vt:lpstr>
      <vt:lpstr>Text Fields: Specifying Keyboard Actions</vt:lpstr>
      <vt:lpstr>Text Fields: Specifying Keyboard Actions</vt:lpstr>
      <vt:lpstr>Responding to action button events</vt:lpstr>
      <vt:lpstr>Responding to action button events</vt:lpstr>
      <vt:lpstr>Setting a custom action button label</vt:lpstr>
      <vt:lpstr>Setting a custom action button label</vt:lpstr>
      <vt:lpstr>Checkboxes</vt:lpstr>
      <vt:lpstr>Checkboxes: Responding to Click Events</vt:lpstr>
      <vt:lpstr>Checkboxes: Responding to Click Events</vt:lpstr>
      <vt:lpstr>Checkboxes: Responding to Click Events</vt:lpstr>
      <vt:lpstr>RadioButton</vt:lpstr>
      <vt:lpstr>RadioButton</vt:lpstr>
      <vt:lpstr>Checkboxes-Responding to Click Events</vt:lpstr>
      <vt:lpstr>Checkboxes-Responding to Click Events</vt:lpstr>
      <vt:lpstr>Checkboxes-Responding to Click Events</vt:lpstr>
      <vt:lpstr>CompoundButton</vt:lpstr>
      <vt:lpstr>CompoundButton</vt:lpstr>
      <vt:lpstr>CompoundButton</vt:lpstr>
      <vt:lpstr>Toggle Buttons</vt:lpstr>
      <vt:lpstr>Toggle Buttons</vt:lpstr>
      <vt:lpstr>Toggle Buttons</vt:lpstr>
      <vt:lpstr>Toggle Buttons</vt:lpstr>
    </vt:vector>
  </TitlesOfParts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ESSE-455 Software Applications for Mobile Devices</dc:title>
  <dc:creator>Muhammad Adnan Ur Rehman</dc:creator>
  <cp:lastModifiedBy>Adnan ur Rehman</cp:lastModifiedBy>
  <cp:revision>212</cp:revision>
  <dcterms:created xsi:type="dcterms:W3CDTF">2014-02-05T15:58:31Z</dcterms:created>
  <dcterms:modified xsi:type="dcterms:W3CDTF">2023-03-28T04:31:20Z</dcterms:modified>
</cp:coreProperties>
</file>