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71" r:id="rId3"/>
    <p:sldId id="272" r:id="rId4"/>
    <p:sldId id="273" r:id="rId5"/>
    <p:sldId id="274" r:id="rId6"/>
    <p:sldId id="275" r:id="rId7"/>
    <p:sldId id="276" r:id="rId8"/>
    <p:sldId id="277" r:id="rId9"/>
    <p:sldId id="310" r:id="rId10"/>
    <p:sldId id="308" r:id="rId11"/>
    <p:sldId id="309" r:id="rId12"/>
    <p:sldId id="278" r:id="rId13"/>
    <p:sldId id="279" r:id="rId14"/>
    <p:sldId id="280" r:id="rId15"/>
    <p:sldId id="282" r:id="rId16"/>
    <p:sldId id="283" r:id="rId17"/>
    <p:sldId id="285" r:id="rId18"/>
    <p:sldId id="286" r:id="rId19"/>
    <p:sldId id="288" r:id="rId20"/>
    <p:sldId id="289" r:id="rId21"/>
    <p:sldId id="290" r:id="rId22"/>
    <p:sldId id="291" r:id="rId23"/>
    <p:sldId id="292" r:id="rId24"/>
    <p:sldId id="293" r:id="rId25"/>
    <p:sldId id="294" r:id="rId26"/>
    <p:sldId id="296" r:id="rId27"/>
    <p:sldId id="297" r:id="rId28"/>
    <p:sldId id="298" r:id="rId29"/>
    <p:sldId id="300" r:id="rId30"/>
    <p:sldId id="301" r:id="rId31"/>
    <p:sldId id="303" r:id="rId32"/>
    <p:sldId id="304" r:id="rId33"/>
    <p:sldId id="305" r:id="rId34"/>
    <p:sldId id="306" r:id="rId35"/>
    <p:sldId id="307" r:id="rId36"/>
    <p:sldId id="311" r:id="rId37"/>
    <p:sldId id="258" r:id="rId38"/>
    <p:sldId id="259" r:id="rId39"/>
    <p:sldId id="260" r:id="rId40"/>
    <p:sldId id="261" r:id="rId41"/>
    <p:sldId id="262" r:id="rId42"/>
    <p:sldId id="263" r:id="rId43"/>
    <p:sldId id="264" r:id="rId44"/>
    <p:sldId id="265" r:id="rId45"/>
    <p:sldId id="266" r:id="rId46"/>
    <p:sldId id="315" r:id="rId47"/>
    <p:sldId id="314" r:id="rId48"/>
    <p:sldId id="267" r:id="rId49"/>
    <p:sldId id="312" r:id="rId50"/>
    <p:sldId id="313" r:id="rId51"/>
    <p:sldId id="268" r:id="rId52"/>
    <p:sldId id="269" r:id="rId53"/>
    <p:sldId id="270"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2098" y="-58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663415-2A05-4C9B-AB73-7E9B0B74FF2B}" type="datetimeFigureOut">
              <a:rPr lang="en-US" smtClean="0"/>
              <a:t>12/11/2022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5422DA-BD44-434A-90E4-E94F4E3512A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048674" name="Google Shape;141;p8: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5" name="Google Shape;142;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048679" name="Google Shape;150;p9: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0" name="Google Shape;151;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048684" name="Google Shape;157;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85" name="Google Shape;158;p10: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48686" name="Google Shape;15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048693" name="Google Shape;166;p1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4" name="Google Shape;16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048698" name="Google Shape;176;p12: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9" name="Google Shape;177;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048706" name="Google Shape;189;p14: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7" name="Google Shape;190;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1048593" name="Google Shape;239;p19: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594" name="Google Shape;240;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99208" y="1752600"/>
            <a:ext cx="5143502" cy="1828800"/>
          </a:xfrm>
        </p:spPr>
        <p:txBody>
          <a:bodyPr anchor="b">
            <a:normAutofit/>
          </a:bodyPr>
          <a:lstStyle>
            <a:lvl1pPr algn="l">
              <a:defRPr sz="5400"/>
            </a:lvl1pPr>
          </a:lstStyle>
          <a:p>
            <a:r>
              <a:rPr lang="en-US" smtClean="0"/>
              <a:t>Click to edit Master title style</a:t>
            </a:r>
            <a:endParaRPr/>
          </a:p>
        </p:txBody>
      </p:sp>
      <p:sp>
        <p:nvSpPr>
          <p:cNvPr id="3" name="Subtitle 2"/>
          <p:cNvSpPr>
            <a:spLocks noGrp="1"/>
          </p:cNvSpPr>
          <p:nvPr>
            <p:ph type="subTitle" idx="1"/>
          </p:nvPr>
        </p:nvSpPr>
        <p:spPr>
          <a:xfrm>
            <a:off x="3199207" y="3733800"/>
            <a:ext cx="5143502"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Tree>
    <p:extLst>
      <p:ext uri="{BB962C8B-B14F-4D97-AF65-F5344CB8AC3E}">
        <p14:creationId xmlns:p14="http://schemas.microsoft.com/office/powerpoint/2010/main" xmlns="" val="2981203631"/>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99661" y="421594"/>
            <a:ext cx="1714500" cy="1885508"/>
          </a:xfrm>
        </p:spPr>
        <p:txBody>
          <a:bodyPr>
            <a:normAutofit/>
          </a:bodyPr>
          <a:lstStyle>
            <a:lvl1pPr>
              <a:defRPr sz="2400"/>
            </a:lvl1pPr>
          </a:lstStyle>
          <a:p>
            <a:r>
              <a:rPr lang="en-US" smtClean="0"/>
              <a:t>Click to edit Master title style</a:t>
            </a:r>
            <a:endParaRPr lang="en-US"/>
          </a:p>
        </p:txBody>
      </p:sp>
      <p:grpSp>
        <p:nvGrpSpPr>
          <p:cNvPr id="3" name="Group 83"/>
          <p:cNvGrpSpPr>
            <a:grpSpLocks noChangeAspect="1"/>
          </p:cNvGrpSpPr>
          <p:nvPr/>
        </p:nvGrpSpPr>
        <p:grpSpPr>
          <a:xfrm rot="16200000" flipV="1">
            <a:off x="-425972" y="1653786"/>
            <a:ext cx="5053664" cy="3308889"/>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630596" y="1020193"/>
            <a:ext cx="2914650" cy="4572000"/>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4" name="Group 97"/>
          <p:cNvGrpSpPr/>
          <p:nvPr/>
        </p:nvGrpSpPr>
        <p:grpSpPr>
          <a:xfrm>
            <a:off x="3991867" y="319177"/>
            <a:ext cx="2542205"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4160085" y="529603"/>
            <a:ext cx="2245025"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5" name="Group 111"/>
          <p:cNvGrpSpPr/>
          <p:nvPr/>
        </p:nvGrpSpPr>
        <p:grpSpPr>
          <a:xfrm>
            <a:off x="3991867" y="3245640"/>
            <a:ext cx="2542205"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4160085" y="3456066"/>
            <a:ext cx="2245025"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126" name="Text Placeholder 3"/>
          <p:cNvSpPr>
            <a:spLocks noGrp="1"/>
          </p:cNvSpPr>
          <p:nvPr>
            <p:ph type="body" sz="half" idx="21"/>
          </p:nvPr>
        </p:nvSpPr>
        <p:spPr>
          <a:xfrm>
            <a:off x="6799661" y="2484993"/>
            <a:ext cx="17145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ECBD3051-09AC-4868-9E82-1CC883C112EC}" type="slidenum">
              <a:rPr lang="en-US" smtClean="0"/>
              <a:pPr/>
              <a:t>‹#›</a:t>
            </a:fld>
            <a:endParaRPr lang="en-US"/>
          </a:p>
        </p:txBody>
      </p:sp>
      <p:sp>
        <p:nvSpPr>
          <p:cNvPr id="7" name="Footer Placeholder 6"/>
          <p:cNvSpPr>
            <a:spLocks noGrp="1"/>
          </p:cNvSpPr>
          <p:nvPr>
            <p:ph type="ftr" sz="quarter" idx="11"/>
          </p:nvPr>
        </p:nvSpPr>
        <p:spPr/>
        <p:txBody>
          <a:bodyPr/>
          <a:lstStyle/>
          <a:p>
            <a:endParaRPr lang="en-US"/>
          </a:p>
        </p:txBody>
      </p:sp>
      <p:sp>
        <p:nvSpPr>
          <p:cNvPr id="6" name="Date Placeholder 5"/>
          <p:cNvSpPr>
            <a:spLocks noGrp="1"/>
          </p:cNvSpPr>
          <p:nvPr>
            <p:ph type="dt" sz="half" idx="10"/>
          </p:nvPr>
        </p:nvSpPr>
        <p:spPr/>
        <p:txBody>
          <a:bodyPr/>
          <a:lstStyle/>
          <a:p>
            <a:fld id="{782A33BA-EB1D-4922-93F9-41EC21022E87}" type="datetimeFigureOut">
              <a:rPr lang="en-US" smtClean="0"/>
              <a:pPr/>
              <a:t>12/11/2022</a:t>
            </a:fld>
            <a:endParaRPr lang="en-US"/>
          </a:p>
        </p:txBody>
      </p:sp>
    </p:spTree>
    <p:extLst>
      <p:ext uri="{BB962C8B-B14F-4D97-AF65-F5344CB8AC3E}">
        <p14:creationId xmlns:p14="http://schemas.microsoft.com/office/powerpoint/2010/main" xmlns="" val="7874251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33799" y="1330347"/>
            <a:ext cx="2880360" cy="2103120"/>
          </a:xfrm>
        </p:spPr>
        <p:txBody>
          <a:bodyPr anchor="b">
            <a:normAutofit/>
          </a:bodyPr>
          <a:lstStyle>
            <a:lvl1pPr>
              <a:defRPr sz="3600"/>
            </a:lvl1pPr>
          </a:lstStyle>
          <a:p>
            <a:r>
              <a:rPr lang="en-US" smtClean="0"/>
              <a:t>Click to edit Master title style</a:t>
            </a:r>
            <a:endParaRPr dirty="0"/>
          </a:p>
        </p:txBody>
      </p:sp>
      <p:sp>
        <p:nvSpPr>
          <p:cNvPr id="3" name="Content Placeholder 2"/>
          <p:cNvSpPr>
            <a:spLocks noGrp="1"/>
          </p:cNvSpPr>
          <p:nvPr>
            <p:ph idx="1"/>
          </p:nvPr>
        </p:nvSpPr>
        <p:spPr>
          <a:xfrm>
            <a:off x="627460" y="914400"/>
            <a:ext cx="4629151" cy="5029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633799" y="3555524"/>
            <a:ext cx="2880360" cy="238807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798910" y="6019801"/>
            <a:ext cx="571500" cy="228600"/>
          </a:xfrm>
        </p:spPr>
        <p:txBody>
          <a:bodyPr/>
          <a:lstStyle>
            <a:lvl1pPr algn="l">
              <a:defRPr/>
            </a:lvl1pPr>
          </a:lstStyle>
          <a:p>
            <a:fld id="{ECBD3051-09AC-4868-9E82-1CC883C112EC}" type="slidenum">
              <a:rPr lang="en-US" smtClean="0"/>
              <a:pPr/>
              <a:t>‹#›</a:t>
            </a:fld>
            <a:endParaRPr lang="en-US"/>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a:xfrm>
            <a:off x="6056708" y="6019801"/>
            <a:ext cx="1047195" cy="228600"/>
          </a:xfrm>
        </p:spPr>
        <p:txBody>
          <a:bodyPr/>
          <a:lstStyle/>
          <a:p>
            <a:fld id="{782A33BA-EB1D-4922-93F9-41EC21022E87}" type="datetimeFigureOut">
              <a:rPr lang="en-US" smtClean="0"/>
              <a:pPr/>
              <a:t>12/11/2022</a:t>
            </a:fld>
            <a:endParaRPr lang="en-US"/>
          </a:p>
        </p:txBody>
      </p:sp>
    </p:spTree>
    <p:extLst>
      <p:ext uri="{BB962C8B-B14F-4D97-AF65-F5344CB8AC3E}">
        <p14:creationId xmlns:p14="http://schemas.microsoft.com/office/powerpoint/2010/main" xmlns="" val="1239762651"/>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19668" y="1330347"/>
            <a:ext cx="2880360" cy="2103120"/>
          </a:xfrm>
        </p:spPr>
        <p:txBody>
          <a:bodyPr anchor="b">
            <a:normAutofit/>
          </a:bodyPr>
          <a:lstStyle>
            <a:lvl1pPr>
              <a:defRPr sz="3600"/>
            </a:lvl1pPr>
          </a:lstStyle>
          <a:p>
            <a:r>
              <a:rPr lang="en-US" smtClean="0"/>
              <a:t>Click to edit Master title style</a:t>
            </a:r>
            <a:endParaRPr dirty="0"/>
          </a:p>
        </p:txBody>
      </p:sp>
      <p:grpSp>
        <p:nvGrpSpPr>
          <p:cNvPr id="8" name="Group 7"/>
          <p:cNvGrpSpPr/>
          <p:nvPr/>
        </p:nvGrpSpPr>
        <p:grpSpPr>
          <a:xfrm>
            <a:off x="446659" y="781399"/>
            <a:ext cx="4825049" cy="5053665"/>
            <a:chOff x="5162444" y="781398"/>
            <a:chExt cx="6433398" cy="5053665"/>
          </a:xfrm>
        </p:grpSpPr>
        <p:sp>
          <p:nvSpPr>
            <p:cNvPr id="9" name="Free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1" name="Group 10"/>
            <p:cNvGrpSpPr/>
            <p:nvPr/>
          </p:nvGrpSpPr>
          <p:grpSpPr>
            <a:xfrm>
              <a:off x="5814205" y="859113"/>
              <a:ext cx="5129146" cy="4880471"/>
              <a:chOff x="7856559" y="859113"/>
              <a:chExt cx="3086791" cy="4880471"/>
            </a:xfrm>
          </p:grpSpPr>
          <p:sp>
            <p:nvSpPr>
              <p:cNvPr id="20" name="Free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12" name="Free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3" name="Picture Placeholder 2" descr="An empty placeholder to add an image. Click on the placeholder and select the image that you wish to add."/>
          <p:cNvSpPr>
            <a:spLocks noGrp="1"/>
          </p:cNvSpPr>
          <p:nvPr>
            <p:ph type="pic" idx="1"/>
          </p:nvPr>
        </p:nvSpPr>
        <p:spPr>
          <a:xfrm>
            <a:off x="627460" y="1031195"/>
            <a:ext cx="4457700" cy="4572000"/>
          </a:xfrm>
          <a:solidFill>
            <a:schemeClr val="accent2">
              <a:lumMod val="40000"/>
              <a:lumOff val="60000"/>
            </a:schemeClr>
          </a:solidFill>
          <a:ln w="38100">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619668" y="3555522"/>
            <a:ext cx="2880360" cy="216851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ECBD3051-09AC-4868-9E82-1CC883C112EC}" type="slidenum">
              <a:rPr lang="en-US" smtClean="0"/>
              <a:pPr/>
              <a:t>‹#›</a:t>
            </a:fld>
            <a:endParaRPr lang="en-US"/>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782A33BA-EB1D-4922-93F9-41EC21022E87}" type="datetimeFigureOut">
              <a:rPr lang="en-US" smtClean="0"/>
              <a:pPr/>
              <a:t>12/11/2022</a:t>
            </a:fld>
            <a:endParaRPr lang="en-US"/>
          </a:p>
        </p:txBody>
      </p:sp>
    </p:spTree>
    <p:extLst>
      <p:ext uri="{BB962C8B-B14F-4D97-AF65-F5344CB8AC3E}">
        <p14:creationId xmlns:p14="http://schemas.microsoft.com/office/powerpoint/2010/main" xmlns="" val="2659575804"/>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ECBD3051-09AC-4868-9E82-1CC883C112EC}" type="slidenum">
              <a:rPr lang="en-US" smtClean="0"/>
              <a:pPr/>
              <a:t>‹#›</a:t>
            </a:fld>
            <a:endParaRPr lang="en-US"/>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82A33BA-EB1D-4922-93F9-41EC21022E87}" type="datetimeFigureOut">
              <a:rPr lang="en-US" smtClean="0"/>
              <a:pPr/>
              <a:t>12/11/2022</a:t>
            </a:fld>
            <a:endParaRPr lang="en-US"/>
          </a:p>
        </p:txBody>
      </p:sp>
    </p:spTree>
    <p:extLst>
      <p:ext uri="{BB962C8B-B14F-4D97-AF65-F5344CB8AC3E}">
        <p14:creationId xmlns:p14="http://schemas.microsoft.com/office/powerpoint/2010/main" xmlns="" val="2447936214"/>
      </p:ext>
    </p:extLst>
  </p:cSld>
  <p:clrMapOvr>
    <a:masterClrMapping/>
  </p:clrMapOvr>
  <p:transition spd="med">
    <p:fade/>
  </p:transition>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8202" y="304800"/>
            <a:ext cx="1297148" cy="56769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28650" y="304800"/>
            <a:ext cx="6475253" cy="567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ECBD3051-09AC-4868-9E82-1CC883C112EC}" type="slidenum">
              <a:rPr lang="en-US" smtClean="0"/>
              <a:pPr/>
              <a:t>‹#›</a:t>
            </a:fld>
            <a:endParaRPr lang="en-US"/>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82A33BA-EB1D-4922-93F9-41EC21022E87}" type="datetimeFigureOut">
              <a:rPr lang="en-US" smtClean="0"/>
              <a:pPr/>
              <a:t>12/11/2022</a:t>
            </a:fld>
            <a:endParaRPr lang="en-US"/>
          </a:p>
        </p:txBody>
      </p:sp>
    </p:spTree>
    <p:extLst>
      <p:ext uri="{BB962C8B-B14F-4D97-AF65-F5344CB8AC3E}">
        <p14:creationId xmlns:p14="http://schemas.microsoft.com/office/powerpoint/2010/main" xmlns="" val="4205803309"/>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ECBD3051-09AC-4868-9E82-1CC883C112EC}" type="slidenum">
              <a:rPr lang="en-US" smtClean="0"/>
              <a:pPr/>
              <a:t>‹#›</a:t>
            </a:fld>
            <a:endParaRPr lang="en-US"/>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82A33BA-EB1D-4922-93F9-41EC21022E87}" type="datetimeFigureOut">
              <a:rPr lang="en-US" smtClean="0"/>
              <a:pPr/>
              <a:t>12/11/2022</a:t>
            </a:fld>
            <a:endParaRPr lang="en-US"/>
          </a:p>
        </p:txBody>
      </p:sp>
    </p:spTree>
    <p:extLst>
      <p:ext uri="{BB962C8B-B14F-4D97-AF65-F5344CB8AC3E}">
        <p14:creationId xmlns:p14="http://schemas.microsoft.com/office/powerpoint/2010/main" xmlns="" val="339630955"/>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99210" y="1828800"/>
            <a:ext cx="5143502" cy="1828800"/>
          </a:xfrm>
        </p:spPr>
        <p:txBody>
          <a:bodyPr anchor="b">
            <a:normAutofit/>
          </a:bodyPr>
          <a:lstStyle>
            <a:lvl1pPr>
              <a:defRPr sz="4400"/>
            </a:lvl1pPr>
          </a:lstStyle>
          <a:p>
            <a:r>
              <a:rPr lang="en-US" smtClean="0"/>
              <a:t>Click to edit Master title style</a:t>
            </a:r>
            <a:endParaRPr/>
          </a:p>
        </p:txBody>
      </p:sp>
      <p:sp>
        <p:nvSpPr>
          <p:cNvPr id="3" name="Text Placeholder 2"/>
          <p:cNvSpPr>
            <a:spLocks noGrp="1"/>
          </p:cNvSpPr>
          <p:nvPr>
            <p:ph type="body" idx="1"/>
          </p:nvPr>
        </p:nvSpPr>
        <p:spPr>
          <a:xfrm>
            <a:off x="3199207" y="3733800"/>
            <a:ext cx="5143502" cy="914400"/>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1229257918"/>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8909" y="1825625"/>
            <a:ext cx="3715941"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29150" y="1825625"/>
            <a:ext cx="3713561"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Slide Number Placeholder 6"/>
          <p:cNvSpPr>
            <a:spLocks noGrp="1"/>
          </p:cNvSpPr>
          <p:nvPr>
            <p:ph type="sldNum" sz="quarter" idx="12"/>
          </p:nvPr>
        </p:nvSpPr>
        <p:spPr/>
        <p:txBody>
          <a:bodyPr/>
          <a:lstStyle/>
          <a:p>
            <a:fld id="{ECBD3051-09AC-4868-9E82-1CC883C112EC}" type="slidenum">
              <a:rPr lang="en-US" smtClean="0"/>
              <a:pPr/>
              <a:t>‹#›</a:t>
            </a:fld>
            <a:endParaRPr lang="en-US"/>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782A33BA-EB1D-4922-93F9-41EC21022E87}" type="datetimeFigureOut">
              <a:rPr lang="en-US" smtClean="0"/>
              <a:pPr/>
              <a:t>12/11/2022</a:t>
            </a:fld>
            <a:endParaRPr lang="en-US"/>
          </a:p>
        </p:txBody>
      </p:sp>
    </p:spTree>
    <p:extLst>
      <p:ext uri="{BB962C8B-B14F-4D97-AF65-F5344CB8AC3E}">
        <p14:creationId xmlns:p14="http://schemas.microsoft.com/office/powerpoint/2010/main" xmlns="" val="2972755191"/>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802386" y="1681163"/>
            <a:ext cx="3717036"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02386" y="2505076"/>
            <a:ext cx="3717036"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29150" y="1681163"/>
            <a:ext cx="3717036"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6"/>
            <a:ext cx="3717036"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ECBD3051-09AC-4868-9E82-1CC883C112EC}"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782A33BA-EB1D-4922-93F9-41EC21022E87}" type="datetimeFigureOut">
              <a:rPr lang="en-US" smtClean="0"/>
              <a:pPr/>
              <a:t>12/11/2022</a:t>
            </a:fld>
            <a:endParaRPr lang="en-US"/>
          </a:p>
        </p:txBody>
      </p:sp>
    </p:spTree>
    <p:extLst>
      <p:ext uri="{BB962C8B-B14F-4D97-AF65-F5344CB8AC3E}">
        <p14:creationId xmlns:p14="http://schemas.microsoft.com/office/powerpoint/2010/main" xmlns="" val="2318571645"/>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ECBD3051-09AC-4868-9E82-1CC883C112EC}" type="slidenum">
              <a:rPr lang="en-US" smtClean="0"/>
              <a:pPr/>
              <a:t>‹#›</a:t>
            </a:fld>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782A33BA-EB1D-4922-93F9-41EC21022E87}" type="datetimeFigureOut">
              <a:rPr lang="en-US" smtClean="0"/>
              <a:pPr/>
              <a:t>12/11/2022</a:t>
            </a:fld>
            <a:endParaRPr lang="en-US"/>
          </a:p>
        </p:txBody>
      </p:sp>
    </p:spTree>
    <p:extLst>
      <p:ext uri="{BB962C8B-B14F-4D97-AF65-F5344CB8AC3E}">
        <p14:creationId xmlns:p14="http://schemas.microsoft.com/office/powerpoint/2010/main" xmlns="" val="3512816421"/>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BD3051-09AC-4868-9E82-1CC883C112EC}" type="slidenum">
              <a:rPr lang="en-US" smtClean="0"/>
              <a:pPr/>
              <a:t>‹#›</a:t>
            </a:fld>
            <a:endParaRPr lang="en-US"/>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782A33BA-EB1D-4922-93F9-41EC21022E87}" type="datetimeFigureOut">
              <a:rPr lang="en-US" smtClean="0"/>
              <a:pPr/>
              <a:t>12/11/2022</a:t>
            </a:fld>
            <a:endParaRPr lang="en-US"/>
          </a:p>
        </p:txBody>
      </p:sp>
    </p:spTree>
    <p:extLst>
      <p:ext uri="{BB962C8B-B14F-4D97-AF65-F5344CB8AC3E}">
        <p14:creationId xmlns:p14="http://schemas.microsoft.com/office/powerpoint/2010/main" xmlns="" val="847874879"/>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798909" y="304799"/>
            <a:ext cx="7543802" cy="1216152"/>
          </a:xfrm>
        </p:spPr>
        <p:txBody>
          <a:bodyPr/>
          <a:lstStyle>
            <a:lvl1pPr>
              <a:defRPr/>
            </a:lvl1pPr>
          </a:lstStyle>
          <a:p>
            <a:r>
              <a:rPr lang="en-US" smtClean="0"/>
              <a:t>Click to edit Master title style</a:t>
            </a:r>
            <a:endParaRPr lang="en-US" dirty="0"/>
          </a:p>
        </p:txBody>
      </p:sp>
      <p:grpSp>
        <p:nvGrpSpPr>
          <p:cNvPr id="3" name="Group 8"/>
          <p:cNvGrpSpPr/>
          <p:nvPr/>
        </p:nvGrpSpPr>
        <p:grpSpPr>
          <a:xfrm>
            <a:off x="789317" y="1733550"/>
            <a:ext cx="3270377"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948771" y="1900210"/>
            <a:ext cx="2951652"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39" name="Text Placeholder 3"/>
          <p:cNvSpPr>
            <a:spLocks noGrp="1"/>
          </p:cNvSpPr>
          <p:nvPr>
            <p:ph type="body" sz="half" idx="2"/>
          </p:nvPr>
        </p:nvSpPr>
        <p:spPr>
          <a:xfrm>
            <a:off x="789317" y="4935990"/>
            <a:ext cx="3276735"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4" name="Group 21"/>
          <p:cNvGrpSpPr/>
          <p:nvPr/>
        </p:nvGrpSpPr>
        <p:grpSpPr>
          <a:xfrm>
            <a:off x="5072334" y="1733550"/>
            <a:ext cx="3270377"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5231788" y="1900210"/>
            <a:ext cx="2951652"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40" name="Text Placeholder 3"/>
          <p:cNvSpPr>
            <a:spLocks noGrp="1"/>
          </p:cNvSpPr>
          <p:nvPr>
            <p:ph type="body" sz="half" idx="19"/>
          </p:nvPr>
        </p:nvSpPr>
        <p:spPr>
          <a:xfrm>
            <a:off x="5057181" y="4935990"/>
            <a:ext cx="3276735"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ECBD3051-09AC-4868-9E82-1CC883C112EC}" type="slidenum">
              <a:rPr lang="en-US" smtClean="0"/>
              <a:pPr/>
              <a:t>‹#›</a:t>
            </a:fld>
            <a:endParaRPr lang="en-US"/>
          </a:p>
        </p:txBody>
      </p:sp>
      <p:sp>
        <p:nvSpPr>
          <p:cNvPr id="7" name="Footer Placeholder 6"/>
          <p:cNvSpPr>
            <a:spLocks noGrp="1"/>
          </p:cNvSpPr>
          <p:nvPr>
            <p:ph type="ftr" sz="quarter" idx="11"/>
          </p:nvPr>
        </p:nvSpPr>
        <p:spPr/>
        <p:txBody>
          <a:bodyPr/>
          <a:lstStyle/>
          <a:p>
            <a:endParaRPr lang="en-US"/>
          </a:p>
        </p:txBody>
      </p:sp>
      <p:sp>
        <p:nvSpPr>
          <p:cNvPr id="6" name="Date Placeholder 5"/>
          <p:cNvSpPr>
            <a:spLocks noGrp="1"/>
          </p:cNvSpPr>
          <p:nvPr>
            <p:ph type="dt" sz="half" idx="10"/>
          </p:nvPr>
        </p:nvSpPr>
        <p:spPr/>
        <p:txBody>
          <a:bodyPr/>
          <a:lstStyle/>
          <a:p>
            <a:fld id="{782A33BA-EB1D-4922-93F9-41EC21022E87}" type="datetimeFigureOut">
              <a:rPr lang="en-US" smtClean="0"/>
              <a:pPr/>
              <a:t>12/11/2022</a:t>
            </a:fld>
            <a:endParaRPr lang="en-US"/>
          </a:p>
        </p:txBody>
      </p:sp>
    </p:spTree>
    <p:extLst>
      <p:ext uri="{BB962C8B-B14F-4D97-AF65-F5344CB8AC3E}">
        <p14:creationId xmlns:p14="http://schemas.microsoft.com/office/powerpoint/2010/main" xmlns="" val="11682748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3" name="Group 51"/>
          <p:cNvGrpSpPr>
            <a:grpSpLocks noChangeAspect="1"/>
          </p:cNvGrpSpPr>
          <p:nvPr/>
        </p:nvGrpSpPr>
        <p:grpSpPr>
          <a:xfrm rot="5400000">
            <a:off x="393436" y="2064321"/>
            <a:ext cx="3123347" cy="2317298"/>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936876" y="1824285"/>
            <a:ext cx="2036467"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1" name="Text Placeholder 3"/>
          <p:cNvSpPr>
            <a:spLocks noGrp="1"/>
          </p:cNvSpPr>
          <p:nvPr>
            <p:ph type="body" sz="half" idx="2"/>
          </p:nvPr>
        </p:nvSpPr>
        <p:spPr>
          <a:xfrm>
            <a:off x="926409" y="4947405"/>
            <a:ext cx="20574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4" name="Group 83"/>
          <p:cNvGrpSpPr>
            <a:grpSpLocks noChangeAspect="1"/>
          </p:cNvGrpSpPr>
          <p:nvPr/>
        </p:nvGrpSpPr>
        <p:grpSpPr>
          <a:xfrm rot="5400000">
            <a:off x="2997433" y="2064321"/>
            <a:ext cx="3123347" cy="2317298"/>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3540693" y="1824285"/>
            <a:ext cx="2036826"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2" name="Text Placeholder 3"/>
          <p:cNvSpPr>
            <a:spLocks noGrp="1"/>
          </p:cNvSpPr>
          <p:nvPr>
            <p:ph type="body" sz="half" idx="21"/>
          </p:nvPr>
        </p:nvSpPr>
        <p:spPr>
          <a:xfrm>
            <a:off x="3530406" y="4947405"/>
            <a:ext cx="20574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5" name="Group 96"/>
          <p:cNvGrpSpPr>
            <a:grpSpLocks noChangeAspect="1"/>
          </p:cNvGrpSpPr>
          <p:nvPr/>
        </p:nvGrpSpPr>
        <p:grpSpPr>
          <a:xfrm rot="5400000">
            <a:off x="5623839" y="2064321"/>
            <a:ext cx="3123347" cy="2317298"/>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6167099" y="1824285"/>
            <a:ext cx="2036826"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3" name="Text Placeholder 3"/>
          <p:cNvSpPr>
            <a:spLocks noGrp="1"/>
          </p:cNvSpPr>
          <p:nvPr>
            <p:ph type="body" sz="half" idx="22"/>
          </p:nvPr>
        </p:nvSpPr>
        <p:spPr>
          <a:xfrm>
            <a:off x="6156812" y="4947405"/>
            <a:ext cx="20574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ECBD3051-09AC-4868-9E82-1CC883C112EC}" type="slidenum">
              <a:rPr lang="en-US" smtClean="0"/>
              <a:pPr/>
              <a:t>‹#›</a:t>
            </a:fld>
            <a:endParaRPr lang="en-US"/>
          </a:p>
        </p:txBody>
      </p:sp>
      <p:sp>
        <p:nvSpPr>
          <p:cNvPr id="7" name="Footer Placeholder 6"/>
          <p:cNvSpPr>
            <a:spLocks noGrp="1"/>
          </p:cNvSpPr>
          <p:nvPr>
            <p:ph type="ftr" sz="quarter" idx="11"/>
          </p:nvPr>
        </p:nvSpPr>
        <p:spPr/>
        <p:txBody>
          <a:bodyPr/>
          <a:lstStyle/>
          <a:p>
            <a:endParaRPr lang="en-US"/>
          </a:p>
        </p:txBody>
      </p:sp>
      <p:sp>
        <p:nvSpPr>
          <p:cNvPr id="6" name="Date Placeholder 5"/>
          <p:cNvSpPr>
            <a:spLocks noGrp="1"/>
          </p:cNvSpPr>
          <p:nvPr>
            <p:ph type="dt" sz="half" idx="10"/>
          </p:nvPr>
        </p:nvSpPr>
        <p:spPr/>
        <p:txBody>
          <a:bodyPr/>
          <a:lstStyle/>
          <a:p>
            <a:fld id="{782A33BA-EB1D-4922-93F9-41EC21022E87}" type="datetimeFigureOut">
              <a:rPr lang="en-US" smtClean="0"/>
              <a:pPr/>
              <a:t>12/11/2022</a:t>
            </a:fld>
            <a:endParaRPr lang="en-US"/>
          </a:p>
        </p:txBody>
      </p:sp>
    </p:spTree>
    <p:extLst>
      <p:ext uri="{BB962C8B-B14F-4D97-AF65-F5344CB8AC3E}">
        <p14:creationId xmlns:p14="http://schemas.microsoft.com/office/powerpoint/2010/main" xmlns="" val="16819350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8909" y="304800"/>
            <a:ext cx="7543802" cy="12192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798911" y="1752600"/>
            <a:ext cx="7543800" cy="42291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798910" y="6019801"/>
            <a:ext cx="571500" cy="228600"/>
          </a:xfrm>
          <a:prstGeom prst="rect">
            <a:avLst/>
          </a:prstGeom>
        </p:spPr>
        <p:txBody>
          <a:bodyPr vert="horz" lIns="91440" tIns="45720" rIns="91440" bIns="45720" rtlCol="0" anchor="ctr"/>
          <a:lstStyle>
            <a:lvl1pPr algn="l">
              <a:defRPr sz="1100">
                <a:solidFill>
                  <a:schemeClr val="tx1"/>
                </a:solidFill>
              </a:defRPr>
            </a:lvl1pPr>
          </a:lstStyle>
          <a:p>
            <a:fld id="{ECBD3051-09AC-4868-9E82-1CC883C112EC}" type="slidenum">
              <a:rPr lang="en-US" smtClean="0"/>
              <a:pPr/>
              <a:t>‹#›</a:t>
            </a:fld>
            <a:endParaRPr lang="en-US"/>
          </a:p>
        </p:txBody>
      </p:sp>
      <p:sp>
        <p:nvSpPr>
          <p:cNvPr id="5" name="Footer Placeholder 4"/>
          <p:cNvSpPr>
            <a:spLocks noGrp="1"/>
          </p:cNvSpPr>
          <p:nvPr>
            <p:ph type="ftr" sz="quarter" idx="3"/>
          </p:nvPr>
        </p:nvSpPr>
        <p:spPr>
          <a:xfrm>
            <a:off x="1484710" y="6019801"/>
            <a:ext cx="4457700" cy="2286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6056708" y="6019801"/>
            <a:ext cx="1047195" cy="228600"/>
          </a:xfrm>
          <a:prstGeom prst="rect">
            <a:avLst/>
          </a:prstGeom>
        </p:spPr>
        <p:txBody>
          <a:bodyPr vert="horz" lIns="91440" tIns="45720" rIns="91440" bIns="45720" rtlCol="0" anchor="ctr"/>
          <a:lstStyle>
            <a:lvl1pPr algn="l">
              <a:defRPr sz="1100">
                <a:solidFill>
                  <a:schemeClr val="tx1"/>
                </a:solidFill>
              </a:defRPr>
            </a:lvl1pPr>
          </a:lstStyle>
          <a:p>
            <a:fld id="{782A33BA-EB1D-4922-93F9-41EC21022E87}" type="datetimeFigureOut">
              <a:rPr lang="en-US" smtClean="0"/>
              <a:pPr/>
              <a:t>12/11/2022</a:t>
            </a:fld>
            <a:endParaRPr lang="en-US"/>
          </a:p>
        </p:txBody>
      </p:sp>
    </p:spTree>
    <p:extLst>
      <p:ext uri="{BB962C8B-B14F-4D97-AF65-F5344CB8AC3E}">
        <p14:creationId xmlns:p14="http://schemas.microsoft.com/office/powerpoint/2010/main" xmlns="" val="1300630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med">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blog.taskque.com/characteristics-good-leade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1905000"/>
            <a:ext cx="7467600" cy="1828800"/>
          </a:xfrm>
        </p:spPr>
        <p:txBody>
          <a:bodyPr>
            <a:normAutofit fontScale="90000"/>
          </a:bodyPr>
          <a:lstStyle/>
          <a:p>
            <a:r>
              <a:rPr lang="en-US" b="1" dirty="0" smtClean="0"/>
              <a:t>SOCIAL </a:t>
            </a:r>
            <a:r>
              <a:rPr lang="en-US" b="1" dirty="0" smtClean="0"/>
              <a:t>PSYCHOLOGY</a:t>
            </a:r>
            <a:br>
              <a:rPr lang="en-US" b="1" dirty="0" smtClean="0"/>
            </a:br>
            <a:r>
              <a:rPr lang="en-US" b="1" dirty="0" smtClean="0"/>
              <a:t>(</a:t>
            </a:r>
            <a:r>
              <a:rPr lang="en-US" b="1" dirty="0" smtClean="0"/>
              <a:t>Applied Social Psychology)</a:t>
            </a:r>
            <a:endParaRPr lang="en-US" b="1" dirty="0"/>
          </a:p>
        </p:txBody>
      </p:sp>
      <p:sp>
        <p:nvSpPr>
          <p:cNvPr id="3" name="Subtitle 2"/>
          <p:cNvSpPr>
            <a:spLocks noGrp="1"/>
          </p:cNvSpPr>
          <p:nvPr>
            <p:ph type="subTitle" idx="1"/>
          </p:nvPr>
        </p:nvSpPr>
        <p:spPr>
          <a:xfrm>
            <a:off x="3200400" y="3962400"/>
            <a:ext cx="5143502" cy="914400"/>
          </a:xfrm>
        </p:spPr>
        <p:txBody>
          <a:bodyPr/>
          <a:lstStyle/>
          <a:p>
            <a:pPr algn="r"/>
            <a:r>
              <a:rPr lang="en-US" b="1" dirty="0" smtClean="0"/>
              <a:t>SESSION 11</a:t>
            </a:r>
            <a:endParaRPr lang="en-US" b="1"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https://www.learnpick.in/userfiles/resources_conversion_files/presentation_social_cognition_2014_1494081632_242269-10.jpg"/>
          <p:cNvPicPr>
            <a:picLocks noGrp="1" noChangeAspect="1" noChangeArrowheads="1"/>
          </p:cNvPicPr>
          <p:nvPr>
            <p:ph idx="1"/>
          </p:nvPr>
        </p:nvPicPr>
        <p:blipFill>
          <a:blip r:embed="rId2"/>
          <a:srcRect/>
          <a:stretch>
            <a:fillRect/>
          </a:stretch>
        </p:blipFill>
        <p:spPr bwMode="auto">
          <a:xfrm>
            <a:off x="990600" y="381000"/>
            <a:ext cx="7086599" cy="5745163"/>
          </a:xfrm>
          <a:prstGeom prst="rect">
            <a:avLst/>
          </a:prstGeom>
          <a:noFill/>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4754" name="Picture 2" descr="https://www.learnpick.in/userfiles/resources_conversion_files/presentation_social_cognition_2014_1494081632_242269-16.jpg"/>
          <p:cNvPicPr>
            <a:picLocks noChangeAspect="1" noChangeArrowheads="1"/>
          </p:cNvPicPr>
          <p:nvPr/>
        </p:nvPicPr>
        <p:blipFill>
          <a:blip r:embed="rId2"/>
          <a:srcRect/>
          <a:stretch>
            <a:fillRect/>
          </a:stretch>
        </p:blipFill>
        <p:spPr bwMode="auto">
          <a:xfrm>
            <a:off x="0" y="152400"/>
            <a:ext cx="9369425" cy="6705600"/>
          </a:xfrm>
          <a:prstGeom prst="rect">
            <a:avLst/>
          </a:prstGeom>
          <a:noFill/>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r>
              <a:rPr lang="en-US" dirty="0"/>
              <a:t>The Standing Ovation</a:t>
            </a:r>
          </a:p>
        </p:txBody>
      </p:sp>
      <p:sp>
        <p:nvSpPr>
          <p:cNvPr id="3" name="Content Placeholder 2"/>
          <p:cNvSpPr>
            <a:spLocks noGrp="1"/>
          </p:cNvSpPr>
          <p:nvPr>
            <p:ph idx="1"/>
          </p:nvPr>
        </p:nvSpPr>
        <p:spPr>
          <a:xfrm>
            <a:off x="5848350" y="228600"/>
            <a:ext cx="3295650" cy="6456978"/>
          </a:xfrm>
        </p:spPr>
        <p:txBody>
          <a:bodyPr>
            <a:normAutofit fontScale="85000" lnSpcReduction="10000"/>
          </a:bodyPr>
          <a:lstStyle/>
          <a:p>
            <a:pPr>
              <a:buFont typeface="Wingdings" panose="05000000000000000000" pitchFamily="2" charset="2"/>
              <a:buChar char="q"/>
            </a:pPr>
            <a:r>
              <a:rPr lang="en-US" sz="2800" dirty="0"/>
              <a:t>When people on the front seats start rising, do others behind them follow suit?</a:t>
            </a:r>
          </a:p>
          <a:p>
            <a:pPr>
              <a:buFont typeface="Wingdings" panose="05000000000000000000" pitchFamily="2" charset="2"/>
              <a:buChar char="q"/>
            </a:pPr>
            <a:r>
              <a:rPr lang="en-US" sz="2800" dirty="0"/>
              <a:t>Unless you really don’t like the speech made, would you also stand up?</a:t>
            </a:r>
          </a:p>
          <a:p>
            <a:pPr>
              <a:buFont typeface="Wingdings" panose="05000000000000000000" pitchFamily="2" charset="2"/>
              <a:buChar char="q"/>
            </a:pPr>
            <a:r>
              <a:rPr lang="en-US" sz="2800" dirty="0"/>
              <a:t>What happens in a theatre when watching a movie, do you notice conformity there?</a:t>
            </a:r>
          </a:p>
        </p:txBody>
      </p:sp>
      <p:pic>
        <p:nvPicPr>
          <p:cNvPr id="5" name="Picture 4" descr="Image result for standing ovation some sitting"/>
          <p:cNvPicPr>
            <a:picLocks noChangeAspect="1" noChangeArrowheads="1"/>
          </p:cNvPicPr>
          <p:nvPr/>
        </p:nvPicPr>
        <p:blipFill>
          <a:blip r:embed="rId2" cstate="print"/>
          <a:srcRect/>
          <a:stretch>
            <a:fillRect/>
          </a:stretch>
        </p:blipFill>
        <p:spPr bwMode="auto">
          <a:xfrm>
            <a:off x="0" y="1462104"/>
            <a:ext cx="5680977" cy="4994875"/>
          </a:xfrm>
          <a:prstGeom prst="rect">
            <a:avLst/>
          </a:prstGeom>
          <a:noFill/>
        </p:spPr>
      </p:pic>
    </p:spTree>
    <p:extLst>
      <p:ext uri="{BB962C8B-B14F-4D97-AF65-F5344CB8AC3E}">
        <p14:creationId xmlns:p14="http://schemas.microsoft.com/office/powerpoint/2010/main" xmlns="" val="1264635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452718"/>
            <a:ext cx="8534401" cy="1400530"/>
          </a:xfrm>
        </p:spPr>
        <p:txBody>
          <a:bodyPr>
            <a:normAutofit fontScale="90000"/>
          </a:bodyPr>
          <a:lstStyle/>
          <a:p>
            <a:r>
              <a:rPr lang="en-US" sz="4400" dirty="0"/>
              <a:t>Differences in conformity, compliance, </a:t>
            </a:r>
            <a:br>
              <a:rPr lang="en-US" sz="4400" dirty="0"/>
            </a:br>
            <a:r>
              <a:rPr lang="en-US" sz="4400" dirty="0"/>
              <a:t>obedience, acceptance</a:t>
            </a:r>
            <a:endParaRPr lang="en-US" dirty="0"/>
          </a:p>
        </p:txBody>
      </p:sp>
      <p:sp>
        <p:nvSpPr>
          <p:cNvPr id="3" name="Content Placeholder 2"/>
          <p:cNvSpPr>
            <a:spLocks noGrp="1"/>
          </p:cNvSpPr>
          <p:nvPr>
            <p:ph idx="1"/>
          </p:nvPr>
        </p:nvSpPr>
        <p:spPr>
          <a:xfrm>
            <a:off x="3390900" y="2052919"/>
            <a:ext cx="5581650" cy="4195481"/>
          </a:xfrm>
        </p:spPr>
        <p:txBody>
          <a:bodyPr>
            <a:normAutofit fontScale="92500"/>
          </a:bodyPr>
          <a:lstStyle/>
          <a:p>
            <a:r>
              <a:rPr lang="en-US" dirty="0"/>
              <a:t>When you come to school, are you conforming?</a:t>
            </a:r>
          </a:p>
          <a:p>
            <a:r>
              <a:rPr lang="en-US" dirty="0"/>
              <a:t>When you eat using a spoon, are you conforming?</a:t>
            </a:r>
          </a:p>
          <a:p>
            <a:r>
              <a:rPr lang="en-US" dirty="0"/>
              <a:t>Important pointer to answer the above questions- would your behavior or beliefs be the same if you were apart from the group?</a:t>
            </a:r>
          </a:p>
          <a:p>
            <a:r>
              <a:rPr lang="en-US" dirty="0"/>
              <a:t>Its an alone vs with group situation</a:t>
            </a:r>
          </a:p>
        </p:txBody>
      </p:sp>
      <p:sp>
        <p:nvSpPr>
          <p:cNvPr id="4" name="Rectangle 3"/>
          <p:cNvSpPr/>
          <p:nvPr/>
        </p:nvSpPr>
        <p:spPr>
          <a:xfrm>
            <a:off x="285750" y="2052919"/>
            <a:ext cx="2933701" cy="41954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Conformity-</a:t>
            </a:r>
          </a:p>
          <a:p>
            <a:pPr algn="ctr"/>
            <a:r>
              <a:rPr lang="en-US" sz="2400" dirty="0"/>
              <a:t>A change in behavior or belief as the result of real or imagined group pressure.</a:t>
            </a:r>
          </a:p>
          <a:p>
            <a:pPr algn="ctr"/>
            <a:endParaRPr lang="en-US" sz="2400" dirty="0"/>
          </a:p>
        </p:txBody>
      </p:sp>
    </p:spTree>
    <p:extLst>
      <p:ext uri="{BB962C8B-B14F-4D97-AF65-F5344CB8AC3E}">
        <p14:creationId xmlns:p14="http://schemas.microsoft.com/office/powerpoint/2010/main" xmlns="" val="8860388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a:xfrm>
            <a:off x="457200" y="1066800"/>
            <a:ext cx="4114800" cy="50593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buNone/>
            </a:pPr>
            <a:r>
              <a:rPr lang="en-US" sz="2800" b="1" dirty="0"/>
              <a:t>Compliance-</a:t>
            </a:r>
          </a:p>
          <a:p>
            <a:pPr algn="ctr">
              <a:buNone/>
            </a:pPr>
            <a:r>
              <a:rPr lang="en-US" sz="2400" dirty="0"/>
              <a:t>Conformity that involves publicly acting in accord with an implied or explicit request while privately disagreeing</a:t>
            </a:r>
          </a:p>
          <a:p>
            <a:pPr algn="ctr"/>
            <a:endParaRPr lang="en-US" sz="2400" dirty="0"/>
          </a:p>
        </p:txBody>
      </p:sp>
      <p:sp>
        <p:nvSpPr>
          <p:cNvPr id="5" name="Rectangle 4"/>
          <p:cNvSpPr/>
          <p:nvPr/>
        </p:nvSpPr>
        <p:spPr>
          <a:xfrm>
            <a:off x="4800600" y="1143000"/>
            <a:ext cx="3911601" cy="495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a:t>Acceptance-</a:t>
            </a:r>
          </a:p>
          <a:p>
            <a:pPr algn="ctr"/>
            <a:r>
              <a:rPr lang="en-US" sz="2400" dirty="0"/>
              <a:t>Conformity that involves both acting and behaving in accord with social pressures. There is internal acceptance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257550" y="2078319"/>
            <a:ext cx="5403790" cy="4195481"/>
          </a:xfrm>
        </p:spPr>
        <p:txBody>
          <a:bodyPr/>
          <a:lstStyle/>
          <a:p>
            <a:r>
              <a:rPr lang="en-US" dirty="0"/>
              <a:t>If compliance is to an explicit command, it becomes obedience</a:t>
            </a:r>
          </a:p>
          <a:p>
            <a:r>
              <a:rPr lang="en-US" dirty="0"/>
              <a:t>Milgram's experiment</a:t>
            </a:r>
          </a:p>
        </p:txBody>
      </p:sp>
      <p:sp>
        <p:nvSpPr>
          <p:cNvPr id="4" name="Rectangle 3"/>
          <p:cNvSpPr/>
          <p:nvPr/>
        </p:nvSpPr>
        <p:spPr>
          <a:xfrm>
            <a:off x="165039" y="1896036"/>
            <a:ext cx="2933701" cy="41954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Obedience-</a:t>
            </a:r>
          </a:p>
          <a:p>
            <a:pPr algn="ctr"/>
            <a:r>
              <a:rPr lang="en-US" sz="2400" dirty="0"/>
              <a:t>Acting in accord with a direct order or command</a:t>
            </a:r>
          </a:p>
          <a:p>
            <a:pPr algn="ctr"/>
            <a:endParaRPr lang="en-US" sz="2400" dirty="0"/>
          </a:p>
        </p:txBody>
      </p:sp>
    </p:spTree>
    <p:extLst>
      <p:ext uri="{BB962C8B-B14F-4D97-AF65-F5344CB8AC3E}">
        <p14:creationId xmlns:p14="http://schemas.microsoft.com/office/powerpoint/2010/main" xmlns="" val="2431939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543802" cy="1219200"/>
          </a:xfrm>
        </p:spPr>
        <p:txBody>
          <a:bodyPr>
            <a:normAutofit/>
          </a:bodyPr>
          <a:lstStyle/>
          <a:p>
            <a:r>
              <a:rPr lang="en-US" dirty="0"/>
              <a:t>NORMATIVE INFLUENCE</a:t>
            </a:r>
            <a:br>
              <a:rPr lang="en-US" dirty="0"/>
            </a:br>
            <a:r>
              <a:rPr lang="en-US" dirty="0"/>
              <a:t>INOFRMATIONAL INFLUENCE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685800" y="1143000"/>
            <a:ext cx="3733800" cy="39668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u="sng" dirty="0"/>
              <a:t>NORMATIVE INFLUENCE</a:t>
            </a:r>
          </a:p>
          <a:p>
            <a:pPr algn="ctr"/>
            <a:r>
              <a:rPr lang="en-US" sz="2400" b="1" dirty="0"/>
              <a:t>Conformity based on a persons desire to fulfill others expectations, often to gain acceptance</a:t>
            </a:r>
          </a:p>
        </p:txBody>
      </p:sp>
      <p:sp>
        <p:nvSpPr>
          <p:cNvPr id="5" name="Rectangle 4"/>
          <p:cNvSpPr/>
          <p:nvPr/>
        </p:nvSpPr>
        <p:spPr>
          <a:xfrm>
            <a:off x="4800600" y="1143000"/>
            <a:ext cx="3630217" cy="41192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u="sng" dirty="0"/>
              <a:t>INFORMATIONAL INFLUENCE</a:t>
            </a:r>
          </a:p>
          <a:p>
            <a:pPr algn="ctr"/>
            <a:r>
              <a:rPr lang="en-US" sz="2400" b="1" dirty="0"/>
              <a:t>Conformity occurring when people accept evidence about reality provided by other people</a:t>
            </a:r>
          </a:p>
        </p:txBody>
      </p:sp>
      <p:sp>
        <p:nvSpPr>
          <p:cNvPr id="6" name="Rounded Rectangle 5"/>
          <p:cNvSpPr/>
          <p:nvPr/>
        </p:nvSpPr>
        <p:spPr>
          <a:xfrm>
            <a:off x="533400" y="4455459"/>
            <a:ext cx="3526771" cy="2402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result of wanting to be liked and be part of a group</a:t>
            </a:r>
          </a:p>
        </p:txBody>
      </p:sp>
      <p:sp>
        <p:nvSpPr>
          <p:cNvPr id="7" name="Rounded Rectangle 6"/>
          <p:cNvSpPr/>
          <p:nvPr/>
        </p:nvSpPr>
        <p:spPr>
          <a:xfrm>
            <a:off x="4953000" y="4648200"/>
            <a:ext cx="37338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result of wanting to be right and looking to others for the right answer when the situation is ambiguous</a:t>
            </a:r>
          </a:p>
        </p:txBody>
      </p:sp>
    </p:spTree>
    <p:extLst>
      <p:ext uri="{BB962C8B-B14F-4D97-AF65-F5344CB8AC3E}">
        <p14:creationId xmlns:p14="http://schemas.microsoft.com/office/powerpoint/2010/main" xmlns="" val="369787230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bg/>
                                          </p:spTgt>
                                        </p:tgtEl>
                                        <p:attrNameLst>
                                          <p:attrName>style.visibility</p:attrName>
                                        </p:attrNameLst>
                                      </p:cBhvr>
                                      <p:to>
                                        <p:strVal val="visible"/>
                                      </p:to>
                                    </p:set>
                                    <p:animEffect transition="in" filter="fade">
                                      <p:cBhvr>
                                        <p:cTn id="21" dur="2000"/>
                                        <p:tgtEl>
                                          <p:spTgt spid="4">
                                            <p:bg/>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2000"/>
                                        <p:tgtEl>
                                          <p:spTgt spid="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fade">
                                      <p:cBhvr>
                                        <p:cTn id="31"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053542" cy="809268"/>
          </a:xfrm>
        </p:spPr>
        <p:txBody>
          <a:bodyPr/>
          <a:lstStyle/>
          <a:p>
            <a:r>
              <a:rPr lang="en-US" dirty="0"/>
              <a:t>Define Attitude?</a:t>
            </a:r>
          </a:p>
        </p:txBody>
      </p:sp>
      <p:sp>
        <p:nvSpPr>
          <p:cNvPr id="3" name="Content Placeholder 2"/>
          <p:cNvSpPr>
            <a:spLocks noGrp="1"/>
          </p:cNvSpPr>
          <p:nvPr>
            <p:ph idx="1"/>
          </p:nvPr>
        </p:nvSpPr>
        <p:spPr>
          <a:xfrm>
            <a:off x="381000" y="3276600"/>
            <a:ext cx="7947639" cy="3382148"/>
          </a:xfrm>
        </p:spPr>
        <p:txBody>
          <a:bodyPr>
            <a:noAutofit/>
          </a:bodyPr>
          <a:lstStyle/>
          <a:p>
            <a:pPr lvl="1" algn="just"/>
            <a:r>
              <a:rPr lang="en-US" altLang="en-US" sz="2800" dirty="0"/>
              <a:t>The study of attitudes is a major topic within the field of social </a:t>
            </a:r>
            <a:r>
              <a:rPr lang="en-US" altLang="en-US" sz="2800" dirty="0" smtClean="0"/>
              <a:t>psychology.</a:t>
            </a:r>
          </a:p>
          <a:p>
            <a:pPr lvl="1" algn="just"/>
            <a:r>
              <a:rPr lang="en-US" altLang="en-US" sz="2800" dirty="0" smtClean="0"/>
              <a:t>They </a:t>
            </a:r>
            <a:r>
              <a:rPr lang="en-US" altLang="en-US" sz="2800" dirty="0"/>
              <a:t>represent a very basic component of </a:t>
            </a:r>
            <a:r>
              <a:rPr lang="en-US" altLang="en-US" sz="2800" dirty="0" smtClean="0"/>
              <a:t>social cognition</a:t>
            </a:r>
            <a:r>
              <a:rPr lang="en-US" altLang="en-US" sz="2800" dirty="0"/>
              <a:t>. </a:t>
            </a:r>
            <a:endParaRPr lang="en-US" altLang="en-US" sz="2800" b="1" i="1" dirty="0" smtClean="0"/>
          </a:p>
          <a:p>
            <a:pPr lvl="1" algn="just"/>
            <a:r>
              <a:rPr lang="en-US" altLang="en-US" sz="2800" dirty="0" smtClean="0"/>
              <a:t>They </a:t>
            </a:r>
            <a:r>
              <a:rPr lang="en-US" altLang="en-US" sz="2800" dirty="0"/>
              <a:t>often influence behavior, especially when they are strong, accessible, and long-standing. </a:t>
            </a:r>
            <a:endParaRPr lang="en-US" altLang="en-US" sz="2800" b="1" i="1" dirty="0"/>
          </a:p>
          <a:p>
            <a:pPr marL="0" indent="0" algn="just">
              <a:buNone/>
            </a:pPr>
            <a:endParaRPr lang="en-US" dirty="0"/>
          </a:p>
        </p:txBody>
      </p:sp>
      <p:sp>
        <p:nvSpPr>
          <p:cNvPr id="4" name="Slide Number Placeholder 3"/>
          <p:cNvSpPr>
            <a:spLocks noGrp="1"/>
          </p:cNvSpPr>
          <p:nvPr>
            <p:ph type="sldNum" sz="quarter" idx="12"/>
          </p:nvPr>
        </p:nvSpPr>
        <p:spPr/>
        <p:txBody>
          <a:bodyPr/>
          <a:lstStyle/>
          <a:p>
            <a:fld id="{ECF70C0A-61F8-4312-B950-8B4398052E65}" type="slidenum">
              <a:rPr lang="en-US" smtClean="0"/>
              <a:pPr/>
              <a:t>17</a:t>
            </a:fld>
            <a:endParaRPr lang="en-US"/>
          </a:p>
        </p:txBody>
      </p:sp>
      <p:sp>
        <p:nvSpPr>
          <p:cNvPr id="5" name="Rectangle 4"/>
          <p:cNvSpPr/>
          <p:nvPr/>
        </p:nvSpPr>
        <p:spPr>
          <a:xfrm>
            <a:off x="83445" y="1143000"/>
            <a:ext cx="9060555" cy="18672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A favorable or unfavorable evaluative reaction toward something or someone (often rooted in ones belief, and exhibited in ones feelings and intended behavior</a:t>
            </a:r>
            <a:r>
              <a:rPr lang="en-US" sz="2800" dirty="0" smtClean="0">
                <a:solidFill>
                  <a:schemeClr val="bg1"/>
                </a:solidFill>
              </a:rPr>
              <a:t>)</a:t>
            </a:r>
            <a:endParaRPr lang="en-US" sz="2800" dirty="0">
              <a:solidFill>
                <a:schemeClr val="bg1"/>
              </a:solidFill>
            </a:endParaRPr>
          </a:p>
        </p:txBody>
      </p:sp>
    </p:spTree>
    <p:extLst>
      <p:ext uri="{BB962C8B-B14F-4D97-AF65-F5344CB8AC3E}">
        <p14:creationId xmlns:p14="http://schemas.microsoft.com/office/powerpoint/2010/main" xmlns="" val="406705508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069016" cy="988372"/>
          </a:xfrm>
        </p:spPr>
        <p:txBody>
          <a:bodyPr/>
          <a:lstStyle/>
          <a:p>
            <a:r>
              <a:rPr lang="en-US" dirty="0" smtClean="0"/>
              <a:t>How do attitudes form then?</a:t>
            </a:r>
            <a:endParaRPr lang="en-US" dirty="0"/>
          </a:p>
        </p:txBody>
      </p:sp>
      <p:sp>
        <p:nvSpPr>
          <p:cNvPr id="3" name="Content Placeholder 2"/>
          <p:cNvSpPr>
            <a:spLocks noGrp="1"/>
          </p:cNvSpPr>
          <p:nvPr>
            <p:ph idx="1"/>
          </p:nvPr>
        </p:nvSpPr>
        <p:spPr>
          <a:xfrm>
            <a:off x="1" y="988373"/>
            <a:ext cx="8828468" cy="4498027"/>
          </a:xfrm>
        </p:spPr>
        <p:txBody>
          <a:bodyPr>
            <a:noAutofit/>
          </a:bodyPr>
          <a:lstStyle/>
          <a:p>
            <a:pPr marL="457200" lvl="1" indent="0" algn="just">
              <a:lnSpc>
                <a:spcPct val="90000"/>
              </a:lnSpc>
              <a:buNone/>
            </a:pPr>
            <a:r>
              <a:rPr lang="en-US" altLang="en-US" dirty="0" smtClean="0">
                <a:solidFill>
                  <a:schemeClr val="tx1">
                    <a:lumMod val="50000"/>
                  </a:schemeClr>
                </a:solidFill>
              </a:rPr>
              <a:t>So how do you think attitudes form?</a:t>
            </a:r>
          </a:p>
          <a:p>
            <a:pPr marL="457200" lvl="1" indent="0" algn="just">
              <a:lnSpc>
                <a:spcPct val="90000"/>
              </a:lnSpc>
              <a:buNone/>
            </a:pPr>
            <a:r>
              <a:rPr lang="en-US" altLang="en-US" b="1" i="1" dirty="0" smtClean="0">
                <a:solidFill>
                  <a:schemeClr val="tx1">
                    <a:lumMod val="50000"/>
                  </a:schemeClr>
                </a:solidFill>
              </a:rPr>
              <a:t>-SOCIAL LEARNING</a:t>
            </a:r>
            <a:r>
              <a:rPr lang="en-US" altLang="en-US" dirty="0" smtClean="0">
                <a:solidFill>
                  <a:schemeClr val="tx1">
                    <a:lumMod val="50000"/>
                  </a:schemeClr>
                </a:solidFill>
                <a:cs typeface="Times New Roman" panose="02020603050405020304" pitchFamily="18" charset="0"/>
              </a:rPr>
              <a:t>—</a:t>
            </a:r>
            <a:r>
              <a:rPr lang="en-US" altLang="en-US" b="1" i="1" dirty="0" smtClean="0">
                <a:solidFill>
                  <a:schemeClr val="tx1">
                    <a:lumMod val="50000"/>
                  </a:schemeClr>
                </a:solidFill>
                <a:cs typeface="Times New Roman" panose="02020603050405020304" pitchFamily="18" charset="0"/>
              </a:rPr>
              <a:t>The process </a:t>
            </a:r>
            <a:r>
              <a:rPr lang="en-US" altLang="en-US" b="1" i="1" dirty="0">
                <a:solidFill>
                  <a:schemeClr val="tx1">
                    <a:lumMod val="50000"/>
                  </a:schemeClr>
                </a:solidFill>
                <a:cs typeface="Times New Roman" panose="02020603050405020304" pitchFamily="18" charset="0"/>
              </a:rPr>
              <a:t>through which people acquire new information, forms of behavior, or attitudes from other </a:t>
            </a:r>
            <a:r>
              <a:rPr lang="en-US" altLang="en-US" b="1" i="1" dirty="0" smtClean="0">
                <a:solidFill>
                  <a:schemeClr val="tx1">
                    <a:lumMod val="50000"/>
                  </a:schemeClr>
                </a:solidFill>
                <a:cs typeface="Times New Roman" panose="02020603050405020304" pitchFamily="18" charset="0"/>
              </a:rPr>
              <a:t>persons </a:t>
            </a:r>
            <a:r>
              <a:rPr lang="en-US" altLang="en-US" dirty="0" smtClean="0">
                <a:solidFill>
                  <a:schemeClr val="tx1">
                    <a:lumMod val="50000"/>
                  </a:schemeClr>
                </a:solidFill>
                <a:cs typeface="Times New Roman" panose="02020603050405020304" pitchFamily="18" charset="0"/>
              </a:rPr>
              <a:t>(this is the major source)</a:t>
            </a:r>
            <a:endParaRPr lang="en-US" altLang="en-US" b="1" i="1" dirty="0">
              <a:solidFill>
                <a:schemeClr val="tx1">
                  <a:lumMod val="50000"/>
                </a:schemeClr>
              </a:solidFill>
              <a:cs typeface="Times New Roman" panose="02020603050405020304" pitchFamily="18" charset="0"/>
            </a:endParaRPr>
          </a:p>
          <a:p>
            <a:pPr marL="457200" lvl="1" indent="0" algn="just">
              <a:lnSpc>
                <a:spcPct val="90000"/>
              </a:lnSpc>
              <a:buNone/>
            </a:pPr>
            <a:r>
              <a:rPr lang="en-US" altLang="en-US" dirty="0" smtClean="0">
                <a:solidFill>
                  <a:schemeClr val="tx1">
                    <a:lumMod val="50000"/>
                  </a:schemeClr>
                </a:solidFill>
              </a:rPr>
              <a:t>Three </a:t>
            </a:r>
            <a:r>
              <a:rPr lang="en-US" altLang="en-US" dirty="0">
                <a:solidFill>
                  <a:schemeClr val="tx1">
                    <a:lumMod val="50000"/>
                  </a:schemeClr>
                </a:solidFill>
              </a:rPr>
              <a:t>learning processes are important to the development of </a:t>
            </a:r>
            <a:r>
              <a:rPr lang="en-US" altLang="en-US" dirty="0" smtClean="0">
                <a:solidFill>
                  <a:schemeClr val="tx1">
                    <a:lumMod val="50000"/>
                  </a:schemeClr>
                </a:solidFill>
              </a:rPr>
              <a:t>attitudes</a:t>
            </a:r>
          </a:p>
          <a:p>
            <a:pPr marL="457200" lvl="1" indent="0" algn="just">
              <a:lnSpc>
                <a:spcPct val="90000"/>
              </a:lnSpc>
              <a:buNone/>
            </a:pPr>
            <a:r>
              <a:rPr lang="en-US" altLang="en-US" b="1" dirty="0" smtClean="0">
                <a:solidFill>
                  <a:schemeClr val="tx1">
                    <a:lumMod val="50000"/>
                  </a:schemeClr>
                </a:solidFill>
              </a:rPr>
              <a:t>1)Classical </a:t>
            </a:r>
            <a:r>
              <a:rPr lang="en-US" altLang="en-US" b="1" dirty="0">
                <a:solidFill>
                  <a:schemeClr val="tx1">
                    <a:lumMod val="50000"/>
                  </a:schemeClr>
                </a:solidFill>
              </a:rPr>
              <a:t>Conditioning</a:t>
            </a:r>
            <a:r>
              <a:rPr lang="en-US" altLang="en-US" dirty="0">
                <a:solidFill>
                  <a:schemeClr val="tx1">
                    <a:lumMod val="50000"/>
                  </a:schemeClr>
                </a:solidFill>
                <a:cs typeface="Times New Roman" panose="02020603050405020304" pitchFamily="18" charset="0"/>
              </a:rPr>
              <a:t>—learning in which one stimulus becomes a signal for the presentation of another stimulus (learning by </a:t>
            </a:r>
            <a:r>
              <a:rPr lang="en-US" altLang="en-US" dirty="0" smtClean="0">
                <a:solidFill>
                  <a:schemeClr val="tx1">
                    <a:lumMod val="50000"/>
                  </a:schemeClr>
                </a:solidFill>
                <a:cs typeface="Times New Roman" panose="02020603050405020304" pitchFamily="18" charset="0"/>
              </a:rPr>
              <a:t>association)</a:t>
            </a:r>
            <a:endParaRPr lang="en-US" altLang="en-US" dirty="0">
              <a:solidFill>
                <a:schemeClr val="tx1">
                  <a:lumMod val="50000"/>
                </a:schemeClr>
              </a:solidFill>
            </a:endParaRPr>
          </a:p>
          <a:p>
            <a:pPr marL="457200" lvl="1" indent="0" algn="just">
              <a:lnSpc>
                <a:spcPct val="90000"/>
              </a:lnSpc>
              <a:buNone/>
            </a:pPr>
            <a:r>
              <a:rPr lang="en-US" altLang="en-US" b="1" dirty="0" smtClean="0">
                <a:solidFill>
                  <a:schemeClr val="tx1">
                    <a:lumMod val="50000"/>
                  </a:schemeClr>
                </a:solidFill>
                <a:cs typeface="Times New Roman" panose="02020603050405020304" pitchFamily="18" charset="0"/>
              </a:rPr>
              <a:t>2)</a:t>
            </a:r>
            <a:r>
              <a:rPr lang="en-US" altLang="en-US" b="1" dirty="0" smtClean="0">
                <a:solidFill>
                  <a:schemeClr val="tx1">
                    <a:lumMod val="50000"/>
                  </a:schemeClr>
                </a:solidFill>
              </a:rPr>
              <a:t>Instrumental/Operant Conditioning</a:t>
            </a:r>
            <a:r>
              <a:rPr lang="en-US" altLang="en-US" dirty="0" smtClean="0">
                <a:solidFill>
                  <a:schemeClr val="tx1">
                    <a:lumMod val="50000"/>
                  </a:schemeClr>
                </a:solidFill>
                <a:cs typeface="Times New Roman" panose="02020603050405020304" pitchFamily="18" charset="0"/>
              </a:rPr>
              <a:t>—learning in which responses (e.g., attitudes) that lead to positive outcomes or which avoid negative outcomes are strengthened</a:t>
            </a:r>
            <a:endParaRPr lang="en-US" altLang="en-US" dirty="0">
              <a:solidFill>
                <a:schemeClr val="tx1">
                  <a:lumMod val="50000"/>
                </a:schemeClr>
              </a:solidFill>
            </a:endParaRPr>
          </a:p>
          <a:p>
            <a:pPr marL="457200" lvl="1" indent="0" algn="just">
              <a:lnSpc>
                <a:spcPct val="90000"/>
              </a:lnSpc>
              <a:buNone/>
            </a:pPr>
            <a:r>
              <a:rPr lang="en-US" altLang="en-US" dirty="0" smtClean="0">
                <a:solidFill>
                  <a:schemeClr val="tx1">
                    <a:lumMod val="50000"/>
                  </a:schemeClr>
                </a:solidFill>
                <a:cs typeface="Times New Roman" panose="02020603050405020304" pitchFamily="18" charset="0"/>
              </a:rPr>
              <a:t>3)</a:t>
            </a:r>
            <a:r>
              <a:rPr lang="en-US" altLang="en-US" dirty="0">
                <a:solidFill>
                  <a:schemeClr val="tx1">
                    <a:lumMod val="50000"/>
                  </a:schemeClr>
                </a:solidFill>
              </a:rPr>
              <a:t> </a:t>
            </a:r>
            <a:r>
              <a:rPr lang="en-US" altLang="en-US" b="1" dirty="0" smtClean="0">
                <a:solidFill>
                  <a:schemeClr val="tx1">
                    <a:lumMod val="50000"/>
                  </a:schemeClr>
                </a:solidFill>
              </a:rPr>
              <a:t>Observational Learning</a:t>
            </a:r>
            <a:r>
              <a:rPr lang="en-US" altLang="en-US" dirty="0" smtClean="0">
                <a:solidFill>
                  <a:schemeClr val="tx1">
                    <a:lumMod val="50000"/>
                  </a:schemeClr>
                </a:solidFill>
                <a:cs typeface="Times New Roman" panose="02020603050405020304" pitchFamily="18" charset="0"/>
              </a:rPr>
              <a:t>—</a:t>
            </a:r>
            <a:r>
              <a:rPr lang="en-US" altLang="en-US" dirty="0" smtClean="0">
                <a:solidFill>
                  <a:schemeClr val="tx1">
                    <a:lumMod val="50000"/>
                  </a:schemeClr>
                </a:solidFill>
              </a:rPr>
              <a:t>learning in which individuals acquire new forms of behavior (e.g., attitudes) as a result of observing others</a:t>
            </a:r>
          </a:p>
          <a:p>
            <a:pPr marL="457200" lvl="1" indent="0" algn="just">
              <a:lnSpc>
                <a:spcPct val="90000"/>
              </a:lnSpc>
              <a:buNone/>
            </a:pPr>
            <a:r>
              <a:rPr lang="en-US" altLang="en-US" dirty="0" smtClean="0">
                <a:solidFill>
                  <a:schemeClr val="tx1">
                    <a:lumMod val="50000"/>
                  </a:schemeClr>
                </a:solidFill>
                <a:cs typeface="Times New Roman" panose="02020603050405020304" pitchFamily="18" charset="0"/>
              </a:rPr>
              <a:t>----</a:t>
            </a:r>
            <a:r>
              <a:rPr lang="en-US" altLang="en-US" b="1" u="sng" dirty="0" smtClean="0">
                <a:solidFill>
                  <a:schemeClr val="tx1">
                    <a:lumMod val="50000"/>
                  </a:schemeClr>
                </a:solidFill>
                <a:cs typeface="Times New Roman" panose="02020603050405020304" pitchFamily="18" charset="0"/>
              </a:rPr>
              <a:t>Social Comparison </a:t>
            </a:r>
            <a:r>
              <a:rPr lang="en-US" altLang="en-US" dirty="0" smtClean="0">
                <a:solidFill>
                  <a:schemeClr val="tx1">
                    <a:lumMod val="50000"/>
                  </a:schemeClr>
                </a:solidFill>
                <a:cs typeface="Times New Roman" panose="02020603050405020304" pitchFamily="18" charset="0"/>
              </a:rPr>
              <a:t>to people that are liked also plays a role in learning attitudes 	from others and people learn attitudes from those they like and respect</a:t>
            </a:r>
          </a:p>
        </p:txBody>
      </p:sp>
      <p:sp>
        <p:nvSpPr>
          <p:cNvPr id="4" name="Slide Number Placeholder 3"/>
          <p:cNvSpPr>
            <a:spLocks noGrp="1"/>
          </p:cNvSpPr>
          <p:nvPr>
            <p:ph type="sldNum" sz="quarter" idx="12"/>
          </p:nvPr>
        </p:nvSpPr>
        <p:spPr/>
        <p:txBody>
          <a:bodyPr/>
          <a:lstStyle/>
          <a:p>
            <a:fld id="{ECF70C0A-61F8-4312-B950-8B4398052E65}" type="slidenum">
              <a:rPr lang="en-US" smtClean="0"/>
              <a:pPr/>
              <a:t>18</a:t>
            </a:fld>
            <a:endParaRPr lang="en-US"/>
          </a:p>
        </p:txBody>
      </p:sp>
    </p:spTree>
    <p:extLst>
      <p:ext uri="{BB962C8B-B14F-4D97-AF65-F5344CB8AC3E}">
        <p14:creationId xmlns:p14="http://schemas.microsoft.com/office/powerpoint/2010/main" xmlns="" val="16321699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385" y="1066800"/>
            <a:ext cx="7984670" cy="4114799"/>
          </a:xfrm>
        </p:spPr>
        <p:txBody>
          <a:bodyPr>
            <a:normAutofit/>
          </a:bodyPr>
          <a:lstStyle/>
          <a:p>
            <a:pPr algn="just"/>
            <a:r>
              <a:rPr lang="en-US" dirty="0" smtClean="0"/>
              <a:t>Do we know ourselves well?</a:t>
            </a:r>
          </a:p>
          <a:p>
            <a:pPr algn="just"/>
            <a:r>
              <a:rPr lang="en-US" dirty="0" smtClean="0"/>
              <a:t>Do you think there might be times when what you say (Consciously) might be different from how things actually might be?</a:t>
            </a:r>
          </a:p>
          <a:p>
            <a:pPr algn="just"/>
            <a:r>
              <a:rPr lang="en-US" dirty="0" smtClean="0"/>
              <a:t>Our rational logical explanation may omit our unconscious attitudes</a:t>
            </a:r>
          </a:p>
          <a:p>
            <a:pPr algn="just"/>
            <a:r>
              <a:rPr lang="en-US" dirty="0" err="1" smtClean="0"/>
              <a:t>Eg</a:t>
            </a:r>
            <a:r>
              <a:rPr lang="en-US" dirty="0" smtClean="0"/>
              <a:t>, hermaphrodite</a:t>
            </a:r>
          </a:p>
          <a:p>
            <a:pPr marL="0" indent="0" algn="just">
              <a:buNone/>
            </a:pPr>
            <a:endParaRPr lang="en-US" i="1" dirty="0" smtClean="0"/>
          </a:p>
        </p:txBody>
      </p:sp>
      <p:sp>
        <p:nvSpPr>
          <p:cNvPr id="4" name="Slide Number Placeholder 3"/>
          <p:cNvSpPr>
            <a:spLocks noGrp="1"/>
          </p:cNvSpPr>
          <p:nvPr>
            <p:ph type="sldNum" sz="quarter" idx="12"/>
          </p:nvPr>
        </p:nvSpPr>
        <p:spPr/>
        <p:txBody>
          <a:bodyPr/>
          <a:lstStyle/>
          <a:p>
            <a:fld id="{ECF70C0A-61F8-4312-B950-8B4398052E65}" type="slidenum">
              <a:rPr lang="en-US" smtClean="0"/>
              <a:pPr/>
              <a:t>19</a:t>
            </a:fld>
            <a:endParaRPr lang="en-US"/>
          </a:p>
        </p:txBody>
      </p:sp>
    </p:spTree>
    <p:extLst>
      <p:ext uri="{BB962C8B-B14F-4D97-AF65-F5344CB8AC3E}">
        <p14:creationId xmlns:p14="http://schemas.microsoft.com/office/powerpoint/2010/main" xmlns="" val="2541411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048670" name="Google Shape;144;p20"/>
          <p:cNvSpPr txBox="1">
            <a:spLocks noGrp="1"/>
          </p:cNvSpPr>
          <p:nvPr>
            <p:ph type="title"/>
          </p:nvPr>
        </p:nvSpPr>
        <p:spPr>
          <a:xfrm>
            <a:off x="628650" y="0"/>
            <a:ext cx="78867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600"/>
              <a:buFont typeface="Garamond"/>
              <a:buNone/>
            </a:pPr>
            <a:r>
              <a:rPr lang="en-US" sz="3600" b="0" i="0" u="none" strike="noStrike" cap="none">
                <a:solidFill>
                  <a:schemeClr val="dk1"/>
                </a:solidFill>
                <a:latin typeface="Garamond"/>
                <a:ea typeface="Garamond"/>
                <a:cs typeface="Garamond"/>
                <a:sym typeface="Garamond"/>
              </a:rPr>
              <a:t>What is social psychology? </a:t>
            </a:r>
            <a:endParaRPr sz="3600" b="0" i="0" u="none" strike="noStrike" cap="none">
              <a:solidFill>
                <a:schemeClr val="dk1"/>
              </a:solidFill>
              <a:latin typeface="Garamond"/>
              <a:ea typeface="Garamond"/>
              <a:cs typeface="Garamond"/>
              <a:sym typeface="Garamond"/>
            </a:endParaRPr>
          </a:p>
        </p:txBody>
      </p:sp>
      <p:sp>
        <p:nvSpPr>
          <p:cNvPr id="1048671" name="Google Shape;145;p20"/>
          <p:cNvSpPr txBox="1">
            <a:spLocks noGrp="1"/>
          </p:cNvSpPr>
          <p:nvPr>
            <p:ph idx="1"/>
          </p:nvPr>
        </p:nvSpPr>
        <p:spPr>
          <a:xfrm>
            <a:off x="596566" y="1069807"/>
            <a:ext cx="8166434" cy="5286544"/>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dk1"/>
              </a:buClr>
              <a:buSzPts val="2200"/>
              <a:buFont typeface="Noto Sans Symbols"/>
              <a:buChar char="➢"/>
            </a:pPr>
            <a:r>
              <a:rPr lang="en-US" sz="2200" b="0" i="0" u="none" strike="noStrike" cap="none" dirty="0">
                <a:solidFill>
                  <a:schemeClr val="tx1">
                    <a:lumMod val="50000"/>
                  </a:schemeClr>
                </a:solidFill>
                <a:latin typeface="Garamond"/>
                <a:ea typeface="Garamond"/>
                <a:cs typeface="Garamond"/>
                <a:sym typeface="Garamond"/>
              </a:rPr>
              <a:t>The study of how people think about, influence and relate to others, whether their presence is actual or implied - Gordon </a:t>
            </a:r>
            <a:r>
              <a:rPr lang="en-US" sz="2200" b="0" i="0" u="none" strike="noStrike" cap="none" dirty="0" err="1">
                <a:solidFill>
                  <a:schemeClr val="tx1">
                    <a:lumMod val="50000"/>
                  </a:schemeClr>
                </a:solidFill>
                <a:latin typeface="Garamond"/>
                <a:ea typeface="Garamond"/>
                <a:cs typeface="Garamond"/>
                <a:sym typeface="Garamond"/>
              </a:rPr>
              <a:t>Allport</a:t>
            </a:r>
            <a:endParaRPr sz="2200" b="0" i="0" u="none" strike="noStrike" cap="none">
              <a:solidFill>
                <a:schemeClr val="tx1">
                  <a:lumMod val="50000"/>
                </a:schemeClr>
              </a:solidFill>
              <a:latin typeface="Garamond"/>
              <a:ea typeface="Garamond"/>
              <a:cs typeface="Garamond"/>
              <a:sym typeface="Garamond"/>
            </a:endParaRPr>
          </a:p>
          <a:p>
            <a:pPr marL="171450" marR="0" lvl="0" indent="-31750" algn="l" rtl="0">
              <a:lnSpc>
                <a:spcPct val="90000"/>
              </a:lnSpc>
              <a:spcBef>
                <a:spcPts val="750"/>
              </a:spcBef>
              <a:spcAft>
                <a:spcPts val="0"/>
              </a:spcAft>
              <a:buClr>
                <a:schemeClr val="dk1"/>
              </a:buClr>
              <a:buSzPts val="2200"/>
              <a:buFont typeface="Noto Sans Symbols"/>
              <a:buNone/>
            </a:pPr>
            <a:endParaRPr sz="2200" b="0" i="0" u="none" strike="noStrike" cap="none">
              <a:solidFill>
                <a:schemeClr val="tx1">
                  <a:lumMod val="50000"/>
                </a:schemeClr>
              </a:solidFill>
              <a:latin typeface="Garamond"/>
              <a:ea typeface="Garamond"/>
              <a:cs typeface="Garamond"/>
              <a:sym typeface="Garamond"/>
            </a:endParaRPr>
          </a:p>
          <a:p>
            <a:pPr marL="171450" marR="0" lvl="0" indent="-171450" algn="l" rtl="0">
              <a:lnSpc>
                <a:spcPct val="90000"/>
              </a:lnSpc>
              <a:spcBef>
                <a:spcPts val="750"/>
              </a:spcBef>
              <a:spcAft>
                <a:spcPts val="0"/>
              </a:spcAft>
              <a:buClr>
                <a:schemeClr val="dk1"/>
              </a:buClr>
              <a:buSzPts val="2200"/>
              <a:buFont typeface="Noto Sans Symbols"/>
              <a:buChar char="➢"/>
            </a:pPr>
            <a:r>
              <a:rPr lang="en-US" sz="2200" b="0" i="0" u="none" strike="noStrike" cap="none" dirty="0">
                <a:solidFill>
                  <a:schemeClr val="tx1">
                    <a:lumMod val="50000"/>
                  </a:schemeClr>
                </a:solidFill>
                <a:latin typeface="Garamond"/>
                <a:ea typeface="Garamond"/>
                <a:cs typeface="Garamond"/>
                <a:sym typeface="Garamond"/>
              </a:rPr>
              <a:t>Baron, Byrne &amp; </a:t>
            </a:r>
            <a:r>
              <a:rPr lang="en-US" sz="2200" b="0" i="0" u="none" strike="noStrike" cap="none" dirty="0" err="1">
                <a:solidFill>
                  <a:schemeClr val="tx1">
                    <a:lumMod val="50000"/>
                  </a:schemeClr>
                </a:solidFill>
                <a:latin typeface="Garamond"/>
                <a:ea typeface="Garamond"/>
                <a:cs typeface="Garamond"/>
                <a:sym typeface="Garamond"/>
              </a:rPr>
              <a:t>Suls</a:t>
            </a:r>
            <a:r>
              <a:rPr lang="en-US" sz="2200" b="0" i="0" u="none" strike="noStrike" cap="none" dirty="0">
                <a:solidFill>
                  <a:schemeClr val="tx1">
                    <a:lumMod val="50000"/>
                  </a:schemeClr>
                </a:solidFill>
                <a:latin typeface="Garamond"/>
                <a:ea typeface="Garamond"/>
                <a:cs typeface="Garamond"/>
                <a:sym typeface="Garamond"/>
              </a:rPr>
              <a:t> (1989) define </a:t>
            </a:r>
            <a:r>
              <a:rPr lang="en-US" sz="2200" b="1" i="1" u="none" strike="noStrike" cap="none" dirty="0">
                <a:solidFill>
                  <a:schemeClr val="tx1">
                    <a:lumMod val="50000"/>
                  </a:schemeClr>
                </a:solidFill>
                <a:latin typeface="Garamond"/>
                <a:ea typeface="Garamond"/>
                <a:cs typeface="Garamond"/>
                <a:sym typeface="Garamond"/>
              </a:rPr>
              <a:t>social psychology</a:t>
            </a:r>
            <a:r>
              <a:rPr lang="en-US" sz="2200" b="0" i="0" u="none" strike="noStrike" cap="none" dirty="0">
                <a:solidFill>
                  <a:schemeClr val="tx1">
                    <a:lumMod val="50000"/>
                  </a:schemeClr>
                </a:solidFill>
                <a:latin typeface="Garamond"/>
                <a:ea typeface="Garamond"/>
                <a:cs typeface="Garamond"/>
                <a:sym typeface="Garamond"/>
              </a:rPr>
              <a:t> as ....“</a:t>
            </a:r>
            <a:r>
              <a:rPr lang="en-US" sz="2200" b="0" i="1" u="none" strike="noStrike" cap="none" dirty="0">
                <a:solidFill>
                  <a:schemeClr val="tx1">
                    <a:lumMod val="50000"/>
                  </a:schemeClr>
                </a:solidFill>
                <a:latin typeface="Garamond"/>
                <a:ea typeface="Garamond"/>
                <a:cs typeface="Garamond"/>
                <a:sym typeface="Garamond"/>
              </a:rPr>
              <a:t>the scientific field that seeks to understand the nature and causes of individual behavior in social situations</a:t>
            </a:r>
            <a:r>
              <a:rPr lang="en-US" sz="2200" b="0" i="0" u="none" strike="noStrike" cap="none" dirty="0">
                <a:solidFill>
                  <a:schemeClr val="tx1">
                    <a:lumMod val="50000"/>
                  </a:schemeClr>
                </a:solidFill>
                <a:latin typeface="Garamond"/>
                <a:ea typeface="Garamond"/>
                <a:cs typeface="Garamond"/>
                <a:sym typeface="Garamond"/>
              </a:rPr>
              <a:t>”.  </a:t>
            </a:r>
          </a:p>
          <a:p>
            <a:pPr marL="0" marR="0" lvl="0" indent="0" algn="l" rtl="0">
              <a:lnSpc>
                <a:spcPct val="90000"/>
              </a:lnSpc>
              <a:spcBef>
                <a:spcPts val="750"/>
              </a:spcBef>
              <a:spcAft>
                <a:spcPts val="0"/>
              </a:spcAft>
              <a:buClr>
                <a:schemeClr val="dk1"/>
              </a:buClr>
              <a:buSzPts val="2200"/>
              <a:buFont typeface="Arial"/>
              <a:buNone/>
            </a:pPr>
            <a:r>
              <a:rPr lang="en-US" sz="2200" b="0" i="0" u="none" strike="noStrike" cap="none" dirty="0">
                <a:solidFill>
                  <a:schemeClr val="tx1">
                    <a:lumMod val="50000"/>
                  </a:schemeClr>
                </a:solidFill>
                <a:latin typeface="Garamond"/>
                <a:ea typeface="Garamond"/>
                <a:cs typeface="Garamond"/>
                <a:sym typeface="Garamond"/>
              </a:rPr>
              <a:t>These influences are active when others are not present, we carry internal representations of others. How often have you considered carrying out an action when alone and thought “What would ______________ think?”  (We imagine how someone might react to the actions we might perform)</a:t>
            </a:r>
            <a:endParaRPr sz="2200" b="0" i="0" u="none" strike="noStrike" cap="none">
              <a:solidFill>
                <a:schemeClr val="tx1">
                  <a:lumMod val="50000"/>
                </a:schemeClr>
              </a:solidFill>
              <a:latin typeface="Garamond"/>
              <a:ea typeface="Garamond"/>
              <a:cs typeface="Garamond"/>
              <a:sym typeface="Garamond"/>
            </a:endParaRPr>
          </a:p>
        </p:txBody>
      </p:sp>
      <p:sp>
        <p:nvSpPr>
          <p:cNvPr id="1048672" name="Google Shape;146;p20"/>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9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2</a:t>
            </a:fld>
            <a:endParaRPr sz="900" b="0" i="0" u="none" strike="noStrike" cap="none">
              <a:solidFill>
                <a:srgbClr val="888888"/>
              </a:solidFill>
              <a:latin typeface="Calibri"/>
              <a:ea typeface="Calibri"/>
              <a:cs typeface="Calibri"/>
              <a:sym typeface="Calibri"/>
            </a:endParaRPr>
          </a:p>
        </p:txBody>
      </p:sp>
      <p:pic>
        <p:nvPicPr>
          <p:cNvPr id="2097171" name="Google Shape;147;p20" descr="http://www.wilderdom.com/images/SelfOthersCultureEnvironmentConcentricModel.gif"/>
          <p:cNvPicPr preferRelativeResize="0">
            <a:picLocks/>
          </p:cNvPicPr>
          <p:nvPr/>
        </p:nvPicPr>
        <p:blipFill rotWithShape="1">
          <a:blip r:embed="rId3" cstate="print">
            <a:alphaModFix/>
          </a:blip>
          <a:srcRect/>
          <a:stretch>
            <a:fillRect/>
          </a:stretch>
        </p:blipFill>
        <p:spPr>
          <a:xfrm>
            <a:off x="7221723" y="1902217"/>
            <a:ext cx="1541277" cy="719043"/>
          </a:xfrm>
          <a:prstGeom prst="rect">
            <a:avLst/>
          </a:prstGeom>
          <a:noFill/>
          <a:ln>
            <a:noFill/>
          </a:ln>
        </p:spPr>
      </p:pic>
      <p:sp>
        <p:nvSpPr>
          <p:cNvPr id="1048673" name="Google Shape;148;p20"/>
          <p:cNvSpPr/>
          <p:nvPr/>
        </p:nvSpPr>
        <p:spPr>
          <a:xfrm>
            <a:off x="1219200" y="4876800"/>
            <a:ext cx="6858000" cy="1158684"/>
          </a:xfrm>
          <a:prstGeom prst="rect">
            <a:avLst/>
          </a:prstGeom>
          <a:gradFill>
            <a:gsLst>
              <a:gs pos="0">
                <a:srgbClr val="F08B54"/>
              </a:gs>
              <a:gs pos="50000">
                <a:srgbClr val="F67A26"/>
              </a:gs>
              <a:gs pos="100000">
                <a:srgbClr val="E36A18"/>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i="0" u="none" strike="noStrike" cap="none" dirty="0">
                <a:solidFill>
                  <a:schemeClr val="lt1"/>
                </a:solidFill>
                <a:latin typeface="Garamond"/>
                <a:ea typeface="Garamond"/>
                <a:cs typeface="Garamond"/>
                <a:sym typeface="Garamond"/>
              </a:rPr>
              <a:t>An individuals surrounding/environment has an impact on them and the study of these influences comes under Social Psychology</a:t>
            </a:r>
            <a:endParaRPr sz="2000" b="1" i="0" u="none" strike="noStrike" cap="none">
              <a:solidFill>
                <a:schemeClr val="lt1"/>
              </a:solidFill>
              <a:latin typeface="Garamond"/>
              <a:ea typeface="Garamond"/>
              <a:cs typeface="Garamond"/>
              <a:sym typeface="Garamond"/>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48673"/>
                                        </p:tgtEl>
                                        <p:attrNameLst>
                                          <p:attrName>ppt_y</p:attrName>
                                        </p:attrNameLst>
                                      </p:cBhvr>
                                      <p:tavLst>
                                        <p:tav tm="0">
                                          <p:val>
                                            <p:strVal val="#ppt_y"/>
                                          </p:val>
                                        </p:tav>
                                        <p:tav tm="100000">
                                          <p:val>
                                            <p:strVal val="#ppt_y+1"/>
                                          </p:val>
                                        </p:tav>
                                      </p:tavLst>
                                    </p:anim>
                                    <p:set>
                                      <p:cBhvr>
                                        <p:cTn id="7" dur="1" fill="hold">
                                          <p:stCondLst>
                                            <p:cond delay="500"/>
                                          </p:stCondLst>
                                        </p:cTn>
                                        <p:tgtEl>
                                          <p:spTgt spid="104867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4867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48671">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48671">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48671">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48671">
                                            <p:txEl>
                                              <p:charRg st="590" end="59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09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does your attitude successfully predict behavior?</a:t>
            </a:r>
            <a:endParaRPr lang="en-US" dirty="0"/>
          </a:p>
        </p:txBody>
      </p:sp>
      <p:sp>
        <p:nvSpPr>
          <p:cNvPr id="3" name="Content Placeholder 2"/>
          <p:cNvSpPr>
            <a:spLocks noGrp="1"/>
          </p:cNvSpPr>
          <p:nvPr>
            <p:ph idx="1"/>
          </p:nvPr>
        </p:nvSpPr>
        <p:spPr/>
        <p:txBody>
          <a:bodyPr>
            <a:normAutofit/>
          </a:bodyPr>
          <a:lstStyle/>
          <a:p>
            <a:r>
              <a:rPr lang="en-US" dirty="0" smtClean="0"/>
              <a:t>Not always actually. Read the following example</a:t>
            </a:r>
          </a:p>
        </p:txBody>
      </p:sp>
      <p:sp>
        <p:nvSpPr>
          <p:cNvPr id="4" name="Slide Number Placeholder 3"/>
          <p:cNvSpPr>
            <a:spLocks noGrp="1"/>
          </p:cNvSpPr>
          <p:nvPr>
            <p:ph type="sldNum" sz="quarter" idx="12"/>
          </p:nvPr>
        </p:nvSpPr>
        <p:spPr/>
        <p:txBody>
          <a:bodyPr/>
          <a:lstStyle/>
          <a:p>
            <a:fld id="{ECF70C0A-61F8-4312-B950-8B4398052E65}" type="slidenum">
              <a:rPr lang="en-US" smtClean="0"/>
              <a:pPr/>
              <a:t>20</a:t>
            </a:fld>
            <a:endParaRPr lang="en-US"/>
          </a:p>
        </p:txBody>
      </p:sp>
      <p:pic>
        <p:nvPicPr>
          <p:cNvPr id="5" name="Content Placeholder 5"/>
          <p:cNvPicPr>
            <a:picLocks noChangeAspect="1"/>
          </p:cNvPicPr>
          <p:nvPr/>
        </p:nvPicPr>
        <p:blipFill>
          <a:blip r:embed="rId2">
            <a:biLevel thresh="25000"/>
            <a:lum contrast="42000"/>
            <a:extLst>
              <a:ext uri="{28A0092B-C50C-407E-A947-70E740481C1C}">
                <a14:useLocalDpi xmlns:a14="http://schemas.microsoft.com/office/drawing/2010/main" xmlns="" val="0"/>
              </a:ext>
            </a:extLst>
          </a:blip>
          <a:stretch>
            <a:fillRect/>
          </a:stretch>
        </p:blipFill>
        <p:spPr>
          <a:xfrm>
            <a:off x="1" y="1646238"/>
            <a:ext cx="9144000" cy="4602162"/>
          </a:xfrm>
          <a:prstGeom prst="rect">
            <a:avLst/>
          </a:prstGeom>
        </p:spPr>
      </p:pic>
    </p:spTree>
    <p:extLst>
      <p:ext uri="{BB962C8B-B14F-4D97-AF65-F5344CB8AC3E}">
        <p14:creationId xmlns:p14="http://schemas.microsoft.com/office/powerpoint/2010/main" xmlns="" val="5128548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864"/>
            <a:ext cx="9144000" cy="1005553"/>
          </a:xfrm>
        </p:spPr>
        <p:txBody>
          <a:bodyPr/>
          <a:lstStyle/>
          <a:p>
            <a:r>
              <a:rPr lang="en-US" altLang="en-US" b="1" dirty="0"/>
              <a:t>Link Between Attitudes and Behavior</a:t>
            </a:r>
            <a:endParaRPr lang="en-US" b="1" dirty="0"/>
          </a:p>
        </p:txBody>
      </p:sp>
      <p:sp>
        <p:nvSpPr>
          <p:cNvPr id="3" name="Content Placeholder 2"/>
          <p:cNvSpPr>
            <a:spLocks noGrp="1"/>
          </p:cNvSpPr>
          <p:nvPr>
            <p:ph idx="1"/>
          </p:nvPr>
        </p:nvSpPr>
        <p:spPr>
          <a:xfrm>
            <a:off x="0" y="1063416"/>
            <a:ext cx="9144000" cy="5794584"/>
          </a:xfrm>
        </p:spPr>
        <p:txBody>
          <a:bodyPr>
            <a:normAutofit fontScale="92500"/>
          </a:bodyPr>
          <a:lstStyle/>
          <a:p>
            <a:pPr algn="just"/>
            <a:r>
              <a:rPr lang="en-US" altLang="en-US" sz="2400" dirty="0" smtClean="0"/>
              <a:t>Even though attitudes do not always successfully predict behaviors, nonetheless, there does exist a very strong relationship between the two</a:t>
            </a:r>
          </a:p>
          <a:p>
            <a:pPr algn="just"/>
            <a:r>
              <a:rPr lang="en-US" altLang="en-US" sz="2400" dirty="0" smtClean="0"/>
              <a:t>Role </a:t>
            </a:r>
            <a:r>
              <a:rPr lang="en-US" altLang="en-US" sz="2400" dirty="0"/>
              <a:t>of the Social </a:t>
            </a:r>
            <a:r>
              <a:rPr lang="en-US" altLang="en-US" sz="2400" dirty="0" smtClean="0"/>
              <a:t>Context- Attitudes and behaviors diverge a lot of the times, because of the situation presented to </a:t>
            </a:r>
            <a:r>
              <a:rPr lang="en-US" altLang="en-US" sz="2400" dirty="0" smtClean="0"/>
              <a:t>us</a:t>
            </a:r>
          </a:p>
          <a:p>
            <a:pPr algn="just"/>
            <a:endParaRPr lang="en-US" altLang="en-US" sz="2400" dirty="0" smtClean="0"/>
          </a:p>
          <a:p>
            <a:pPr algn="just"/>
            <a:r>
              <a:rPr lang="en-US" altLang="en-US" sz="2400" dirty="0" err="1" smtClean="0"/>
              <a:t>LaPiere</a:t>
            </a:r>
            <a:r>
              <a:rPr lang="en-US" altLang="en-US" sz="2400" dirty="0" smtClean="0"/>
              <a:t> </a:t>
            </a:r>
            <a:r>
              <a:rPr lang="en-US" altLang="en-US" sz="2400" dirty="0"/>
              <a:t>(1934) </a:t>
            </a:r>
            <a:r>
              <a:rPr lang="en-US" altLang="en-US" sz="2400" dirty="0" smtClean="0"/>
              <a:t>– travelled for 2 years in the US with a Chinese couple. Went to 184 restaurants and 66 hotels and motels and were treated nicely. When </a:t>
            </a:r>
            <a:r>
              <a:rPr lang="en-US" altLang="en-US" sz="2400" dirty="0" err="1" smtClean="0"/>
              <a:t>LaPiere</a:t>
            </a:r>
            <a:r>
              <a:rPr lang="en-US" altLang="en-US" sz="2400" dirty="0" smtClean="0"/>
              <a:t> wrote to them asking if they would serve Chinese visitors again, 92% restaurants and 91% hotels refused</a:t>
            </a:r>
          </a:p>
          <a:p>
            <a:pPr algn="just"/>
            <a:r>
              <a:rPr lang="en-US" altLang="en-US" sz="2400" dirty="0" smtClean="0"/>
              <a:t>Attitudes predicting behaviors is not linear. People often give into situational pressures</a:t>
            </a:r>
          </a:p>
        </p:txBody>
      </p:sp>
      <p:sp>
        <p:nvSpPr>
          <p:cNvPr id="4" name="Slide Number Placeholder 3"/>
          <p:cNvSpPr>
            <a:spLocks noGrp="1"/>
          </p:cNvSpPr>
          <p:nvPr>
            <p:ph type="sldNum" sz="quarter" idx="12"/>
          </p:nvPr>
        </p:nvSpPr>
        <p:spPr/>
        <p:txBody>
          <a:bodyPr/>
          <a:lstStyle/>
          <a:p>
            <a:fld id="{ECF70C0A-61F8-4312-B950-8B4398052E65}" type="slidenum">
              <a:rPr lang="en-US" smtClean="0"/>
              <a:pPr/>
              <a:t>21</a:t>
            </a:fld>
            <a:endParaRPr lang="en-US"/>
          </a:p>
        </p:txBody>
      </p:sp>
    </p:spTree>
    <p:extLst>
      <p:ext uri="{BB962C8B-B14F-4D97-AF65-F5344CB8AC3E}">
        <p14:creationId xmlns:p14="http://schemas.microsoft.com/office/powerpoint/2010/main" xmlns="" val="20274881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33" y="10599"/>
            <a:ext cx="7944853" cy="975991"/>
          </a:xfrm>
        </p:spPr>
        <p:txBody>
          <a:bodyPr>
            <a:normAutofit fontScale="90000"/>
          </a:bodyPr>
          <a:lstStyle/>
          <a:p>
            <a:r>
              <a:rPr lang="en-US" b="1" dirty="0" smtClean="0"/>
              <a:t>RECONSTRUCTING OUR PAST ATTITUDES </a:t>
            </a:r>
            <a:endParaRPr lang="en-US" b="1" dirty="0"/>
          </a:p>
        </p:txBody>
      </p:sp>
      <p:sp>
        <p:nvSpPr>
          <p:cNvPr id="3" name="Content Placeholder 2"/>
          <p:cNvSpPr>
            <a:spLocks noGrp="1"/>
          </p:cNvSpPr>
          <p:nvPr>
            <p:ph idx="1"/>
          </p:nvPr>
        </p:nvSpPr>
        <p:spPr>
          <a:xfrm>
            <a:off x="19050" y="986589"/>
            <a:ext cx="9124950" cy="5338011"/>
          </a:xfrm>
        </p:spPr>
        <p:txBody>
          <a:bodyPr>
            <a:noAutofit/>
          </a:bodyPr>
          <a:lstStyle/>
          <a:p>
            <a:pPr algn="just"/>
            <a:r>
              <a:rPr lang="en-US" sz="2000" dirty="0"/>
              <a:t>Up till now we have seen what attitudes are, cultural impact on attitudes, the implicit and explicit attitudes. But do our long held attitudes change?</a:t>
            </a:r>
          </a:p>
          <a:p>
            <a:pPr algn="just"/>
            <a:r>
              <a:rPr lang="en-US" sz="2000" dirty="0"/>
              <a:t>People whose attitudes have changed often insist that they have always felt much as they now feel</a:t>
            </a:r>
          </a:p>
          <a:p>
            <a:pPr algn="just"/>
            <a:r>
              <a:rPr lang="en-US" sz="2000" dirty="0">
                <a:solidFill>
                  <a:schemeClr val="tx2">
                    <a:lumMod val="90000"/>
                  </a:schemeClr>
                </a:solidFill>
              </a:rPr>
              <a:t>Daryl </a:t>
            </a:r>
            <a:r>
              <a:rPr lang="en-US" sz="2000" dirty="0" err="1">
                <a:solidFill>
                  <a:schemeClr val="tx2">
                    <a:lumMod val="90000"/>
                  </a:schemeClr>
                </a:solidFill>
              </a:rPr>
              <a:t>Bem</a:t>
            </a:r>
            <a:r>
              <a:rPr lang="en-US" sz="2000" dirty="0">
                <a:solidFill>
                  <a:schemeClr val="tx2">
                    <a:lumMod val="90000"/>
                  </a:schemeClr>
                </a:solidFill>
              </a:rPr>
              <a:t> and Keith McConnell (1970</a:t>
            </a:r>
            <a:r>
              <a:rPr lang="en-US" sz="2000" dirty="0"/>
              <a:t>) conducted a survey among Carnegie Mellon University students. Buried in it was a question concerning student control over the university curriculum</a:t>
            </a:r>
          </a:p>
          <a:p>
            <a:pPr algn="just"/>
            <a:r>
              <a:rPr lang="en-US" sz="2000" dirty="0"/>
              <a:t>A week later, the students agreed to write an essay opposing student control. After doing so, their attitudes shifted toward greater opposition to student control. When asked to recall how they had answered the question before writing the essay, the students “remembered” holding the opinion that they </a:t>
            </a:r>
            <a:r>
              <a:rPr lang="en-US" sz="2000" i="1" dirty="0"/>
              <a:t>now held and denied that the experiment </a:t>
            </a:r>
            <a:r>
              <a:rPr lang="en-US" sz="2000" dirty="0"/>
              <a:t>had affected </a:t>
            </a:r>
            <a:r>
              <a:rPr lang="en-US" sz="2000" dirty="0" smtClean="0"/>
              <a:t>them</a:t>
            </a:r>
            <a:endParaRPr lang="en-US" sz="2000" dirty="0"/>
          </a:p>
        </p:txBody>
      </p:sp>
      <p:sp>
        <p:nvSpPr>
          <p:cNvPr id="4" name="Slide Number Placeholder 3"/>
          <p:cNvSpPr>
            <a:spLocks noGrp="1"/>
          </p:cNvSpPr>
          <p:nvPr>
            <p:ph type="sldNum" sz="quarter" idx="12"/>
          </p:nvPr>
        </p:nvSpPr>
        <p:spPr/>
        <p:txBody>
          <a:bodyPr/>
          <a:lstStyle/>
          <a:p>
            <a:fld id="{ECF70C0A-61F8-4312-B950-8B4398052E65}" type="slidenum">
              <a:rPr lang="en-US" smtClean="0"/>
              <a:pPr/>
              <a:t>22</a:t>
            </a:fld>
            <a:endParaRPr lang="en-US"/>
          </a:p>
        </p:txBody>
      </p:sp>
    </p:spTree>
    <p:extLst>
      <p:ext uri="{BB962C8B-B14F-4D97-AF65-F5344CB8AC3E}">
        <p14:creationId xmlns:p14="http://schemas.microsoft.com/office/powerpoint/2010/main" xmlns="" val="3981829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886700" cy="1325563"/>
          </a:xfrm>
        </p:spPr>
        <p:txBody>
          <a:bodyPr>
            <a:normAutofit/>
          </a:bodyPr>
          <a:lstStyle/>
          <a:p>
            <a:r>
              <a:rPr lang="en-US" sz="4000" b="1" dirty="0"/>
              <a:t>Rosy </a:t>
            </a:r>
            <a:r>
              <a:rPr lang="en-US" sz="4000" b="1" dirty="0" smtClean="0"/>
              <a:t>Retrospection</a:t>
            </a:r>
            <a:endParaRPr lang="en-US" sz="4000" b="1" dirty="0"/>
          </a:p>
        </p:txBody>
      </p:sp>
      <p:sp>
        <p:nvSpPr>
          <p:cNvPr id="3" name="Content Placeholder 2"/>
          <p:cNvSpPr>
            <a:spLocks noGrp="1"/>
          </p:cNvSpPr>
          <p:nvPr>
            <p:ph idx="1"/>
          </p:nvPr>
        </p:nvSpPr>
        <p:spPr>
          <a:xfrm>
            <a:off x="304800" y="1143000"/>
            <a:ext cx="8396726" cy="5486400"/>
          </a:xfrm>
        </p:spPr>
        <p:txBody>
          <a:bodyPr>
            <a:normAutofit fontScale="85000" lnSpcReduction="10000"/>
          </a:bodyPr>
          <a:lstStyle/>
          <a:p>
            <a:pPr algn="just">
              <a:buFont typeface="Wingdings" panose="05000000000000000000" pitchFamily="2" charset="2"/>
              <a:buChar char="Ø"/>
            </a:pPr>
            <a:r>
              <a:rPr lang="en-US" sz="2800" dirty="0"/>
              <a:t>Besides the long held attitudes that we just spoke about, do we change the attitude towards memories?</a:t>
            </a:r>
          </a:p>
          <a:p>
            <a:pPr algn="just">
              <a:buFont typeface="Wingdings" panose="05000000000000000000" pitchFamily="2" charset="2"/>
              <a:buChar char="Ø"/>
            </a:pPr>
            <a:r>
              <a:rPr lang="en-US" sz="2800" dirty="0"/>
              <a:t>Think about the last time you went out with your friends, to a big fun get together. How was it?</a:t>
            </a:r>
          </a:p>
          <a:p>
            <a:pPr algn="just">
              <a:buFont typeface="Wingdings" panose="05000000000000000000" pitchFamily="2" charset="2"/>
              <a:buChar char="Ø"/>
            </a:pPr>
            <a:r>
              <a:rPr lang="en-US" sz="2800" dirty="0"/>
              <a:t>Terence Mitchell, Leigh Thompson, and colleagues (1994, 1997): recall mildly pleasant events more favorably than they experienced them</a:t>
            </a:r>
          </a:p>
          <a:p>
            <a:pPr algn="just">
              <a:buFont typeface="Wingdings" panose="05000000000000000000" pitchFamily="2" charset="2"/>
              <a:buChar char="Ø"/>
            </a:pPr>
            <a:r>
              <a:rPr lang="en-US" sz="2800" dirty="0"/>
              <a:t>Likely to minimize the boring and unpleasant aspects and remember the high points</a:t>
            </a:r>
          </a:p>
          <a:p>
            <a:pPr algn="just">
              <a:buFont typeface="Wingdings" panose="05000000000000000000" pitchFamily="2" charset="2"/>
              <a:buChar char="Ø"/>
            </a:pPr>
            <a:r>
              <a:rPr lang="en-US" sz="2800" dirty="0"/>
              <a:t>Its not that we are totally unaware of how we used to feel, just that when memories are hazy, current feelings guide our </a:t>
            </a:r>
            <a:r>
              <a:rPr lang="en-US" sz="2800" dirty="0" smtClean="0"/>
              <a:t>recall</a:t>
            </a:r>
            <a:endParaRPr lang="en-US" sz="2800" dirty="0"/>
          </a:p>
        </p:txBody>
      </p:sp>
      <p:sp>
        <p:nvSpPr>
          <p:cNvPr id="4" name="Slide Number Placeholder 3"/>
          <p:cNvSpPr>
            <a:spLocks noGrp="1"/>
          </p:cNvSpPr>
          <p:nvPr>
            <p:ph type="sldNum" sz="quarter" idx="12"/>
          </p:nvPr>
        </p:nvSpPr>
        <p:spPr/>
        <p:txBody>
          <a:bodyPr/>
          <a:lstStyle/>
          <a:p>
            <a:fld id="{ECF70C0A-61F8-4312-B950-8B4398052E65}" type="slidenum">
              <a:rPr lang="en-US" smtClean="0"/>
              <a:pPr/>
              <a:t>23</a:t>
            </a:fld>
            <a:endParaRPr lang="en-US"/>
          </a:p>
        </p:txBody>
      </p:sp>
    </p:spTree>
    <p:extLst>
      <p:ext uri="{BB962C8B-B14F-4D97-AF65-F5344CB8AC3E}">
        <p14:creationId xmlns:p14="http://schemas.microsoft.com/office/powerpoint/2010/main" xmlns="" val="33759093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737934" cy="5974515"/>
          </a:xfrm>
        </p:spPr>
        <p:txBody>
          <a:bodyPr>
            <a:normAutofit/>
          </a:bodyPr>
          <a:lstStyle/>
          <a:p>
            <a:pPr algn="just"/>
            <a:r>
              <a:rPr lang="en-US" dirty="0">
                <a:solidFill>
                  <a:schemeClr val="tx2">
                    <a:lumMod val="90000"/>
                  </a:schemeClr>
                </a:solidFill>
              </a:rPr>
              <a:t>Cathy McFarland and Michael Ross (1985) </a:t>
            </a:r>
            <a:r>
              <a:rPr lang="en-US" dirty="0"/>
              <a:t>found that as our relationships change, we also revise our recollections of other people. They had university students rate their steady dating partners. Two months later, they rated them again.</a:t>
            </a:r>
          </a:p>
          <a:p>
            <a:pPr algn="just"/>
            <a:r>
              <a:rPr lang="en-US" dirty="0"/>
              <a:t>Students who were more in love than ever had a tendency to overestimate their first impressions—it was “love at first sight.” Those who had broken up were more likely to </a:t>
            </a:r>
            <a:r>
              <a:rPr lang="en-US" i="1" dirty="0"/>
              <a:t>underestimate their earlier liking—recalling the partner as somewhat selfish </a:t>
            </a:r>
            <a:r>
              <a:rPr lang="en-US" dirty="0"/>
              <a:t>and bad-tempered.</a:t>
            </a:r>
          </a:p>
          <a:p>
            <a:pPr algn="just"/>
            <a:r>
              <a:rPr lang="en-US" dirty="0"/>
              <a:t>What does this tell you about rosy retrospection?</a:t>
            </a:r>
          </a:p>
          <a:p>
            <a:pPr algn="just"/>
            <a:endParaRPr lang="en-US" dirty="0"/>
          </a:p>
        </p:txBody>
      </p:sp>
      <p:sp>
        <p:nvSpPr>
          <p:cNvPr id="4" name="Slide Number Placeholder 3"/>
          <p:cNvSpPr>
            <a:spLocks noGrp="1"/>
          </p:cNvSpPr>
          <p:nvPr>
            <p:ph type="sldNum" sz="quarter" idx="12"/>
          </p:nvPr>
        </p:nvSpPr>
        <p:spPr/>
        <p:txBody>
          <a:bodyPr/>
          <a:lstStyle/>
          <a:p>
            <a:fld id="{ECF70C0A-61F8-4312-B950-8B4398052E65}" type="slidenum">
              <a:rPr lang="en-US" smtClean="0"/>
              <a:pPr/>
              <a:t>24</a:t>
            </a:fld>
            <a:endParaRPr lang="en-US"/>
          </a:p>
        </p:txBody>
      </p:sp>
    </p:spTree>
    <p:extLst>
      <p:ext uri="{BB962C8B-B14F-4D97-AF65-F5344CB8AC3E}">
        <p14:creationId xmlns:p14="http://schemas.microsoft.com/office/powerpoint/2010/main" xmlns="" val="7687351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848" y="247444"/>
            <a:ext cx="7053542" cy="1400530"/>
          </a:xfrm>
        </p:spPr>
        <p:txBody>
          <a:bodyPr>
            <a:normAutofit fontScale="90000"/>
          </a:bodyPr>
          <a:lstStyle/>
          <a:p>
            <a:r>
              <a:rPr lang="en-US" b="1" dirty="0" smtClean="0"/>
              <a:t>P</a:t>
            </a:r>
            <a:r>
              <a:rPr lang="en-US" b="1" dirty="0" smtClean="0"/>
              <a:t>REJUDICE, DISCRIMINATION &amp; STEREOTYPING</a:t>
            </a:r>
            <a:endParaRPr lang="en-US" b="1" dirty="0"/>
          </a:p>
        </p:txBody>
      </p:sp>
      <p:sp>
        <p:nvSpPr>
          <p:cNvPr id="3" name="Content Placeholder 2"/>
          <p:cNvSpPr>
            <a:spLocks noGrp="1"/>
          </p:cNvSpPr>
          <p:nvPr>
            <p:ph idx="1"/>
          </p:nvPr>
        </p:nvSpPr>
        <p:spPr/>
        <p:txBody>
          <a:bodyPr/>
          <a:lstStyle/>
          <a:p>
            <a:r>
              <a:rPr lang="en-US" dirty="0"/>
              <a:t>What do you understand by these terms?</a:t>
            </a:r>
          </a:p>
          <a:p>
            <a:r>
              <a:rPr lang="en-US" dirty="0"/>
              <a:t>Do they overlap</a:t>
            </a:r>
            <a:r>
              <a:rPr lang="en-US" dirty="0" smtClean="0"/>
              <a:t>?</a:t>
            </a:r>
            <a:endParaRPr lang="en-US" dirty="0"/>
          </a:p>
        </p:txBody>
      </p:sp>
      <p:sp>
        <p:nvSpPr>
          <p:cNvPr id="4" name="Slide Number Placeholder 3"/>
          <p:cNvSpPr>
            <a:spLocks noGrp="1"/>
          </p:cNvSpPr>
          <p:nvPr>
            <p:ph type="sldNum" sz="quarter" idx="12"/>
          </p:nvPr>
        </p:nvSpPr>
        <p:spPr/>
        <p:txBody>
          <a:bodyPr/>
          <a:lstStyle/>
          <a:p>
            <a:fld id="{49242EFE-D6B0-4484-A1D4-08FFB40C13B3}" type="slidenum">
              <a:rPr lang="en-US" smtClean="0"/>
              <a:pPr/>
              <a:t>25</a:t>
            </a:fld>
            <a:endParaRPr lang="en-US"/>
          </a:p>
        </p:txBody>
      </p:sp>
    </p:spTree>
    <p:extLst>
      <p:ext uri="{BB962C8B-B14F-4D97-AF65-F5344CB8AC3E}">
        <p14:creationId xmlns:p14="http://schemas.microsoft.com/office/powerpoint/2010/main" xmlns="" val="20556240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27484" y="4441371"/>
            <a:ext cx="6709906" cy="1807028"/>
          </a:xfrm>
        </p:spPr>
        <p:txBody>
          <a:bodyPr/>
          <a:lstStyle/>
          <a:p>
            <a:endParaRPr lang="en-US" dirty="0"/>
          </a:p>
        </p:txBody>
      </p:sp>
      <p:sp>
        <p:nvSpPr>
          <p:cNvPr id="4" name="Slide Number Placeholder 3"/>
          <p:cNvSpPr>
            <a:spLocks noGrp="1"/>
          </p:cNvSpPr>
          <p:nvPr>
            <p:ph type="sldNum" sz="quarter" idx="12"/>
          </p:nvPr>
        </p:nvSpPr>
        <p:spPr/>
        <p:txBody>
          <a:bodyPr/>
          <a:lstStyle/>
          <a:p>
            <a:fld id="{49242EFE-D6B0-4484-A1D4-08FFB40C13B3}" type="slidenum">
              <a:rPr lang="en-US" smtClean="0"/>
              <a:pPr/>
              <a:t>26</a:t>
            </a:fld>
            <a:endParaRPr lang="en-US"/>
          </a:p>
        </p:txBody>
      </p:sp>
      <p:sp>
        <p:nvSpPr>
          <p:cNvPr id="6" name="Rectangle 5"/>
          <p:cNvSpPr/>
          <p:nvPr/>
        </p:nvSpPr>
        <p:spPr>
          <a:xfrm>
            <a:off x="990600" y="1828800"/>
            <a:ext cx="7355205" cy="35814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solidFill>
                  <a:schemeClr val="bg1"/>
                </a:solidFill>
              </a:rPr>
              <a:t>A belief about the personal attributes of a group of people. Stereotypes are sometimes overgeneralized, inaccurate, and resistant to new information (and sometimes accurate</a:t>
            </a:r>
            <a:r>
              <a:rPr lang="en-US" sz="2800" dirty="0" smtClean="0">
                <a:solidFill>
                  <a:schemeClr val="bg1"/>
                </a:solidFill>
              </a:rPr>
              <a:t>). They may be positive or negative but they impact how social information is processed.</a:t>
            </a:r>
            <a:endParaRPr lang="en-US" sz="2800" dirty="0">
              <a:solidFill>
                <a:schemeClr val="bg1"/>
              </a:solidFill>
            </a:endParaRPr>
          </a:p>
        </p:txBody>
      </p:sp>
      <p:sp>
        <p:nvSpPr>
          <p:cNvPr id="7" name="Rectangle 6"/>
          <p:cNvSpPr/>
          <p:nvPr/>
        </p:nvSpPr>
        <p:spPr>
          <a:xfrm>
            <a:off x="2819400" y="990600"/>
            <a:ext cx="2948940" cy="84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Stereotype</a:t>
            </a:r>
            <a:endParaRPr lang="en-US" sz="4000" dirty="0"/>
          </a:p>
        </p:txBody>
      </p:sp>
    </p:spTree>
    <p:extLst>
      <p:ext uri="{BB962C8B-B14F-4D97-AF65-F5344CB8AC3E}">
        <p14:creationId xmlns:p14="http://schemas.microsoft.com/office/powerpoint/2010/main" xmlns="" val="20961309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6" name="Slide Number Placeholder 5"/>
          <p:cNvSpPr>
            <a:spLocks noGrp="1"/>
          </p:cNvSpPr>
          <p:nvPr>
            <p:ph type="sldNum" sz="quarter" idx="12"/>
          </p:nvPr>
        </p:nvSpPr>
        <p:spPr/>
        <p:txBody>
          <a:bodyPr/>
          <a:lstStyle/>
          <a:p>
            <a:fld id="{49242EFE-D6B0-4484-A1D4-08FFB40C13B3}" type="slidenum">
              <a:rPr lang="en-US" smtClean="0"/>
              <a:pPr/>
              <a:t>27</a:t>
            </a:fld>
            <a:endParaRPr lang="en-US"/>
          </a:p>
        </p:txBody>
      </p:sp>
      <p:sp>
        <p:nvSpPr>
          <p:cNvPr id="4" name="Rectangle 3"/>
          <p:cNvSpPr/>
          <p:nvPr/>
        </p:nvSpPr>
        <p:spPr>
          <a:xfrm>
            <a:off x="654659" y="1674658"/>
            <a:ext cx="7355205" cy="302513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smtClean="0">
                <a:solidFill>
                  <a:schemeClr val="bg1"/>
                </a:solidFill>
              </a:rPr>
              <a:t>A </a:t>
            </a:r>
            <a:r>
              <a:rPr lang="en-US" sz="2800" dirty="0">
                <a:solidFill>
                  <a:schemeClr val="bg1"/>
                </a:solidFill>
              </a:rPr>
              <a:t>preconceived negative judgment of a group and its individual </a:t>
            </a:r>
            <a:r>
              <a:rPr lang="en-US" sz="2800" dirty="0" smtClean="0">
                <a:solidFill>
                  <a:schemeClr val="bg1"/>
                </a:solidFill>
              </a:rPr>
              <a:t>members, an irrational attitude based on group membership. </a:t>
            </a:r>
            <a:endParaRPr lang="en-US" sz="2800" dirty="0">
              <a:solidFill>
                <a:schemeClr val="bg1"/>
              </a:solidFill>
            </a:endParaRPr>
          </a:p>
        </p:txBody>
      </p:sp>
      <p:sp>
        <p:nvSpPr>
          <p:cNvPr id="5" name="Rectangle 4"/>
          <p:cNvSpPr/>
          <p:nvPr/>
        </p:nvSpPr>
        <p:spPr>
          <a:xfrm>
            <a:off x="2814929" y="1007428"/>
            <a:ext cx="2948940" cy="84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Prejudice</a:t>
            </a:r>
            <a:endParaRPr lang="en-US" sz="4000" dirty="0"/>
          </a:p>
        </p:txBody>
      </p:sp>
    </p:spTree>
    <p:extLst>
      <p:ext uri="{BB962C8B-B14F-4D97-AF65-F5344CB8AC3E}">
        <p14:creationId xmlns:p14="http://schemas.microsoft.com/office/powerpoint/2010/main" xmlns="" val="261750258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How would you define gender stereotypes?</a:t>
            </a:r>
          </a:p>
          <a:p>
            <a:pPr>
              <a:buFont typeface="Wingdings" panose="05000000000000000000" pitchFamily="2" charset="2"/>
              <a:buChar char="q"/>
            </a:pPr>
            <a:r>
              <a:rPr lang="en-US" dirty="0" smtClean="0"/>
              <a:t>Can it be both positive and negative?</a:t>
            </a:r>
          </a:p>
          <a:p>
            <a:pPr>
              <a:buFont typeface="Wingdings" panose="05000000000000000000" pitchFamily="2" charset="2"/>
              <a:buChar char="q"/>
            </a:pPr>
            <a:r>
              <a:rPr lang="en-US" dirty="0" smtClean="0"/>
              <a:t>When does this become a prejudice?</a:t>
            </a:r>
          </a:p>
          <a:p>
            <a:endParaRPr lang="en-US" dirty="0"/>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030" y="942110"/>
            <a:ext cx="5843479" cy="4195481"/>
          </a:xfrm>
        </p:spPr>
        <p:txBody>
          <a:bodyPr>
            <a:normAutofit lnSpcReduction="10000"/>
          </a:bodyPr>
          <a:lstStyle/>
          <a:p>
            <a:r>
              <a:rPr lang="en-US" sz="2400" dirty="0" smtClean="0"/>
              <a:t>Q. </a:t>
            </a:r>
            <a:r>
              <a:rPr lang="en-US" sz="2400" dirty="0"/>
              <a:t>Person A meets person B for the first time. Person A says the following, ‘hey, I must say your accent is perfect. You must have practiced a lot. When did you move here from China?’ person B says ‘eh, excuse me. I was born here. I am as American as you are.’</a:t>
            </a:r>
          </a:p>
          <a:p>
            <a:pPr marL="0" indent="0">
              <a:buNone/>
            </a:pPr>
            <a:r>
              <a:rPr lang="en-US" sz="2400" dirty="0"/>
              <a:t>What happened here. Give your reason?</a:t>
            </a:r>
          </a:p>
          <a:p>
            <a:endParaRPr lang="en-US" sz="2400" dirty="0"/>
          </a:p>
        </p:txBody>
      </p:sp>
      <p:sp>
        <p:nvSpPr>
          <p:cNvPr id="9" name="Slide Number Placeholder 8"/>
          <p:cNvSpPr>
            <a:spLocks noGrp="1"/>
          </p:cNvSpPr>
          <p:nvPr>
            <p:ph type="sldNum" sz="quarter" idx="12"/>
          </p:nvPr>
        </p:nvSpPr>
        <p:spPr/>
        <p:txBody>
          <a:bodyPr/>
          <a:lstStyle/>
          <a:p>
            <a:fld id="{49242EFE-D6B0-4484-A1D4-08FFB40C13B3}" type="slidenum">
              <a:rPr lang="en-US" smtClean="0"/>
              <a:pPr/>
              <a:t>29</a:t>
            </a:fld>
            <a:endParaRPr lang="en-US"/>
          </a:p>
        </p:txBody>
      </p:sp>
      <p:pic>
        <p:nvPicPr>
          <p:cNvPr id="4" name="Picture 3"/>
          <p:cNvPicPr>
            <a:picLocks noChangeAspect="1"/>
          </p:cNvPicPr>
          <p:nvPr/>
        </p:nvPicPr>
        <p:blipFill>
          <a:blip r:embed="rId2"/>
          <a:stretch>
            <a:fillRect/>
          </a:stretch>
        </p:blipFill>
        <p:spPr>
          <a:xfrm>
            <a:off x="6407149" y="3361722"/>
            <a:ext cx="1905000" cy="3386667"/>
          </a:xfrm>
          <a:prstGeom prst="rect">
            <a:avLst/>
          </a:prstGeom>
        </p:spPr>
      </p:pic>
      <p:pic>
        <p:nvPicPr>
          <p:cNvPr id="5" name="Picture 4"/>
          <p:cNvPicPr>
            <a:picLocks noChangeAspect="1"/>
          </p:cNvPicPr>
          <p:nvPr/>
        </p:nvPicPr>
        <p:blipFill>
          <a:blip r:embed="rId3"/>
          <a:stretch>
            <a:fillRect/>
          </a:stretch>
        </p:blipFill>
        <p:spPr>
          <a:xfrm>
            <a:off x="6343650" y="452719"/>
            <a:ext cx="2032000" cy="2709333"/>
          </a:xfrm>
          <a:prstGeom prst="rect">
            <a:avLst/>
          </a:prstGeom>
        </p:spPr>
      </p:pic>
      <p:sp>
        <p:nvSpPr>
          <p:cNvPr id="6" name="Rectangle 5"/>
          <p:cNvSpPr/>
          <p:nvPr/>
        </p:nvSpPr>
        <p:spPr>
          <a:xfrm>
            <a:off x="8153400" y="452718"/>
            <a:ext cx="666750" cy="10712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smtClean="0"/>
              <a:t>A</a:t>
            </a:r>
            <a:endParaRPr lang="en-US" sz="6000" dirty="0"/>
          </a:p>
        </p:txBody>
      </p:sp>
      <p:sp>
        <p:nvSpPr>
          <p:cNvPr id="7" name="Rectangle 6"/>
          <p:cNvSpPr/>
          <p:nvPr/>
        </p:nvSpPr>
        <p:spPr>
          <a:xfrm>
            <a:off x="8153400" y="3350558"/>
            <a:ext cx="666750" cy="10712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smtClean="0"/>
              <a:t>B</a:t>
            </a:r>
            <a:endParaRPr lang="en-US" sz="6000" dirty="0"/>
          </a:p>
        </p:txBody>
      </p:sp>
    </p:spTree>
    <p:extLst>
      <p:ext uri="{BB962C8B-B14F-4D97-AF65-F5344CB8AC3E}">
        <p14:creationId xmlns:p14="http://schemas.microsoft.com/office/powerpoint/2010/main" xmlns="" val="304831800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048676" name="Google Shape;153;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300"/>
              <a:buFont typeface="Garamond"/>
              <a:buNone/>
            </a:pPr>
            <a:r>
              <a:rPr lang="en-US" sz="3300" b="0" i="0" u="none" strike="noStrike" cap="none">
                <a:solidFill>
                  <a:schemeClr val="dk1"/>
                </a:solidFill>
                <a:latin typeface="Garamond"/>
                <a:ea typeface="Garamond"/>
                <a:cs typeface="Garamond"/>
                <a:sym typeface="Garamond"/>
              </a:rPr>
              <a:t>What is social psychology NOT?</a:t>
            </a:r>
            <a:endParaRPr sz="3300" b="0" i="0" u="none" strike="noStrike" cap="none">
              <a:solidFill>
                <a:schemeClr val="dk1"/>
              </a:solidFill>
              <a:latin typeface="Garamond"/>
              <a:ea typeface="Garamond"/>
              <a:cs typeface="Garamond"/>
              <a:sym typeface="Garamond"/>
            </a:endParaRPr>
          </a:p>
        </p:txBody>
      </p:sp>
      <p:sp>
        <p:nvSpPr>
          <p:cNvPr id="1048677" name="Google Shape;154;p21"/>
          <p:cNvSpPr txBox="1">
            <a:spLocks noGrp="1"/>
          </p:cNvSpPr>
          <p:nvPr>
            <p:ph idx="1"/>
          </p:nvPr>
        </p:nvSpPr>
        <p:spPr>
          <a:xfrm>
            <a:off x="228600" y="1447800"/>
            <a:ext cx="8286750" cy="4729163"/>
          </a:xfrm>
          <a:prstGeom prst="rect">
            <a:avLst/>
          </a:prstGeom>
          <a:noFill/>
          <a:ln>
            <a:noFill/>
          </a:ln>
        </p:spPr>
        <p:txBody>
          <a:bodyPr spcFirstLastPara="1" wrap="square" lIns="91425" tIns="45700" rIns="91425" bIns="45700" anchor="t" anchorCtr="0">
            <a:noAutofit/>
          </a:bodyPr>
          <a:lstStyle/>
          <a:p>
            <a:pPr marL="171450" marR="0" lvl="0" indent="-1778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tx1">
                    <a:lumMod val="50000"/>
                  </a:schemeClr>
                </a:solidFill>
                <a:latin typeface="Garamond"/>
                <a:ea typeface="Garamond"/>
                <a:cs typeface="Garamond"/>
                <a:sym typeface="Garamond"/>
              </a:rPr>
              <a:t>Anthropology</a:t>
            </a:r>
          </a:p>
          <a:p>
            <a:pPr marL="514350" marR="0" lvl="1" indent="-171450" algn="l" rtl="0">
              <a:lnSpc>
                <a:spcPct val="90000"/>
              </a:lnSpc>
              <a:spcBef>
                <a:spcPts val="375"/>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Cultural level of analysis</a:t>
            </a:r>
          </a:p>
          <a:p>
            <a:pPr marL="171450" marR="0" lvl="0" indent="-177800" algn="l" rtl="0">
              <a:lnSpc>
                <a:spcPct val="90000"/>
              </a:lnSpc>
              <a:spcBef>
                <a:spcPts val="750"/>
              </a:spcBef>
              <a:spcAft>
                <a:spcPts val="0"/>
              </a:spcAft>
              <a:buClr>
                <a:schemeClr val="dk1"/>
              </a:buClr>
              <a:buSzPts val="2800"/>
              <a:buFont typeface="Arial"/>
              <a:buChar char="•"/>
            </a:pPr>
            <a:r>
              <a:rPr lang="en-US" sz="2800" b="0" i="0" u="none" strike="noStrike" cap="none" dirty="0">
                <a:solidFill>
                  <a:schemeClr val="tx1">
                    <a:lumMod val="50000"/>
                  </a:schemeClr>
                </a:solidFill>
                <a:latin typeface="Garamond"/>
                <a:ea typeface="Garamond"/>
                <a:cs typeface="Garamond"/>
                <a:sym typeface="Garamond"/>
              </a:rPr>
              <a:t>Sociology</a:t>
            </a:r>
          </a:p>
          <a:p>
            <a:pPr marL="514350" marR="0" lvl="1" indent="-171450" algn="l" rtl="0">
              <a:lnSpc>
                <a:spcPct val="90000"/>
              </a:lnSpc>
              <a:spcBef>
                <a:spcPts val="375"/>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Societal level of analysis</a:t>
            </a:r>
          </a:p>
          <a:p>
            <a:pPr marL="171450" marR="0" lvl="0" indent="-177800" algn="l" rtl="0">
              <a:lnSpc>
                <a:spcPct val="90000"/>
              </a:lnSpc>
              <a:spcBef>
                <a:spcPts val="750"/>
              </a:spcBef>
              <a:spcAft>
                <a:spcPts val="0"/>
              </a:spcAft>
              <a:buClr>
                <a:schemeClr val="dk1"/>
              </a:buClr>
              <a:buSzPts val="2800"/>
              <a:buFont typeface="Arial"/>
              <a:buChar char="•"/>
            </a:pPr>
            <a:r>
              <a:rPr lang="en-US" sz="2800" b="0" i="0" u="none" strike="noStrike" cap="none" dirty="0">
                <a:solidFill>
                  <a:schemeClr val="tx1">
                    <a:lumMod val="50000"/>
                  </a:schemeClr>
                </a:solidFill>
                <a:latin typeface="Garamond"/>
                <a:ea typeface="Garamond"/>
                <a:cs typeface="Garamond"/>
                <a:sym typeface="Garamond"/>
              </a:rPr>
              <a:t>Personality psychology</a:t>
            </a:r>
          </a:p>
          <a:p>
            <a:pPr marL="514350" marR="0" lvl="1" indent="-171450" algn="l" rtl="0">
              <a:lnSpc>
                <a:spcPct val="90000"/>
              </a:lnSpc>
              <a:spcBef>
                <a:spcPts val="375"/>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Individual level of analysis</a:t>
            </a:r>
          </a:p>
          <a:p>
            <a:pPr marL="514350" marR="0" lvl="1" indent="-171450" algn="l" rtl="0">
              <a:lnSpc>
                <a:spcPct val="90000"/>
              </a:lnSpc>
              <a:spcBef>
                <a:spcPts val="375"/>
              </a:spcBef>
              <a:spcAft>
                <a:spcPts val="0"/>
              </a:spcAft>
              <a:buClr>
                <a:schemeClr val="dk1"/>
              </a:buClr>
              <a:buSzPts val="2400"/>
              <a:buFont typeface="Arial"/>
              <a:buNone/>
            </a:pPr>
            <a:endParaRPr sz="2400" b="0" i="0" u="none" strike="noStrike" cap="none">
              <a:solidFill>
                <a:schemeClr val="tx1">
                  <a:lumMod val="50000"/>
                </a:schemeClr>
              </a:solidFill>
              <a:latin typeface="Garamond"/>
              <a:ea typeface="Garamond"/>
              <a:cs typeface="Garamond"/>
              <a:sym typeface="Garamond"/>
            </a:endParaRPr>
          </a:p>
          <a:p>
            <a:pPr marL="171450" marR="0" lvl="0" indent="-177800" algn="l" rtl="0">
              <a:lnSpc>
                <a:spcPct val="90000"/>
              </a:lnSpc>
              <a:spcBef>
                <a:spcPts val="750"/>
              </a:spcBef>
              <a:spcAft>
                <a:spcPts val="0"/>
              </a:spcAft>
              <a:buClr>
                <a:schemeClr val="dk1"/>
              </a:buClr>
              <a:buSzPts val="2800"/>
              <a:buFont typeface="Arial"/>
              <a:buChar char="•"/>
            </a:pPr>
            <a:r>
              <a:rPr lang="en-US" sz="2800" b="0" i="0" u="none" strike="noStrike" cap="none" dirty="0">
                <a:solidFill>
                  <a:schemeClr val="tx1">
                    <a:lumMod val="50000"/>
                  </a:schemeClr>
                </a:solidFill>
                <a:latin typeface="Garamond"/>
                <a:ea typeface="Garamond"/>
                <a:cs typeface="Garamond"/>
                <a:sym typeface="Garamond"/>
              </a:rPr>
              <a:t>Social psychologists believe in “the power of the situation” and an </a:t>
            </a:r>
            <a:r>
              <a:rPr lang="en-US" sz="2800" b="0" i="1" u="none" strike="noStrike" cap="none" dirty="0">
                <a:solidFill>
                  <a:schemeClr val="tx1">
                    <a:lumMod val="50000"/>
                  </a:schemeClr>
                </a:solidFill>
                <a:latin typeface="Garamond"/>
                <a:ea typeface="Garamond"/>
                <a:cs typeface="Garamond"/>
                <a:sym typeface="Garamond"/>
              </a:rPr>
              <a:t>interpersonal</a:t>
            </a:r>
            <a:r>
              <a:rPr lang="en-US" sz="2800" b="0" i="0" u="none" strike="noStrike" cap="none" dirty="0">
                <a:solidFill>
                  <a:schemeClr val="tx1">
                    <a:lumMod val="50000"/>
                  </a:schemeClr>
                </a:solidFill>
                <a:latin typeface="Garamond"/>
                <a:ea typeface="Garamond"/>
                <a:cs typeface="Garamond"/>
                <a:sym typeface="Garamond"/>
              </a:rPr>
              <a:t> level of analysis. Social psychology truly does investigate the entire span of social existence </a:t>
            </a:r>
            <a:endParaRPr sz="2800" b="0" i="0" u="none" strike="noStrike" cap="none">
              <a:solidFill>
                <a:schemeClr val="tx1">
                  <a:lumMod val="50000"/>
                </a:schemeClr>
              </a:solidFill>
              <a:latin typeface="Garamond"/>
              <a:ea typeface="Garamond"/>
              <a:cs typeface="Garamond"/>
              <a:sym typeface="Garamond"/>
            </a:endParaRPr>
          </a:p>
          <a:p>
            <a:pPr marL="514350" marR="0" lvl="1" indent="-19050" algn="l" rtl="0">
              <a:lnSpc>
                <a:spcPct val="90000"/>
              </a:lnSpc>
              <a:spcBef>
                <a:spcPts val="375"/>
              </a:spcBef>
              <a:spcAft>
                <a:spcPts val="0"/>
              </a:spcAft>
              <a:buClr>
                <a:schemeClr val="dk1"/>
              </a:buClr>
              <a:buSzPts val="2400"/>
              <a:buFont typeface="Arial"/>
              <a:buNone/>
            </a:pPr>
            <a:endParaRPr sz="2400" b="0" i="0" u="none" strike="noStrike" cap="none">
              <a:solidFill>
                <a:schemeClr val="tx1">
                  <a:lumMod val="50000"/>
                </a:schemeClr>
              </a:solidFill>
              <a:latin typeface="Garamond"/>
              <a:ea typeface="Garamond"/>
              <a:cs typeface="Garamond"/>
              <a:sym typeface="Garamond"/>
            </a:endParaRPr>
          </a:p>
          <a:p>
            <a:pPr marL="171450" marR="0" lvl="0" indent="0" algn="l" rtl="0">
              <a:lnSpc>
                <a:spcPct val="90000"/>
              </a:lnSpc>
              <a:spcBef>
                <a:spcPts val="750"/>
              </a:spcBef>
              <a:spcAft>
                <a:spcPts val="0"/>
              </a:spcAft>
              <a:buClr>
                <a:schemeClr val="dk1"/>
              </a:buClr>
              <a:buSzPts val="2800"/>
              <a:buFont typeface="Arial"/>
              <a:buNone/>
            </a:pPr>
            <a:endParaRPr sz="2800" b="0" i="0" u="none" strike="noStrike" cap="none">
              <a:solidFill>
                <a:schemeClr val="tx1">
                  <a:lumMod val="50000"/>
                </a:schemeClr>
              </a:solidFill>
              <a:latin typeface="Garamond"/>
              <a:ea typeface="Garamond"/>
              <a:cs typeface="Garamond"/>
              <a:sym typeface="Garamond"/>
            </a:endParaRPr>
          </a:p>
        </p:txBody>
      </p:sp>
      <p:sp>
        <p:nvSpPr>
          <p:cNvPr id="1048678" name="Google Shape;155;p21"/>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900" b="0" i="0" u="none" strike="noStrike" cap="none">
                <a:solidFill>
                  <a:srgbClr val="888888"/>
                </a:solidFill>
                <a:latin typeface="Garamond"/>
                <a:ea typeface="Garamond"/>
                <a:cs typeface="Garamond"/>
                <a:sym typeface="Garamond"/>
              </a:rPr>
              <a:pPr marL="0" marR="0" lvl="0" indent="0" algn="r" rtl="0">
                <a:spcBef>
                  <a:spcPts val="0"/>
                </a:spcBef>
                <a:spcAft>
                  <a:spcPts val="0"/>
                </a:spcAft>
                <a:buNone/>
              </a:pPr>
              <a:t>3</a:t>
            </a:fld>
            <a:endParaRPr sz="900" b="0" i="0" u="none" strike="noStrike" cap="none">
              <a:solidFill>
                <a:srgbClr val="888888"/>
              </a:solidFill>
              <a:latin typeface="Garamond"/>
              <a:ea typeface="Garamond"/>
              <a:cs typeface="Garamond"/>
              <a:sym typeface="Garamond"/>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6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86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86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6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86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86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867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867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867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4867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6" name="Slide Number Placeholder 5"/>
          <p:cNvSpPr>
            <a:spLocks noGrp="1"/>
          </p:cNvSpPr>
          <p:nvPr>
            <p:ph type="sldNum" sz="quarter" idx="12"/>
          </p:nvPr>
        </p:nvSpPr>
        <p:spPr/>
        <p:txBody>
          <a:bodyPr/>
          <a:lstStyle/>
          <a:p>
            <a:fld id="{49242EFE-D6B0-4484-A1D4-08FFB40C13B3}" type="slidenum">
              <a:rPr lang="en-US" smtClean="0"/>
              <a:pPr/>
              <a:t>30</a:t>
            </a:fld>
            <a:endParaRPr lang="en-US"/>
          </a:p>
        </p:txBody>
      </p:sp>
      <p:sp>
        <p:nvSpPr>
          <p:cNvPr id="4" name="Rectangle 3"/>
          <p:cNvSpPr/>
          <p:nvPr/>
        </p:nvSpPr>
        <p:spPr>
          <a:xfrm>
            <a:off x="668655" y="2097567"/>
            <a:ext cx="7355205" cy="302513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a:solidFill>
                  <a:schemeClr val="bg1"/>
                </a:solidFill>
              </a:rPr>
              <a:t>Unjustified negative behavior toward a group or its members</a:t>
            </a:r>
            <a:endParaRPr lang="en-US" sz="2800" dirty="0">
              <a:solidFill>
                <a:schemeClr val="bg1"/>
              </a:solidFill>
            </a:endParaRPr>
          </a:p>
        </p:txBody>
      </p:sp>
      <p:sp>
        <p:nvSpPr>
          <p:cNvPr id="5" name="Rectangle 4"/>
          <p:cNvSpPr/>
          <p:nvPr/>
        </p:nvSpPr>
        <p:spPr>
          <a:xfrm>
            <a:off x="2286000" y="914400"/>
            <a:ext cx="4038600" cy="115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Discrimination</a:t>
            </a:r>
            <a:endParaRPr lang="en-US" sz="4000" dirty="0"/>
          </a:p>
        </p:txBody>
      </p:sp>
    </p:spTree>
    <p:extLst>
      <p:ext uri="{BB962C8B-B14F-4D97-AF65-F5344CB8AC3E}">
        <p14:creationId xmlns:p14="http://schemas.microsoft.com/office/powerpoint/2010/main" xmlns="" val="28088162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053542" cy="1400530"/>
          </a:xfrm>
        </p:spPr>
        <p:txBody>
          <a:bodyPr/>
          <a:lstStyle/>
          <a:p>
            <a:r>
              <a:rPr lang="en-US" dirty="0" smtClean="0"/>
              <a:t>Quick Q/A</a:t>
            </a:r>
            <a:endParaRPr lang="en-US" dirty="0"/>
          </a:p>
        </p:txBody>
      </p:sp>
      <p:sp>
        <p:nvSpPr>
          <p:cNvPr id="3" name="Content Placeholder 2"/>
          <p:cNvSpPr>
            <a:spLocks noGrp="1"/>
          </p:cNvSpPr>
          <p:nvPr>
            <p:ph idx="1"/>
          </p:nvPr>
        </p:nvSpPr>
        <p:spPr>
          <a:xfrm>
            <a:off x="381000" y="1219201"/>
            <a:ext cx="8541327" cy="4953000"/>
          </a:xfrm>
        </p:spPr>
        <p:txBody>
          <a:bodyPr>
            <a:noAutofit/>
          </a:bodyPr>
          <a:lstStyle/>
          <a:p>
            <a:pPr algn="just"/>
            <a:r>
              <a:rPr lang="en-US" sz="1800" dirty="0"/>
              <a:t>Jones thinks </a:t>
            </a:r>
            <a:r>
              <a:rPr lang="en-US" sz="1800" dirty="0" smtClean="0"/>
              <a:t>that </a:t>
            </a:r>
            <a:r>
              <a:rPr lang="en-US" sz="1800" dirty="0"/>
              <a:t>physically handicapped people are also intellectually disabled-</a:t>
            </a:r>
          </a:p>
          <a:p>
            <a:pPr algn="just"/>
            <a:r>
              <a:rPr lang="en-US" sz="1800" dirty="0" smtClean="0"/>
              <a:t>Stereotype</a:t>
            </a:r>
            <a:endParaRPr lang="en-US" sz="1800" dirty="0"/>
          </a:p>
          <a:p>
            <a:pPr algn="just"/>
            <a:r>
              <a:rPr lang="en-US" sz="1800" dirty="0"/>
              <a:t>Jones meets a girl and thinks to himself “This girl has polio and there are high chances she might also have mild intellectual deficit”-</a:t>
            </a:r>
          </a:p>
          <a:p>
            <a:pPr algn="just"/>
            <a:r>
              <a:rPr lang="en-US" sz="1800" dirty="0" smtClean="0"/>
              <a:t>Prejudice</a:t>
            </a:r>
            <a:endParaRPr lang="en-US" sz="1800" dirty="0"/>
          </a:p>
          <a:p>
            <a:pPr algn="just"/>
            <a:r>
              <a:rPr lang="en-US" sz="1800" dirty="0"/>
              <a:t>Jones meets the mother and asks her “I notice she has polio, does your daughter have mild intellectual deficit also”-</a:t>
            </a:r>
          </a:p>
          <a:p>
            <a:pPr algn="just"/>
            <a:r>
              <a:rPr lang="en-US" sz="1800" dirty="0" smtClean="0"/>
              <a:t>Prejudice</a:t>
            </a:r>
            <a:endParaRPr lang="en-US" sz="1800" dirty="0"/>
          </a:p>
          <a:p>
            <a:pPr algn="just"/>
            <a:r>
              <a:rPr lang="en-US" sz="1800" dirty="0"/>
              <a:t>The girl is seated next to Jones, he starts to feel uncomfortable and leaves his seat to sit else where-</a:t>
            </a:r>
          </a:p>
          <a:p>
            <a:pPr algn="just"/>
            <a:r>
              <a:rPr lang="en-US" sz="1800" dirty="0"/>
              <a:t>Discrimination</a:t>
            </a:r>
          </a:p>
        </p:txBody>
      </p:sp>
      <p:sp>
        <p:nvSpPr>
          <p:cNvPr id="4" name="Slide Number Placeholder 3"/>
          <p:cNvSpPr>
            <a:spLocks noGrp="1"/>
          </p:cNvSpPr>
          <p:nvPr>
            <p:ph type="sldNum" sz="quarter" idx="12"/>
          </p:nvPr>
        </p:nvSpPr>
        <p:spPr/>
        <p:txBody>
          <a:bodyPr/>
          <a:lstStyle/>
          <a:p>
            <a:fld id="{49242EFE-D6B0-4484-A1D4-08FFB40C13B3}" type="slidenum">
              <a:rPr lang="en-US" smtClean="0"/>
              <a:pPr/>
              <a:t>31</a:t>
            </a:fld>
            <a:endParaRPr lang="en-US"/>
          </a:p>
        </p:txBody>
      </p:sp>
    </p:spTree>
    <p:extLst>
      <p:ext uri="{BB962C8B-B14F-4D97-AF65-F5344CB8AC3E}">
        <p14:creationId xmlns:p14="http://schemas.microsoft.com/office/powerpoint/2010/main" xmlns="" val="35546444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229600" cy="1143000"/>
          </a:xfrm>
        </p:spPr>
        <p:txBody>
          <a:bodyPr/>
          <a:lstStyle/>
          <a:p>
            <a:r>
              <a:rPr lang="en-US" b="1" dirty="0"/>
              <a:t>Examples from the book-</a:t>
            </a:r>
          </a:p>
        </p:txBody>
      </p:sp>
      <p:sp>
        <p:nvSpPr>
          <p:cNvPr id="3" name="Content Placeholder 2"/>
          <p:cNvSpPr>
            <a:spLocks noGrp="1"/>
          </p:cNvSpPr>
          <p:nvPr>
            <p:ph idx="1"/>
          </p:nvPr>
        </p:nvSpPr>
        <p:spPr>
          <a:xfrm>
            <a:off x="827484" y="1853249"/>
            <a:ext cx="7249716" cy="4395151"/>
          </a:xfrm>
        </p:spPr>
        <p:txBody>
          <a:bodyPr>
            <a:normAutofit lnSpcReduction="10000"/>
          </a:bodyPr>
          <a:lstStyle/>
          <a:p>
            <a:pPr marL="0" indent="0" algn="just">
              <a:buNone/>
            </a:pPr>
            <a:r>
              <a:rPr lang="en-US" sz="2400" dirty="0" smtClean="0"/>
              <a:t>1. RELIGION</a:t>
            </a:r>
            <a:endParaRPr lang="en-US" sz="2400" dirty="0"/>
          </a:p>
          <a:p>
            <a:pPr algn="just"/>
            <a:r>
              <a:rPr lang="en-US" sz="2400" dirty="0"/>
              <a:t>Muslims not hired / paid well by managers (Park et al, 2009). What is this?</a:t>
            </a:r>
          </a:p>
          <a:p>
            <a:pPr algn="just"/>
            <a:r>
              <a:rPr lang="en-US" sz="2400" dirty="0"/>
              <a:t>Example of discrimination based on religion</a:t>
            </a:r>
          </a:p>
          <a:p>
            <a:pPr algn="just"/>
            <a:r>
              <a:rPr lang="en-US" sz="2400" dirty="0"/>
              <a:t>Muslims perceive Westerners as greedy and immoral (</a:t>
            </a:r>
            <a:r>
              <a:rPr lang="en-US" sz="2400" dirty="0" err="1"/>
              <a:t>Wike</a:t>
            </a:r>
            <a:r>
              <a:rPr lang="en-US" sz="2400" dirty="0"/>
              <a:t> &amp; Grim, 2007). What is this?</a:t>
            </a:r>
          </a:p>
          <a:p>
            <a:pPr algn="just"/>
            <a:r>
              <a:rPr lang="en-US" sz="2400" dirty="0"/>
              <a:t>Stereotype, generalizing Westerners as </a:t>
            </a:r>
            <a:r>
              <a:rPr lang="en-US" sz="2400" dirty="0" smtClean="0"/>
              <a:t>greedy</a:t>
            </a:r>
            <a:endParaRPr lang="en-US" sz="2400" dirty="0"/>
          </a:p>
        </p:txBody>
      </p:sp>
      <p:sp>
        <p:nvSpPr>
          <p:cNvPr id="4" name="Slide Number Placeholder 3"/>
          <p:cNvSpPr>
            <a:spLocks noGrp="1"/>
          </p:cNvSpPr>
          <p:nvPr>
            <p:ph type="sldNum" sz="quarter" idx="12"/>
          </p:nvPr>
        </p:nvSpPr>
        <p:spPr/>
        <p:txBody>
          <a:bodyPr/>
          <a:lstStyle/>
          <a:p>
            <a:fld id="{49242EFE-D6B0-4484-A1D4-08FFB40C13B3}" type="slidenum">
              <a:rPr lang="en-US" smtClean="0"/>
              <a:pPr/>
              <a:t>32</a:t>
            </a:fld>
            <a:endParaRPr lang="en-US"/>
          </a:p>
        </p:txBody>
      </p:sp>
    </p:spTree>
    <p:extLst>
      <p:ext uri="{BB962C8B-B14F-4D97-AF65-F5344CB8AC3E}">
        <p14:creationId xmlns:p14="http://schemas.microsoft.com/office/powerpoint/2010/main" xmlns="" val="105044640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474" y="193964"/>
            <a:ext cx="5777345" cy="6664036"/>
          </a:xfrm>
        </p:spPr>
        <p:txBody>
          <a:bodyPr>
            <a:normAutofit/>
          </a:bodyPr>
          <a:lstStyle/>
          <a:p>
            <a:pPr marL="0" indent="0" algn="just">
              <a:buNone/>
            </a:pPr>
            <a:r>
              <a:rPr lang="en-US" sz="2400" dirty="0" smtClean="0"/>
              <a:t>2. </a:t>
            </a:r>
            <a:r>
              <a:rPr lang="en-US" sz="2400" b="1" dirty="0" smtClean="0"/>
              <a:t>WEIGHT</a:t>
            </a:r>
            <a:endParaRPr lang="en-US" sz="2400" b="1" dirty="0"/>
          </a:p>
          <a:p>
            <a:pPr algn="just"/>
            <a:r>
              <a:rPr lang="en-US" sz="2400" dirty="0"/>
              <a:t>Overweight people marry less often, gain entry to less-desirable jobs, and make less money (Swami &amp; others, 2008).</a:t>
            </a:r>
          </a:p>
          <a:p>
            <a:pPr algn="just"/>
            <a:r>
              <a:rPr lang="en-US" sz="2400" dirty="0"/>
              <a:t>Weight discrimination, exceeds racial or gender discrimination and occurs at every employment stage—hiring, placement, promotion, compensation, discipline, and discharge (Roehling,2000)</a:t>
            </a:r>
          </a:p>
          <a:p>
            <a:pPr algn="just"/>
            <a:r>
              <a:rPr lang="en-US" sz="2400" dirty="0"/>
              <a:t>More often bullied, and as adults, they are more often depressed</a:t>
            </a:r>
          </a:p>
          <a:p>
            <a:pPr algn="just"/>
            <a:endParaRPr lang="en-US" sz="2400" dirty="0"/>
          </a:p>
        </p:txBody>
      </p:sp>
      <p:sp>
        <p:nvSpPr>
          <p:cNvPr id="2" name="Slide Number Placeholder 1"/>
          <p:cNvSpPr>
            <a:spLocks noGrp="1"/>
          </p:cNvSpPr>
          <p:nvPr>
            <p:ph type="sldNum" sz="quarter" idx="12"/>
          </p:nvPr>
        </p:nvSpPr>
        <p:spPr/>
        <p:txBody>
          <a:bodyPr/>
          <a:lstStyle/>
          <a:p>
            <a:fld id="{49242EFE-D6B0-4484-A1D4-08FFB40C13B3}" type="slidenum">
              <a:rPr lang="en-US" smtClean="0"/>
              <a:pPr/>
              <a:t>33</a:t>
            </a:fld>
            <a:endParaRPr lang="en-US"/>
          </a:p>
        </p:txBody>
      </p:sp>
      <p:pic>
        <p:nvPicPr>
          <p:cNvPr id="4" name="Picture 3" descr="http://conditionallyaccepteddotcom.files.wordpress.com/2013/08/fat.png?w=585&amp;h=355"/>
          <p:cNvPicPr>
            <a:picLocks noChangeAspect="1" noChangeArrowheads="1"/>
          </p:cNvPicPr>
          <p:nvPr/>
        </p:nvPicPr>
        <p:blipFill>
          <a:blip r:embed="rId2" cstate="print"/>
          <a:srcRect/>
          <a:stretch>
            <a:fillRect/>
          </a:stretch>
        </p:blipFill>
        <p:spPr bwMode="auto">
          <a:xfrm>
            <a:off x="4768454" y="740787"/>
            <a:ext cx="4179094" cy="3381375"/>
          </a:xfrm>
          <a:prstGeom prst="rect">
            <a:avLst/>
          </a:prstGeom>
          <a:noFill/>
        </p:spPr>
      </p:pic>
    </p:spTree>
    <p:extLst>
      <p:ext uri="{BB962C8B-B14F-4D97-AF65-F5344CB8AC3E}">
        <p14:creationId xmlns:p14="http://schemas.microsoft.com/office/powerpoint/2010/main" xmlns="" val="23665423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2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7772400" cy="5137592"/>
          </a:xfrm>
        </p:spPr>
        <p:txBody>
          <a:bodyPr>
            <a:normAutofit fontScale="92500" lnSpcReduction="20000"/>
          </a:bodyPr>
          <a:lstStyle/>
          <a:p>
            <a:pPr algn="just">
              <a:buNone/>
            </a:pPr>
            <a:r>
              <a:rPr lang="en-US" sz="3600" b="1" dirty="0" smtClean="0"/>
              <a:t>DEFINITION OF STEREOTYPE</a:t>
            </a:r>
            <a:r>
              <a:rPr lang="en-US" sz="3600" dirty="0" smtClean="0"/>
              <a:t>:</a:t>
            </a:r>
          </a:p>
          <a:p>
            <a:pPr algn="just"/>
            <a:r>
              <a:rPr lang="en-US" sz="2400" dirty="0" smtClean="0"/>
              <a:t>They </a:t>
            </a:r>
            <a:r>
              <a:rPr lang="en-US" sz="2400" dirty="0" smtClean="0"/>
              <a:t>are beliefs, not prejudice. Stereotypes may support prejudice, yet one might believe, without prejudice that men and women are different yet equal</a:t>
            </a:r>
          </a:p>
          <a:p>
            <a:pPr algn="just"/>
            <a:r>
              <a:rPr lang="en-US" sz="2400" dirty="0" smtClean="0"/>
              <a:t>Stereotype should be seen as the picture that comes to mind when one thinks about a certain group</a:t>
            </a:r>
            <a:endParaRPr lang="en-US" sz="2400" dirty="0"/>
          </a:p>
          <a:p>
            <a:pPr algn="just"/>
            <a:r>
              <a:rPr lang="en-US" sz="2400" dirty="0"/>
              <a:t>Certain examples given in the book include</a:t>
            </a:r>
          </a:p>
          <a:p>
            <a:pPr algn="just"/>
            <a:r>
              <a:rPr lang="en-US" sz="2400" dirty="0"/>
              <a:t>Professors are absent minded</a:t>
            </a:r>
          </a:p>
          <a:p>
            <a:pPr algn="just"/>
            <a:r>
              <a:rPr lang="en-US" sz="2400" dirty="0"/>
              <a:t>Americans are outgoing</a:t>
            </a:r>
          </a:p>
          <a:p>
            <a:pPr algn="just"/>
            <a:r>
              <a:rPr lang="en-US" sz="2400" dirty="0"/>
              <a:t>Pakistanis are</a:t>
            </a:r>
            <a:r>
              <a:rPr lang="en-US" sz="2400" dirty="0" smtClean="0"/>
              <a:t>…?</a:t>
            </a:r>
          </a:p>
          <a:p>
            <a:pPr marL="0" indent="0" algn="just">
              <a:buNone/>
            </a:pPr>
            <a:endParaRPr lang="en-US" sz="2400" dirty="0"/>
          </a:p>
        </p:txBody>
      </p:sp>
      <p:sp>
        <p:nvSpPr>
          <p:cNvPr id="2" name="Slide Number Placeholder 1"/>
          <p:cNvSpPr>
            <a:spLocks noGrp="1"/>
          </p:cNvSpPr>
          <p:nvPr>
            <p:ph type="sldNum" sz="quarter" idx="12"/>
          </p:nvPr>
        </p:nvSpPr>
        <p:spPr/>
        <p:txBody>
          <a:bodyPr/>
          <a:lstStyle/>
          <a:p>
            <a:fld id="{49242EFE-D6B0-4484-A1D4-08FFB40C13B3}" type="slidenum">
              <a:rPr lang="en-US" smtClean="0"/>
              <a:pPr/>
              <a:t>34</a:t>
            </a:fld>
            <a:endParaRPr lang="en-US"/>
          </a:p>
        </p:txBody>
      </p:sp>
    </p:spTree>
    <p:extLst>
      <p:ext uri="{BB962C8B-B14F-4D97-AF65-F5344CB8AC3E}">
        <p14:creationId xmlns:p14="http://schemas.microsoft.com/office/powerpoint/2010/main" xmlns="" val="14765997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7292646" cy="5268721"/>
          </a:xfrm>
        </p:spPr>
        <p:txBody>
          <a:bodyPr>
            <a:normAutofit fontScale="92500" lnSpcReduction="20000"/>
          </a:bodyPr>
          <a:lstStyle/>
          <a:p>
            <a:pPr algn="just"/>
            <a:r>
              <a:rPr lang="en-US" dirty="0" smtClean="0"/>
              <a:t>‘Politician are all crooks, but our senator Jones is a good guy’. This is?</a:t>
            </a:r>
          </a:p>
          <a:p>
            <a:pPr algn="just"/>
            <a:r>
              <a:rPr lang="en-US" b="1" dirty="0" smtClean="0"/>
              <a:t>A stereotype without prejudice towards an individual</a:t>
            </a:r>
          </a:p>
          <a:p>
            <a:pPr algn="just"/>
            <a:r>
              <a:rPr lang="en-US" dirty="0"/>
              <a:t>A group of black kids walk into a shop. The owner was watching a show on his laptop, but paused the episode to keep a closer eye on the kids in his </a:t>
            </a:r>
            <a:r>
              <a:rPr lang="en-US" dirty="0" smtClean="0"/>
              <a:t>store.</a:t>
            </a:r>
          </a:p>
          <a:p>
            <a:pPr algn="just"/>
            <a:r>
              <a:rPr lang="en-US" b="1" dirty="0" smtClean="0"/>
              <a:t>Discrimination</a:t>
            </a:r>
          </a:p>
          <a:p>
            <a:pPr algn="just"/>
            <a:r>
              <a:rPr lang="en-US" dirty="0" err="1"/>
              <a:t>Asim</a:t>
            </a:r>
            <a:r>
              <a:rPr lang="en-US" dirty="0"/>
              <a:t>, being an exchange student from Pakistan, was thought to be good at mathematics because he was from an Asian </a:t>
            </a:r>
            <a:r>
              <a:rPr lang="en-US" dirty="0" smtClean="0"/>
              <a:t>country.</a:t>
            </a:r>
          </a:p>
          <a:p>
            <a:pPr algn="just"/>
            <a:r>
              <a:rPr lang="en-US" b="1" dirty="0" smtClean="0"/>
              <a:t>Prejudice</a:t>
            </a:r>
            <a:endParaRPr lang="en-US" b="1" dirty="0"/>
          </a:p>
          <a:p>
            <a:pPr algn="just"/>
            <a:endParaRPr lang="en-US" b="1" dirty="0"/>
          </a:p>
          <a:p>
            <a:pPr algn="just"/>
            <a:endParaRPr lang="en-US" dirty="0" smtClean="0"/>
          </a:p>
        </p:txBody>
      </p:sp>
      <p:sp>
        <p:nvSpPr>
          <p:cNvPr id="2" name="Slide Number Placeholder 1"/>
          <p:cNvSpPr>
            <a:spLocks noGrp="1"/>
          </p:cNvSpPr>
          <p:nvPr>
            <p:ph type="sldNum" sz="quarter" idx="12"/>
          </p:nvPr>
        </p:nvSpPr>
        <p:spPr/>
        <p:txBody>
          <a:bodyPr/>
          <a:lstStyle/>
          <a:p>
            <a:fld id="{49242EFE-D6B0-4484-A1D4-08FFB40C13B3}" type="slidenum">
              <a:rPr lang="en-US" smtClean="0"/>
              <a:pPr/>
              <a:t>35</a:t>
            </a:fld>
            <a:endParaRPr lang="en-US"/>
          </a:p>
        </p:txBody>
      </p:sp>
    </p:spTree>
    <p:extLst>
      <p:ext uri="{BB962C8B-B14F-4D97-AF65-F5344CB8AC3E}">
        <p14:creationId xmlns:p14="http://schemas.microsoft.com/office/powerpoint/2010/main" xmlns="" val="406266061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98911" y="1219200"/>
            <a:ext cx="7543800" cy="4762500"/>
          </a:xfrm>
        </p:spPr>
        <p:txBody>
          <a:bodyPr>
            <a:normAutofit/>
          </a:bodyPr>
          <a:lstStyle/>
          <a:p>
            <a:pPr algn="ctr">
              <a:buNone/>
            </a:pPr>
            <a:r>
              <a:rPr lang="en-US" sz="6000" b="1" dirty="0" smtClean="0"/>
              <a:t>Social Psychology Principles at Work</a:t>
            </a:r>
            <a:endParaRPr lang="en-US" sz="6000" b="1" dirty="0"/>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Social </a:t>
            </a:r>
            <a:r>
              <a:rPr lang="en-US" b="1" dirty="0" smtClean="0"/>
              <a:t>Facilitation</a:t>
            </a:r>
            <a:endParaRPr lang="en-US" b="1" dirty="0"/>
          </a:p>
        </p:txBody>
      </p:sp>
      <p:sp>
        <p:nvSpPr>
          <p:cNvPr id="3" name="Content Placeholder 2"/>
          <p:cNvSpPr>
            <a:spLocks noGrp="1"/>
          </p:cNvSpPr>
          <p:nvPr>
            <p:ph idx="1"/>
          </p:nvPr>
        </p:nvSpPr>
        <p:spPr>
          <a:xfrm>
            <a:off x="457200" y="1524000"/>
            <a:ext cx="8229600" cy="4754563"/>
          </a:xfrm>
        </p:spPr>
        <p:txBody>
          <a:bodyPr>
            <a:normAutofit/>
          </a:bodyPr>
          <a:lstStyle/>
          <a:p>
            <a:pPr algn="just"/>
            <a:r>
              <a:rPr lang="en-US" dirty="0" smtClean="0"/>
              <a:t>Social </a:t>
            </a:r>
            <a:r>
              <a:rPr lang="en-US" dirty="0"/>
              <a:t>facilitation refers to presence of people increasing an individual’s "dominant" responses (i.e., </a:t>
            </a:r>
            <a:r>
              <a:rPr lang="en-US" dirty="0" smtClean="0"/>
              <a:t>easy or </a:t>
            </a:r>
            <a:r>
              <a:rPr lang="en-US" dirty="0"/>
              <a:t>well-learned behaviors). </a:t>
            </a:r>
            <a:endParaRPr lang="en-US" dirty="0" smtClean="0"/>
          </a:p>
          <a:p>
            <a:pPr algn="just"/>
            <a:r>
              <a:rPr lang="en-US" dirty="0" smtClean="0"/>
              <a:t>If </a:t>
            </a:r>
            <a:r>
              <a:rPr lang="en-US" dirty="0"/>
              <a:t>the dominant response is to perform correctly, then performance improves </a:t>
            </a:r>
            <a:r>
              <a:rPr lang="en-US" dirty="0" smtClean="0"/>
              <a:t>when others </a:t>
            </a:r>
            <a:r>
              <a:rPr lang="en-US" dirty="0"/>
              <a:t>are present. </a:t>
            </a:r>
            <a:endParaRPr lang="en-US" dirty="0" smtClean="0"/>
          </a:p>
          <a:p>
            <a:pPr algn="just"/>
            <a:r>
              <a:rPr lang="en-US" dirty="0" smtClean="0"/>
              <a:t>If </a:t>
            </a:r>
            <a:r>
              <a:rPr lang="en-US" dirty="0"/>
              <a:t>the dominant response is to perform incorrectly (e.g., a </a:t>
            </a:r>
            <a:r>
              <a:rPr lang="en-US" dirty="0" smtClean="0"/>
              <a:t>difficult </a:t>
            </a:r>
            <a:r>
              <a:rPr lang="en-US" dirty="0"/>
              <a:t>task or learning </a:t>
            </a:r>
            <a:r>
              <a:rPr lang="en-US" dirty="0" smtClean="0"/>
              <a:t>something new</a:t>
            </a:r>
            <a:r>
              <a:rPr lang="en-US" dirty="0"/>
              <a:t>), then performance worsens when others are present.</a:t>
            </a:r>
          </a:p>
          <a:p>
            <a:pPr algn="just"/>
            <a:endParaRPr lang="en-US" dirty="0"/>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Group </a:t>
            </a:r>
            <a:r>
              <a:rPr lang="en-US" b="1" dirty="0" smtClean="0"/>
              <a:t>Dynamics</a:t>
            </a:r>
            <a:endParaRPr lang="en-US" b="1" dirty="0"/>
          </a:p>
        </p:txBody>
      </p:sp>
      <p:sp>
        <p:nvSpPr>
          <p:cNvPr id="3" name="Content Placeholder 2"/>
          <p:cNvSpPr>
            <a:spLocks noGrp="1"/>
          </p:cNvSpPr>
          <p:nvPr>
            <p:ph idx="1"/>
          </p:nvPr>
        </p:nvSpPr>
        <p:spPr/>
        <p:txBody>
          <a:bodyPr>
            <a:normAutofit/>
          </a:bodyPr>
          <a:lstStyle/>
          <a:p>
            <a:pPr algn="just"/>
            <a:r>
              <a:rPr lang="en-US" dirty="0" smtClean="0"/>
              <a:t>Group </a:t>
            </a:r>
            <a:r>
              <a:rPr lang="en-US" dirty="0"/>
              <a:t>dynamics refers to </a:t>
            </a:r>
            <a:r>
              <a:rPr lang="en-US" dirty="0" err="1"/>
              <a:t>inﬂuences</a:t>
            </a:r>
            <a:r>
              <a:rPr lang="en-US" dirty="0"/>
              <a:t> of groups on individual members’ behavior and cognitions </a:t>
            </a:r>
            <a:r>
              <a:rPr lang="en-US" dirty="0" smtClean="0"/>
              <a:t>more broadly </a:t>
            </a:r>
            <a:r>
              <a:rPr lang="en-US" dirty="0"/>
              <a:t>than social facilitation per se. </a:t>
            </a:r>
            <a:endParaRPr lang="en-US" dirty="0" smtClean="0"/>
          </a:p>
          <a:p>
            <a:pPr algn="just"/>
            <a:r>
              <a:rPr lang="en-US" dirty="0" smtClean="0"/>
              <a:t>Groups </a:t>
            </a:r>
            <a:r>
              <a:rPr lang="en-US" dirty="0"/>
              <a:t>are particularly </a:t>
            </a:r>
            <a:r>
              <a:rPr lang="en-US" dirty="0" err="1"/>
              <a:t>inﬂuential</a:t>
            </a:r>
            <a:r>
              <a:rPr lang="en-US" dirty="0"/>
              <a:t> on individuals who consider themselves </a:t>
            </a:r>
            <a:r>
              <a:rPr lang="en-US" dirty="0" smtClean="0"/>
              <a:t>to be </a:t>
            </a:r>
            <a:r>
              <a:rPr lang="en-US" dirty="0"/>
              <a:t>members of the group or who feel compelled to align with the group.</a:t>
            </a:r>
          </a:p>
          <a:p>
            <a:pPr algn="just"/>
            <a:endParaRPr lang="en-US" dirty="0"/>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Informal Social </a:t>
            </a:r>
            <a:r>
              <a:rPr lang="en-US" b="1" dirty="0" smtClean="0"/>
              <a:t>Communication</a:t>
            </a:r>
            <a:endParaRPr lang="en-US" b="1" dirty="0"/>
          </a:p>
        </p:txBody>
      </p:sp>
      <p:sp>
        <p:nvSpPr>
          <p:cNvPr id="3" name="Content Placeholder 2"/>
          <p:cNvSpPr>
            <a:spLocks noGrp="1"/>
          </p:cNvSpPr>
          <p:nvPr>
            <p:ph idx="1"/>
          </p:nvPr>
        </p:nvSpPr>
        <p:spPr>
          <a:xfrm>
            <a:off x="798910" y="1752600"/>
            <a:ext cx="7735489" cy="4229100"/>
          </a:xfrm>
        </p:spPr>
        <p:txBody>
          <a:bodyPr>
            <a:normAutofit/>
          </a:bodyPr>
          <a:lstStyle/>
          <a:p>
            <a:pPr algn="just"/>
            <a:r>
              <a:rPr lang="en-US" dirty="0" smtClean="0"/>
              <a:t>Informal </a:t>
            </a:r>
            <a:r>
              <a:rPr lang="en-US" dirty="0"/>
              <a:t>social communication holds that unplanned interactions and communication with other </a:t>
            </a:r>
            <a:r>
              <a:rPr lang="en-US" dirty="0" smtClean="0"/>
              <a:t>people </a:t>
            </a:r>
            <a:r>
              <a:rPr lang="en-US" dirty="0" err="1" smtClean="0"/>
              <a:t>inﬂuences</a:t>
            </a:r>
            <a:r>
              <a:rPr lang="en-US" dirty="0" smtClean="0"/>
              <a:t> </a:t>
            </a:r>
            <a:r>
              <a:rPr lang="en-US" dirty="0"/>
              <a:t>opinions, attitudes, beliefs, and behaviors and that "functional distance" (i.e., interactions with other) </a:t>
            </a:r>
            <a:r>
              <a:rPr lang="en-US" dirty="0" smtClean="0"/>
              <a:t>is more </a:t>
            </a:r>
            <a:r>
              <a:rPr lang="en-US" dirty="0"/>
              <a:t>important that "physical distance" (the actual amount of geometric space)</a:t>
            </a:r>
          </a:p>
          <a:p>
            <a:pPr algn="just"/>
            <a:endParaRPr lang="en-US" dirty="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048681" name="Google Shape;161;p22"/>
          <p:cNvSpPr txBox="1">
            <a:spLocks noGrp="1"/>
          </p:cNvSpPr>
          <p:nvPr>
            <p:ph type="title"/>
          </p:nvPr>
        </p:nvSpPr>
        <p:spPr>
          <a:xfrm>
            <a:off x="457200" y="123825"/>
            <a:ext cx="8058150" cy="546099"/>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3300"/>
              <a:buFont typeface="Garamond"/>
              <a:buNone/>
            </a:pPr>
            <a:r>
              <a:rPr lang="en-US" sz="3300" b="1" i="0" u="none" strike="noStrike" cap="none">
                <a:solidFill>
                  <a:schemeClr val="dk1"/>
                </a:solidFill>
                <a:latin typeface="Garamond"/>
                <a:ea typeface="Garamond"/>
                <a:cs typeface="Garamond"/>
                <a:sym typeface="Garamond"/>
              </a:rPr>
              <a:t>Themes in Social Psychology</a:t>
            </a:r>
            <a:endParaRPr sz="3300" b="1" i="0" u="none" strike="noStrike" cap="none">
              <a:solidFill>
                <a:schemeClr val="dk1"/>
              </a:solidFill>
              <a:latin typeface="Garamond"/>
              <a:ea typeface="Garamond"/>
              <a:cs typeface="Garamond"/>
              <a:sym typeface="Garamond"/>
            </a:endParaRPr>
          </a:p>
        </p:txBody>
      </p:sp>
      <p:sp>
        <p:nvSpPr>
          <p:cNvPr id="1048682" name="Google Shape;162;p22"/>
          <p:cNvSpPr txBox="1">
            <a:spLocks noGrp="1"/>
          </p:cNvSpPr>
          <p:nvPr>
            <p:ph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171450" marR="0" lvl="0" indent="-38100" algn="l" rtl="0">
              <a:lnSpc>
                <a:spcPct val="90000"/>
              </a:lnSpc>
              <a:spcBef>
                <a:spcPts val="0"/>
              </a:spcBef>
              <a:spcAft>
                <a:spcPts val="0"/>
              </a:spcAft>
              <a:buClr>
                <a:schemeClr val="dk1"/>
              </a:buClr>
              <a:buSzPts val="2100"/>
              <a:buFont typeface="Arial"/>
              <a:buNone/>
            </a:pPr>
            <a:endParaRPr sz="2100" b="0" i="0" u="none" strike="noStrike" cap="none">
              <a:solidFill>
                <a:schemeClr val="dk1"/>
              </a:solidFill>
              <a:latin typeface="Calibri"/>
              <a:ea typeface="Calibri"/>
              <a:cs typeface="Calibri"/>
              <a:sym typeface="Calibri"/>
            </a:endParaRPr>
          </a:p>
        </p:txBody>
      </p:sp>
      <p:sp>
        <p:nvSpPr>
          <p:cNvPr id="1048683" name="Google Shape;163;p22"/>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9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4</a:t>
            </a:fld>
            <a:endParaRPr sz="900" b="0" i="0" u="none" strike="noStrike" cap="none">
              <a:solidFill>
                <a:srgbClr val="888888"/>
              </a:solidFill>
              <a:latin typeface="Calibri"/>
              <a:ea typeface="Calibri"/>
              <a:cs typeface="Calibri"/>
              <a:sym typeface="Calibri"/>
            </a:endParaRPr>
          </a:p>
        </p:txBody>
      </p:sp>
      <p:pic>
        <p:nvPicPr>
          <p:cNvPr id="2097172" name="Google Shape;164;p22" descr="C:\Users\kiran\AppData\Local\Microsoft\Windows\Temporary Internet Files\Content.IE5\5ULB3A2B\Screenshot_2015-02-08-23-09-55~2.jpg"/>
          <p:cNvPicPr preferRelativeResize="0">
            <a:picLocks/>
          </p:cNvPicPr>
          <p:nvPr/>
        </p:nvPicPr>
        <p:blipFill rotWithShape="1">
          <a:blip r:embed="rId3">
            <a:alphaModFix/>
          </a:blip>
          <a:srcRect/>
          <a:stretch>
            <a:fillRect/>
          </a:stretch>
        </p:blipFill>
        <p:spPr>
          <a:xfrm>
            <a:off x="0" y="838200"/>
            <a:ext cx="9129862" cy="5715000"/>
          </a:xfrm>
          <a:prstGeom prst="rect">
            <a:avLst/>
          </a:prstGeom>
          <a:noFill/>
          <a:ln>
            <a:noFill/>
          </a:ln>
        </p:spPr>
      </p:pic>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De-individuation </a:t>
            </a:r>
            <a:r>
              <a:rPr lang="en-US" dirty="0" smtClean="0"/>
              <a:t>and </a:t>
            </a:r>
            <a:r>
              <a:rPr lang="en-US" dirty="0" smtClean="0"/>
              <a:t>Individuation</a:t>
            </a:r>
            <a:endParaRPr lang="en-US" dirty="0"/>
          </a:p>
        </p:txBody>
      </p:sp>
      <p:sp>
        <p:nvSpPr>
          <p:cNvPr id="3" name="Content Placeholder 2"/>
          <p:cNvSpPr>
            <a:spLocks noGrp="1"/>
          </p:cNvSpPr>
          <p:nvPr>
            <p:ph idx="1"/>
          </p:nvPr>
        </p:nvSpPr>
        <p:spPr>
          <a:xfrm>
            <a:off x="762000" y="1905000"/>
            <a:ext cx="7543800" cy="4229100"/>
          </a:xfrm>
        </p:spPr>
        <p:txBody>
          <a:bodyPr/>
          <a:lstStyle/>
          <a:p>
            <a:pPr algn="just"/>
            <a:r>
              <a:rPr lang="en-US" b="1" dirty="0" smtClean="0"/>
              <a:t>De-individuation</a:t>
            </a:r>
            <a:r>
              <a:rPr lang="en-US" dirty="0" smtClean="0"/>
              <a:t> </a:t>
            </a:r>
            <a:r>
              <a:rPr lang="en-US" dirty="0"/>
              <a:t>refers to the psychological "need" to be part of a group, whereas </a:t>
            </a:r>
            <a:r>
              <a:rPr lang="en-US" b="1" dirty="0"/>
              <a:t>Individuation</a:t>
            </a:r>
            <a:r>
              <a:rPr lang="en-US" dirty="0"/>
              <a:t> refers </a:t>
            </a:r>
            <a:r>
              <a:rPr lang="en-US" dirty="0" smtClean="0"/>
              <a:t>to the </a:t>
            </a:r>
            <a:r>
              <a:rPr lang="en-US" dirty="0"/>
              <a:t>psychological "need" to be singled out and recognized. </a:t>
            </a:r>
          </a:p>
          <a:p>
            <a:pPr algn="just"/>
            <a:endParaRPr lang="en-US" dirty="0"/>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Social </a:t>
            </a:r>
            <a:r>
              <a:rPr lang="en-US" b="1" dirty="0" smtClean="0"/>
              <a:t>Comparison</a:t>
            </a:r>
            <a:endParaRPr lang="en-US" b="1" dirty="0"/>
          </a:p>
        </p:txBody>
      </p:sp>
      <p:sp>
        <p:nvSpPr>
          <p:cNvPr id="3" name="Content Placeholder 2"/>
          <p:cNvSpPr>
            <a:spLocks noGrp="1"/>
          </p:cNvSpPr>
          <p:nvPr>
            <p:ph idx="1"/>
          </p:nvPr>
        </p:nvSpPr>
        <p:spPr>
          <a:xfrm>
            <a:off x="457200" y="1752600"/>
            <a:ext cx="8229600" cy="4678363"/>
          </a:xfrm>
        </p:spPr>
        <p:txBody>
          <a:bodyPr>
            <a:normAutofit/>
          </a:bodyPr>
          <a:lstStyle/>
          <a:p>
            <a:pPr algn="just"/>
            <a:r>
              <a:rPr lang="en-US" dirty="0" smtClean="0"/>
              <a:t>According </a:t>
            </a:r>
            <a:r>
              <a:rPr lang="en-US" dirty="0"/>
              <a:t>to Social Comparison Theory, people have a need to judge the "goodness" of their </a:t>
            </a:r>
            <a:r>
              <a:rPr lang="en-US" dirty="0" smtClean="0"/>
              <a:t>behaviors and </a:t>
            </a:r>
            <a:r>
              <a:rPr lang="en-US" dirty="0"/>
              <a:t>cognitions. </a:t>
            </a:r>
            <a:endParaRPr lang="en-US" dirty="0" smtClean="0"/>
          </a:p>
          <a:p>
            <a:pPr algn="just"/>
            <a:r>
              <a:rPr lang="en-US" dirty="0" smtClean="0"/>
              <a:t>In </a:t>
            </a:r>
            <a:r>
              <a:rPr lang="en-US" dirty="0"/>
              <a:t>the absence of physical realities or clear indications of correctness, people rely upon </a:t>
            </a:r>
            <a:r>
              <a:rPr lang="en-US" dirty="0" smtClean="0"/>
              <a:t>comparisons to </a:t>
            </a:r>
            <a:r>
              <a:rPr lang="en-US" dirty="0"/>
              <a:t>similar people and upon the behaviors and opinions of people whom they admire.</a:t>
            </a:r>
          </a:p>
          <a:p>
            <a:pPr algn="just"/>
            <a:endParaRPr lang="en-US" dirty="0"/>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Conformity</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Conformity </a:t>
            </a:r>
            <a:r>
              <a:rPr lang="en-US" dirty="0"/>
              <a:t>refers to the tendency of individuals to adopt beliefs and behaviors of other people with </a:t>
            </a:r>
            <a:r>
              <a:rPr lang="en-US" dirty="0" smtClean="0"/>
              <a:t>whom they </a:t>
            </a:r>
            <a:r>
              <a:rPr lang="en-US" dirty="0"/>
              <a:t>interact. </a:t>
            </a:r>
            <a:endParaRPr lang="en-US" dirty="0" smtClean="0"/>
          </a:p>
          <a:p>
            <a:pPr algn="just">
              <a:buNone/>
            </a:pPr>
            <a:r>
              <a:rPr lang="en-US" dirty="0" smtClean="0"/>
              <a:t>Conformity </a:t>
            </a:r>
            <a:r>
              <a:rPr lang="en-US" dirty="0"/>
              <a:t>is most likely when there is little diversity of perspectives, opinions, and behaviors, </a:t>
            </a:r>
            <a:r>
              <a:rPr lang="en-US" dirty="0" smtClean="0"/>
              <a:t>and when </a:t>
            </a:r>
            <a:r>
              <a:rPr lang="en-US" dirty="0"/>
              <a:t>it is not psychologically "safe" to not conform.</a:t>
            </a:r>
          </a:p>
          <a:p>
            <a:pPr algn="just"/>
            <a:endParaRPr lang="en-US" dirty="0"/>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Aﬃliation</a:t>
            </a:r>
            <a:endParaRPr lang="en-US" b="1" dirty="0"/>
          </a:p>
        </p:txBody>
      </p:sp>
      <p:sp>
        <p:nvSpPr>
          <p:cNvPr id="3" name="Content Placeholder 2"/>
          <p:cNvSpPr>
            <a:spLocks noGrp="1"/>
          </p:cNvSpPr>
          <p:nvPr>
            <p:ph idx="1"/>
          </p:nvPr>
        </p:nvSpPr>
        <p:spPr/>
        <p:txBody>
          <a:bodyPr/>
          <a:lstStyle/>
          <a:p>
            <a:pPr algn="just"/>
            <a:r>
              <a:rPr lang="en-US" dirty="0" smtClean="0"/>
              <a:t>The </a:t>
            </a:r>
            <a:r>
              <a:rPr lang="en-US" dirty="0"/>
              <a:t>principle of </a:t>
            </a:r>
            <a:r>
              <a:rPr lang="en-US" dirty="0" err="1"/>
              <a:t>Aﬃliation</a:t>
            </a:r>
            <a:r>
              <a:rPr lang="en-US" dirty="0"/>
              <a:t> holds that people prefer to be with other people, especially with </a:t>
            </a:r>
            <a:r>
              <a:rPr lang="en-US" dirty="0" smtClean="0"/>
              <a:t>others perceived </a:t>
            </a:r>
            <a:r>
              <a:rPr lang="en-US" dirty="0"/>
              <a:t>to be similar or in similar situations.</a:t>
            </a:r>
          </a:p>
          <a:p>
            <a:pPr algn="just"/>
            <a:endParaRPr lang="en-US" dirty="0"/>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smtClean="0"/>
              <a:t>Persuasive Communication and Attitude Formation</a:t>
            </a:r>
            <a:br>
              <a:rPr lang="en-US" b="1" dirty="0" smtClean="0"/>
            </a:br>
            <a:endParaRPr lang="en-US" b="1" dirty="0"/>
          </a:p>
        </p:txBody>
      </p:sp>
      <p:sp>
        <p:nvSpPr>
          <p:cNvPr id="3" name="Content Placeholder 2"/>
          <p:cNvSpPr>
            <a:spLocks noGrp="1"/>
          </p:cNvSpPr>
          <p:nvPr>
            <p:ph idx="1"/>
          </p:nvPr>
        </p:nvSpPr>
        <p:spPr>
          <a:xfrm>
            <a:off x="457200" y="1371600"/>
            <a:ext cx="8229600" cy="4983163"/>
          </a:xfrm>
        </p:spPr>
        <p:txBody>
          <a:bodyPr>
            <a:noAutofit/>
          </a:bodyPr>
          <a:lstStyle/>
          <a:p>
            <a:pPr algn="just"/>
            <a:r>
              <a:rPr lang="en-US" sz="2000" dirty="0" smtClean="0"/>
              <a:t>There </a:t>
            </a:r>
            <a:r>
              <a:rPr lang="en-US" sz="2000" dirty="0"/>
              <a:t>are </a:t>
            </a:r>
            <a:r>
              <a:rPr lang="en-US" sz="2000" dirty="0" err="1"/>
              <a:t>speciﬁc</a:t>
            </a:r>
            <a:r>
              <a:rPr lang="en-US" sz="2000" dirty="0"/>
              <a:t> communication strategies and techniques that are particularly persuasive and which </a:t>
            </a:r>
            <a:r>
              <a:rPr lang="en-US" sz="2000" dirty="0" smtClean="0"/>
              <a:t>can shape </a:t>
            </a:r>
            <a:r>
              <a:rPr lang="en-US" sz="2000" dirty="0"/>
              <a:t>the attitudes of other people.</a:t>
            </a:r>
          </a:p>
          <a:p>
            <a:pPr algn="just"/>
            <a:r>
              <a:rPr lang="en-US" sz="2000" dirty="0"/>
              <a:t>Background. Social psychologists have a great deal of interest in communication (sending and receiving, verbally and</a:t>
            </a:r>
          </a:p>
          <a:p>
            <a:pPr algn="just"/>
            <a:r>
              <a:rPr lang="en-US" sz="2000" dirty="0"/>
              <a:t>non-verbally) because it is central to human relationships. Persuasive communication </a:t>
            </a:r>
            <a:r>
              <a:rPr lang="en-US" sz="2000" dirty="0" err="1"/>
              <a:t>inﬂuences</a:t>
            </a:r>
            <a:r>
              <a:rPr lang="en-US" sz="2000" dirty="0"/>
              <a:t> opinions, </a:t>
            </a:r>
            <a:r>
              <a:rPr lang="en-US" sz="2000" dirty="0" smtClean="0"/>
              <a:t>behaviors, team </a:t>
            </a:r>
            <a:r>
              <a:rPr lang="en-US" sz="2000" dirty="0"/>
              <a:t>building, performance, and cohesiveness. </a:t>
            </a:r>
            <a:endParaRPr lang="en-US" sz="2000" dirty="0" smtClean="0"/>
          </a:p>
          <a:p>
            <a:pPr algn="just"/>
            <a:r>
              <a:rPr lang="en-US" sz="2000" dirty="0" smtClean="0"/>
              <a:t>Key </a:t>
            </a:r>
            <a:r>
              <a:rPr lang="en-US" sz="2000" dirty="0"/>
              <a:t>principles include: </a:t>
            </a:r>
            <a:r>
              <a:rPr lang="en-US" sz="2000" b="1" dirty="0" smtClean="0"/>
              <a:t>authenticity; clarity; </a:t>
            </a:r>
            <a:r>
              <a:rPr lang="en-US" sz="2000" b="1" dirty="0"/>
              <a:t>consistent verbal and nonverbal </a:t>
            </a:r>
            <a:r>
              <a:rPr lang="en-US" sz="2000" b="1" dirty="0" smtClean="0"/>
              <a:t>communication; </a:t>
            </a:r>
            <a:r>
              <a:rPr lang="en-US" sz="2000" b="1" dirty="0"/>
              <a:t>point/counterpoint </a:t>
            </a:r>
            <a:r>
              <a:rPr lang="en-US" sz="2000" b="1" dirty="0" smtClean="0"/>
              <a:t>(; </a:t>
            </a:r>
            <a:r>
              <a:rPr lang="en-US" sz="2000" b="1" dirty="0"/>
              <a:t>resistance to "counterpropaganda</a:t>
            </a:r>
            <a:r>
              <a:rPr lang="en-US" sz="2000" b="1" dirty="0" smtClean="0"/>
              <a:t>"; </a:t>
            </a:r>
            <a:r>
              <a:rPr lang="en-US" sz="2000" b="1" dirty="0" err="1"/>
              <a:t>recency</a:t>
            </a:r>
            <a:r>
              <a:rPr lang="en-US" sz="2000" b="1" dirty="0"/>
              <a:t> and primacy of </a:t>
            </a:r>
            <a:r>
              <a:rPr lang="en-US" sz="2000" b="1" dirty="0" smtClean="0"/>
              <a:t>messaging; </a:t>
            </a:r>
            <a:r>
              <a:rPr lang="en-US" sz="2000" b="1" dirty="0"/>
              <a:t>perceived </a:t>
            </a:r>
            <a:r>
              <a:rPr lang="en-US" sz="2000" b="1" dirty="0" smtClean="0"/>
              <a:t>self-interest; perceived </a:t>
            </a:r>
            <a:r>
              <a:rPr lang="en-US" sz="2000" b="1" dirty="0"/>
              <a:t>source credibility on communication </a:t>
            </a:r>
            <a:r>
              <a:rPr lang="en-US" sz="2000" b="1" dirty="0" err="1" smtClean="0"/>
              <a:t>eﬀectiveness</a:t>
            </a:r>
            <a:r>
              <a:rPr lang="en-US" sz="2000" b="1" dirty="0" smtClean="0"/>
              <a:t>; </a:t>
            </a:r>
            <a:r>
              <a:rPr lang="en-US" sz="2000" b="1" dirty="0"/>
              <a:t>power of repetition </a:t>
            </a:r>
            <a:r>
              <a:rPr lang="en-US" sz="2000" dirty="0"/>
              <a:t>(Weaver et al., 2007).</a:t>
            </a:r>
          </a:p>
          <a:p>
            <a:pPr algn="just"/>
            <a:endParaRPr lang="en-US" sz="2000" dirty="0"/>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b="1" dirty="0" smtClean="0"/>
              <a:t>Cooperation, Competition, and </a:t>
            </a:r>
            <a:r>
              <a:rPr lang="en-US" sz="3600" b="1" dirty="0" err="1" smtClean="0"/>
              <a:t>Conﬂict</a:t>
            </a:r>
            <a:r>
              <a:rPr lang="en-US" sz="3600" b="1" dirty="0" smtClean="0"/>
              <a:t> </a:t>
            </a:r>
            <a:endParaRPr lang="en-US" sz="3600" b="1" dirty="0"/>
          </a:p>
        </p:txBody>
      </p:sp>
      <p:sp>
        <p:nvSpPr>
          <p:cNvPr id="3" name="Content Placeholder 2"/>
          <p:cNvSpPr>
            <a:spLocks noGrp="1"/>
          </p:cNvSpPr>
          <p:nvPr>
            <p:ph idx="1"/>
          </p:nvPr>
        </p:nvSpPr>
        <p:spPr>
          <a:xfrm>
            <a:off x="457200" y="1143000"/>
            <a:ext cx="8229600" cy="4525963"/>
          </a:xfrm>
        </p:spPr>
        <p:txBody>
          <a:bodyPr>
            <a:noAutofit/>
          </a:bodyPr>
          <a:lstStyle/>
          <a:p>
            <a:pPr algn="just"/>
            <a:r>
              <a:rPr lang="en-US" sz="2000" smtClean="0"/>
              <a:t>People </a:t>
            </a:r>
            <a:r>
              <a:rPr lang="en-US" sz="2000" dirty="0"/>
              <a:t>interact in ways that may be cooperative, competitive, and/or in </a:t>
            </a:r>
            <a:r>
              <a:rPr lang="en-US" sz="2000" dirty="0" err="1"/>
              <a:t>conﬂict</a:t>
            </a:r>
            <a:r>
              <a:rPr lang="en-US" sz="2000"/>
              <a:t>. </a:t>
            </a:r>
            <a:r>
              <a:rPr lang="en-US" sz="2000" smtClean="0"/>
              <a:t>I</a:t>
            </a:r>
            <a:r>
              <a:rPr lang="en-US" sz="2000" smtClean="0"/>
              <a:t>nteraction </a:t>
            </a:r>
            <a:r>
              <a:rPr lang="en-US" sz="2000" dirty="0"/>
              <a:t>may be positive or negative depending on the situation, the individuals involved, and how </a:t>
            </a:r>
            <a:r>
              <a:rPr lang="en-US" sz="2000"/>
              <a:t>the </a:t>
            </a:r>
            <a:r>
              <a:rPr lang="en-US" sz="2000" smtClean="0"/>
              <a:t>situations and </a:t>
            </a:r>
            <a:r>
              <a:rPr lang="en-US" sz="2000" dirty="0"/>
              <a:t>interactions are framed and perceived. </a:t>
            </a:r>
          </a:p>
          <a:p>
            <a:pPr algn="just"/>
            <a:r>
              <a:rPr lang="en-US" sz="2000" smtClean="0"/>
              <a:t>Cooperation </a:t>
            </a:r>
            <a:r>
              <a:rPr lang="en-US" sz="2000" dirty="0"/>
              <a:t>involves individuals working </a:t>
            </a:r>
            <a:r>
              <a:rPr lang="en-US" sz="2000"/>
              <a:t>interdependently </a:t>
            </a:r>
            <a:r>
              <a:rPr lang="en-US" sz="2000" smtClean="0"/>
              <a:t>or independently </a:t>
            </a:r>
            <a:r>
              <a:rPr lang="en-US" sz="2000" dirty="0"/>
              <a:t>to achieve common or individual goals. Cooperation is usually considered to be positive</a:t>
            </a:r>
            <a:r>
              <a:rPr lang="en-US" sz="2000"/>
              <a:t>. </a:t>
            </a:r>
            <a:endParaRPr lang="en-US" sz="2000" smtClean="0"/>
          </a:p>
          <a:p>
            <a:pPr algn="just"/>
            <a:r>
              <a:rPr lang="en-US" sz="2000" smtClean="0"/>
              <a:t>Cooperation </a:t>
            </a:r>
            <a:r>
              <a:rPr lang="en-US" sz="2000" smtClean="0"/>
              <a:t>c</a:t>
            </a:r>
            <a:r>
              <a:rPr lang="en-US" sz="2000" smtClean="0"/>
              <a:t>an </a:t>
            </a:r>
            <a:r>
              <a:rPr lang="en-US" sz="2000" dirty="0"/>
              <a:t>be negative when individuals make or perceive they make markedly </a:t>
            </a:r>
            <a:r>
              <a:rPr lang="en-US" sz="2000" dirty="0" err="1"/>
              <a:t>diﬀerent</a:t>
            </a:r>
            <a:r>
              <a:rPr lang="en-US" sz="2000" dirty="0"/>
              <a:t> contributions</a:t>
            </a:r>
            <a:r>
              <a:rPr lang="en-US" sz="2000"/>
              <a:t>. </a:t>
            </a:r>
            <a:endParaRPr lang="en-US" sz="2000" smtClean="0"/>
          </a:p>
          <a:p>
            <a:pPr algn="just"/>
            <a:r>
              <a:rPr lang="en-US" sz="2000" smtClean="0"/>
              <a:t>Competition involves </a:t>
            </a:r>
            <a:r>
              <a:rPr lang="en-US" sz="2000" dirty="0"/>
              <a:t>individuals working to achieve similar goals wherein only one or a few succeed</a:t>
            </a:r>
            <a:r>
              <a:rPr lang="en-US" sz="2000"/>
              <a:t>. </a:t>
            </a:r>
            <a:endParaRPr lang="en-US" sz="2000" dirty="0"/>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Competition is considered to be negative if there are clear losers who </a:t>
            </a:r>
            <a:r>
              <a:rPr lang="en-US" dirty="0" err="1" smtClean="0"/>
              <a:t>suﬀer</a:t>
            </a:r>
            <a:r>
              <a:rPr lang="en-US" dirty="0" smtClean="0"/>
              <a:t> psychologically and/or physically. Competition is positive if it motivates individuals to optimize development and performance.</a:t>
            </a:r>
          </a:p>
          <a:p>
            <a:pPr algn="just"/>
            <a:r>
              <a:rPr lang="en-US" dirty="0" err="1" smtClean="0"/>
              <a:t>Conﬂict</a:t>
            </a:r>
            <a:r>
              <a:rPr lang="en-US" dirty="0" smtClean="0"/>
              <a:t> is usually a negative situation when it involves winner(s) versus loser(s) and the consequences are serious. </a:t>
            </a:r>
            <a:r>
              <a:rPr lang="en-US" dirty="0" err="1" smtClean="0"/>
              <a:t>Conﬂict</a:t>
            </a:r>
            <a:r>
              <a:rPr lang="en-US" dirty="0" smtClean="0"/>
              <a:t> is positive and valuable when it involves expression of contrasting views to solve a problem.</a:t>
            </a:r>
          </a:p>
          <a:p>
            <a:endParaRPr lang="en-US" dirty="0"/>
          </a:p>
        </p:txBody>
      </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6802" name="Picture 2" descr="Difference Between Altruism and Prosocial Behavior"/>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543802" cy="1219200"/>
          </a:xfrm>
        </p:spPr>
        <p:txBody>
          <a:bodyPr/>
          <a:lstStyle/>
          <a:p>
            <a:r>
              <a:rPr lang="en-US" b="1" dirty="0" smtClean="0"/>
              <a:t>Pro-social Behavior at Work</a:t>
            </a:r>
            <a:endParaRPr lang="en-US" b="1" dirty="0"/>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pPr algn="just"/>
            <a:r>
              <a:rPr lang="en-US" dirty="0"/>
              <a:t>Resource control theory states that pro-sociality as well as anti-sociality are basic patterns of resource control in human psychological and social functioning (Hawley, 1999). </a:t>
            </a:r>
            <a:endParaRPr lang="en-US" dirty="0" smtClean="0"/>
          </a:p>
          <a:p>
            <a:pPr algn="just"/>
            <a:r>
              <a:rPr lang="en-US" dirty="0" smtClean="0"/>
              <a:t>For </a:t>
            </a:r>
            <a:r>
              <a:rPr lang="en-US" dirty="0"/>
              <a:t>example, employees need various types of resources (e.g., informational, material, and social) to carry out their tasks in an organization. </a:t>
            </a:r>
            <a:endParaRPr lang="en-US" dirty="0" smtClean="0"/>
          </a:p>
          <a:p>
            <a:pPr algn="just"/>
            <a:r>
              <a:rPr lang="en-US" dirty="0" smtClean="0"/>
              <a:t>Interpersonal </a:t>
            </a:r>
            <a:r>
              <a:rPr lang="en-US" dirty="0"/>
              <a:t>relations are a source of access to important resources including goal support, know-how and know-who (</a:t>
            </a:r>
            <a:r>
              <a:rPr lang="en-US" dirty="0" err="1"/>
              <a:t>Ciarrochi</a:t>
            </a:r>
            <a:r>
              <a:rPr lang="en-US" dirty="0"/>
              <a:t> et al., 2019). </a:t>
            </a:r>
            <a:endParaRPr lang="en-US" dirty="0" smtClean="0"/>
          </a:p>
          <a:p>
            <a:pPr algn="just"/>
            <a:r>
              <a:rPr lang="en-US" dirty="0" smtClean="0"/>
              <a:t>In </a:t>
            </a:r>
            <a:r>
              <a:rPr lang="en-US" dirty="0"/>
              <a:t>this sense, friendships on the job should be seen as a resource that individuals strive to develop and maintain (</a:t>
            </a:r>
            <a:r>
              <a:rPr lang="en-US" dirty="0" err="1"/>
              <a:t>Ciarrochi</a:t>
            </a:r>
            <a:r>
              <a:rPr lang="en-US" dirty="0"/>
              <a:t> et al., 2019). </a:t>
            </a:r>
            <a:endParaRPr lang="en-US" dirty="0" smtClean="0"/>
          </a:p>
          <a:p>
            <a:pPr algn="just"/>
            <a:r>
              <a:rPr lang="en-US" dirty="0" smtClean="0"/>
              <a:t>It </a:t>
            </a:r>
            <a:r>
              <a:rPr lang="en-US" dirty="0"/>
              <a:t>has been argued that good cooperators work better and last longer on the job than poor cooperators (Wilson et al., 2014). Recently, </a:t>
            </a:r>
            <a:r>
              <a:rPr lang="en-US" dirty="0" err="1"/>
              <a:t>Ciarrochi</a:t>
            </a:r>
            <a:r>
              <a:rPr lang="en-US" dirty="0"/>
              <a:t> et al. (2019) suggested that being </a:t>
            </a:r>
            <a:r>
              <a:rPr lang="en-US" dirty="0" err="1"/>
              <a:t>prosocial</a:t>
            </a:r>
            <a:r>
              <a:rPr lang="en-US" dirty="0"/>
              <a:t> is perhaps the best path to success.</a:t>
            </a:r>
          </a:p>
          <a:p>
            <a:pPr algn="just"/>
            <a:endParaRPr lang="en-US" dirty="0"/>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Citizenship Behavior</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OCB </a:t>
            </a:r>
            <a:r>
              <a:rPr lang="en-US" dirty="0" smtClean="0"/>
              <a:t>is defined as actions that support the social and psychological environment where task performance unfolds (</a:t>
            </a:r>
            <a:r>
              <a:rPr lang="en-US" dirty="0" err="1" smtClean="0"/>
              <a:t>Bolino</a:t>
            </a:r>
            <a:r>
              <a:rPr lang="en-US" dirty="0" smtClean="0"/>
              <a:t> and Grant, 2016). </a:t>
            </a:r>
            <a:endParaRPr lang="en-US" dirty="0" smtClean="0"/>
          </a:p>
          <a:p>
            <a:pPr algn="just"/>
            <a:r>
              <a:rPr lang="en-US" dirty="0" smtClean="0"/>
              <a:t>Lee </a:t>
            </a:r>
            <a:r>
              <a:rPr lang="en-US" dirty="0" smtClean="0"/>
              <a:t>and Allen (2002) noted that these behaviors represent employees’ voluntary actions such as helping coworkers and attending non-obligatory events which facilitate organizational flow although they are not essential components of the task at hand. </a:t>
            </a:r>
            <a:endParaRPr lang="en-US" dirty="0" smtClean="0"/>
          </a:p>
          <a:p>
            <a:pPr algn="just"/>
            <a:r>
              <a:rPr lang="en-US" dirty="0" smtClean="0"/>
              <a:t>OCB </a:t>
            </a:r>
            <a:r>
              <a:rPr lang="en-US" dirty="0" smtClean="0"/>
              <a:t>across individuals leads to better organizational performance (</a:t>
            </a:r>
            <a:r>
              <a:rPr lang="en-US" dirty="0" err="1" smtClean="0"/>
              <a:t>Choi</a:t>
            </a:r>
            <a:r>
              <a:rPr lang="en-US" dirty="0" smtClean="0"/>
              <a:t>, 2009). </a:t>
            </a:r>
            <a:endParaRPr lang="en-US" dirty="0" smtClean="0"/>
          </a:p>
          <a:p>
            <a:pPr algn="just"/>
            <a:r>
              <a:rPr lang="en-US" dirty="0" smtClean="0"/>
              <a:t>OCB </a:t>
            </a:r>
            <a:r>
              <a:rPr lang="en-US" dirty="0" smtClean="0"/>
              <a:t>constitutes actions that are taken with no expectation for recognition or compensation (</a:t>
            </a:r>
            <a:r>
              <a:rPr lang="en-US" dirty="0" err="1" smtClean="0"/>
              <a:t>Koslowsky</a:t>
            </a:r>
            <a:r>
              <a:rPr lang="en-US" dirty="0" smtClean="0"/>
              <a:t> and </a:t>
            </a:r>
            <a:r>
              <a:rPr lang="en-US" dirty="0" err="1" smtClean="0"/>
              <a:t>Pindek</a:t>
            </a:r>
            <a:r>
              <a:rPr lang="en-US" dirty="0" smtClean="0"/>
              <a:t>, 2011). </a:t>
            </a:r>
            <a:endParaRPr lang="en-US"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048687" name="Google Shape;169;p23"/>
          <p:cNvSpPr txBox="1">
            <a:spLocks noGrp="1"/>
          </p:cNvSpPr>
          <p:nvPr>
            <p:ph type="title"/>
          </p:nvPr>
        </p:nvSpPr>
        <p:spPr>
          <a:xfrm>
            <a:off x="762000" y="76200"/>
            <a:ext cx="7886700" cy="9144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300"/>
              <a:buFont typeface="Garamond"/>
              <a:buNone/>
            </a:pPr>
            <a:r>
              <a:rPr lang="en-US" sz="3300" b="1" i="0" u="none" strike="noStrike" cap="none">
                <a:solidFill>
                  <a:schemeClr val="dk1"/>
                </a:solidFill>
                <a:latin typeface="Garamond"/>
                <a:ea typeface="Garamond"/>
                <a:cs typeface="Garamond"/>
                <a:sym typeface="Garamond"/>
              </a:rPr>
              <a:t>Four major headings of Social Psychology </a:t>
            </a:r>
            <a:r>
              <a:rPr lang="en-US" sz="1800" b="1" i="0" u="none" strike="noStrike" cap="none">
                <a:solidFill>
                  <a:schemeClr val="dk1"/>
                </a:solidFill>
                <a:latin typeface="Garamond"/>
                <a:ea typeface="Garamond"/>
                <a:cs typeface="Garamond"/>
                <a:sym typeface="Garamond"/>
              </a:rPr>
              <a:t/>
            </a:r>
            <a:br>
              <a:rPr lang="en-US" sz="1800" b="1" i="0" u="none" strike="noStrike" cap="none">
                <a:solidFill>
                  <a:schemeClr val="dk1"/>
                </a:solidFill>
                <a:latin typeface="Garamond"/>
                <a:ea typeface="Garamond"/>
                <a:cs typeface="Garamond"/>
                <a:sym typeface="Garamond"/>
              </a:rPr>
            </a:br>
            <a:r>
              <a:rPr lang="en-US" sz="1800" b="1" i="0" u="none" strike="noStrike" cap="none">
                <a:solidFill>
                  <a:schemeClr val="dk1"/>
                </a:solidFill>
                <a:latin typeface="Garamond"/>
                <a:ea typeface="Garamond"/>
                <a:cs typeface="Garamond"/>
                <a:sym typeface="Garamond"/>
              </a:rPr>
              <a:t>(Baron (8-11))</a:t>
            </a:r>
            <a:endParaRPr sz="3300" b="1" i="0" u="none" strike="noStrike" cap="none">
              <a:solidFill>
                <a:schemeClr val="dk1"/>
              </a:solidFill>
              <a:latin typeface="Garamond"/>
              <a:ea typeface="Garamond"/>
              <a:cs typeface="Garamond"/>
              <a:sym typeface="Garamond"/>
            </a:endParaRPr>
          </a:p>
        </p:txBody>
      </p:sp>
      <p:sp>
        <p:nvSpPr>
          <p:cNvPr id="1048688" name="Google Shape;170;p23"/>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9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5</a:t>
            </a:fld>
            <a:endParaRPr sz="900" b="0" i="0" u="none" strike="noStrike" cap="none">
              <a:solidFill>
                <a:srgbClr val="888888"/>
              </a:solidFill>
              <a:latin typeface="Calibri"/>
              <a:ea typeface="Calibri"/>
              <a:cs typeface="Calibri"/>
              <a:sym typeface="Calibri"/>
            </a:endParaRPr>
          </a:p>
        </p:txBody>
      </p:sp>
      <p:sp>
        <p:nvSpPr>
          <p:cNvPr id="1048689" name="Google Shape;171;p23"/>
          <p:cNvSpPr/>
          <p:nvPr/>
        </p:nvSpPr>
        <p:spPr>
          <a:xfrm>
            <a:off x="228600" y="1066800"/>
            <a:ext cx="4038600" cy="1905000"/>
          </a:xfrm>
          <a:prstGeom prst="rect">
            <a:avLst/>
          </a:prstGeom>
          <a:solidFill>
            <a:srgbClr val="C00000"/>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lt1"/>
                </a:solidFill>
                <a:latin typeface="Garamond"/>
                <a:ea typeface="Garamond"/>
                <a:cs typeface="Garamond"/>
                <a:sym typeface="Garamond"/>
              </a:rPr>
              <a:t>Actions and Characteristics of Others: </a:t>
            </a:r>
            <a:r>
              <a:rPr lang="en-US" sz="2400" b="0" i="0" u="none" strike="noStrike" cap="none">
                <a:solidFill>
                  <a:schemeClr val="lt1"/>
                </a:solidFill>
                <a:latin typeface="Garamond"/>
                <a:ea typeface="Garamond"/>
                <a:cs typeface="Garamond"/>
                <a:sym typeface="Garamond"/>
              </a:rPr>
              <a:t>How our thoughts and behaviors are influenced by other people. E.g., someone attractive looks at you</a:t>
            </a:r>
            <a:endParaRPr sz="2400" b="0" i="0" u="none" strike="noStrike" cap="none">
              <a:solidFill>
                <a:schemeClr val="lt1"/>
              </a:solidFill>
              <a:latin typeface="Garamond"/>
              <a:ea typeface="Garamond"/>
              <a:cs typeface="Garamond"/>
              <a:sym typeface="Garamond"/>
            </a:endParaRPr>
          </a:p>
        </p:txBody>
      </p:sp>
      <p:sp>
        <p:nvSpPr>
          <p:cNvPr id="1048690" name="Google Shape;172;p23"/>
          <p:cNvSpPr/>
          <p:nvPr/>
        </p:nvSpPr>
        <p:spPr>
          <a:xfrm>
            <a:off x="4464050" y="1676400"/>
            <a:ext cx="4038600" cy="1905000"/>
          </a:xfrm>
          <a:prstGeom prst="rect">
            <a:avLst/>
          </a:prstGeom>
          <a:solidFill>
            <a:srgbClr val="7F6000"/>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lt1"/>
                </a:solidFill>
                <a:latin typeface="Garamond"/>
                <a:ea typeface="Garamond"/>
                <a:cs typeface="Garamond"/>
                <a:sym typeface="Garamond"/>
              </a:rPr>
              <a:t>Cognitive Processes: </a:t>
            </a:r>
            <a:r>
              <a:rPr lang="en-US" sz="2400" b="0" i="0" u="none" strike="noStrike" cap="none">
                <a:solidFill>
                  <a:schemeClr val="lt1"/>
                </a:solidFill>
                <a:latin typeface="Garamond"/>
                <a:ea typeface="Garamond"/>
                <a:cs typeface="Garamond"/>
                <a:sym typeface="Garamond"/>
              </a:rPr>
              <a:t>Perception dictates your thoughts and behaviors. E.g., someone takes your seat</a:t>
            </a:r>
            <a:endParaRPr sz="2400" b="0" i="0" u="none" strike="noStrike" cap="none">
              <a:solidFill>
                <a:schemeClr val="lt1"/>
              </a:solidFill>
              <a:latin typeface="Garamond"/>
              <a:ea typeface="Garamond"/>
              <a:cs typeface="Garamond"/>
              <a:sym typeface="Garamond"/>
            </a:endParaRPr>
          </a:p>
        </p:txBody>
      </p:sp>
      <p:sp>
        <p:nvSpPr>
          <p:cNvPr id="1048691" name="Google Shape;173;p23"/>
          <p:cNvSpPr/>
          <p:nvPr/>
        </p:nvSpPr>
        <p:spPr>
          <a:xfrm>
            <a:off x="457200" y="3733800"/>
            <a:ext cx="4038600" cy="1905000"/>
          </a:xfrm>
          <a:prstGeom prst="rect">
            <a:avLst/>
          </a:prstGeom>
          <a:solidFill>
            <a:srgbClr val="385623"/>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lt1"/>
                </a:solidFill>
                <a:latin typeface="Garamond"/>
                <a:ea typeface="Garamond"/>
                <a:cs typeface="Garamond"/>
                <a:sym typeface="Garamond"/>
              </a:rPr>
              <a:t>Environmental Variables: </a:t>
            </a:r>
            <a:r>
              <a:rPr lang="en-US" sz="2400" b="0" i="0" u="none" strike="noStrike" cap="none">
                <a:solidFill>
                  <a:schemeClr val="lt1"/>
                </a:solidFill>
                <a:latin typeface="Garamond"/>
                <a:ea typeface="Garamond"/>
                <a:cs typeface="Garamond"/>
                <a:sym typeface="Garamond"/>
              </a:rPr>
              <a:t>Physical environment has an impact on us. E.g., summer heat and fasting</a:t>
            </a:r>
            <a:endParaRPr sz="2400" b="0" i="0" u="none" strike="noStrike" cap="none">
              <a:solidFill>
                <a:schemeClr val="lt1"/>
              </a:solidFill>
              <a:latin typeface="Garamond"/>
              <a:ea typeface="Garamond"/>
              <a:cs typeface="Garamond"/>
              <a:sym typeface="Garamond"/>
            </a:endParaRPr>
          </a:p>
        </p:txBody>
      </p:sp>
      <p:sp>
        <p:nvSpPr>
          <p:cNvPr id="1048692" name="Google Shape;174;p23"/>
          <p:cNvSpPr/>
          <p:nvPr/>
        </p:nvSpPr>
        <p:spPr>
          <a:xfrm>
            <a:off x="4876800" y="4495800"/>
            <a:ext cx="4038600" cy="1905000"/>
          </a:xfrm>
          <a:prstGeom prst="rect">
            <a:avLst/>
          </a:prstGeom>
          <a:solidFill>
            <a:srgbClr val="385623"/>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lt1"/>
                </a:solidFill>
                <a:latin typeface="Garamond"/>
                <a:ea typeface="Garamond"/>
                <a:cs typeface="Garamond"/>
                <a:sym typeface="Garamond"/>
              </a:rPr>
              <a:t>Biological Factors: </a:t>
            </a:r>
            <a:r>
              <a:rPr lang="en-US" sz="2400" b="0" i="0" u="none" strike="noStrike" cap="none">
                <a:solidFill>
                  <a:schemeClr val="lt1"/>
                </a:solidFill>
                <a:latin typeface="Garamond"/>
                <a:ea typeface="Garamond"/>
                <a:cs typeface="Garamond"/>
                <a:sym typeface="Garamond"/>
              </a:rPr>
              <a:t>Genetics play a role in behavior and thought. E.g., same situation, different reactions</a:t>
            </a:r>
            <a:endParaRPr sz="2400" b="0" i="0" u="none" strike="noStrike" cap="none">
              <a:solidFill>
                <a:schemeClr val="lt1"/>
              </a:solidFill>
              <a:latin typeface="Garamond"/>
              <a:ea typeface="Garamond"/>
              <a:cs typeface="Garamond"/>
              <a:sym typeface="Garamond"/>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6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86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86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287963"/>
          </a:xfrm>
        </p:spPr>
        <p:txBody>
          <a:bodyPr>
            <a:noAutofit/>
          </a:bodyPr>
          <a:lstStyle/>
          <a:p>
            <a:pPr algn="just"/>
            <a:r>
              <a:rPr lang="en-US" sz="1800" dirty="0" smtClean="0"/>
              <a:t>A significant part of the variance in production and performance quality, quality, efficiency and effectiveness can be explained by interpersonal helping, and specifically OCB (e.g., Organ, 1988; Organ et al., 2006; </a:t>
            </a:r>
            <a:r>
              <a:rPr lang="en-US" sz="1800" dirty="0" err="1" smtClean="0"/>
              <a:t>Podsakoff</a:t>
            </a:r>
            <a:r>
              <a:rPr lang="en-US" sz="1800" dirty="0" smtClean="0"/>
              <a:t> et al., 2009). </a:t>
            </a:r>
            <a:endParaRPr lang="en-US" sz="1800" dirty="0" smtClean="0"/>
          </a:p>
          <a:p>
            <a:pPr algn="just"/>
            <a:r>
              <a:rPr lang="en-US" sz="1800" dirty="0" smtClean="0"/>
              <a:t>OCBs </a:t>
            </a:r>
            <a:r>
              <a:rPr lang="en-US" sz="1800" dirty="0" smtClean="0"/>
              <a:t>provide social facilitation and reduce social friction by enabling group members to focus on their task more than on interpersonal relationships (Organ, 1988) or </a:t>
            </a:r>
            <a:r>
              <a:rPr lang="en-US" sz="1800" dirty="0" smtClean="0"/>
              <a:t>conflicts and increase </a:t>
            </a:r>
            <a:r>
              <a:rPr lang="en-US" sz="1800" dirty="0" smtClean="0"/>
              <a:t>individual performance efficiencies (e.g., Smith et al., 1983; </a:t>
            </a:r>
            <a:r>
              <a:rPr lang="en-US" sz="1800" dirty="0" err="1" smtClean="0"/>
              <a:t>Borman</a:t>
            </a:r>
            <a:r>
              <a:rPr lang="en-US" sz="1800" dirty="0" smtClean="0"/>
              <a:t> and </a:t>
            </a:r>
            <a:r>
              <a:rPr lang="en-US" sz="1800" dirty="0" err="1" smtClean="0"/>
              <a:t>Motowidlo</a:t>
            </a:r>
            <a:r>
              <a:rPr lang="en-US" sz="1800" dirty="0" smtClean="0"/>
              <a:t>, 1997). </a:t>
            </a:r>
            <a:endParaRPr lang="en-US" sz="1800" dirty="0" smtClean="0"/>
          </a:p>
          <a:p>
            <a:pPr algn="just"/>
            <a:r>
              <a:rPr lang="en-US" sz="1800" dirty="0" smtClean="0"/>
              <a:t>OCBs </a:t>
            </a:r>
            <a:r>
              <a:rPr lang="en-US" sz="1800" dirty="0" smtClean="0"/>
              <a:t>can also enhance individuals’ performance by building coordination skills (e.g., Smith et al., 1983). </a:t>
            </a:r>
            <a:endParaRPr lang="en-US" sz="1800" dirty="0" smtClean="0"/>
          </a:p>
          <a:p>
            <a:pPr algn="just"/>
            <a:r>
              <a:rPr lang="en-US" sz="1800" dirty="0" err="1" smtClean="0"/>
              <a:t>Podsakoff</a:t>
            </a:r>
            <a:r>
              <a:rPr lang="en-US" sz="1800" dirty="0" smtClean="0"/>
              <a:t> </a:t>
            </a:r>
            <a:r>
              <a:rPr lang="en-US" sz="1800" dirty="0" smtClean="0"/>
              <a:t>et al. (2000) suggested that OCB can contribute to organizational performance by enhancing coworkers’ and managers’ productivity by facilitating collaboration between work groups and enabling the organization to adapt to environmental changes</a:t>
            </a:r>
            <a:r>
              <a:rPr lang="en-US" sz="1800" dirty="0" smtClean="0"/>
              <a:t>.</a:t>
            </a:r>
          </a:p>
          <a:p>
            <a:pPr algn="just"/>
            <a:r>
              <a:rPr lang="en-US" sz="1800" dirty="0" smtClean="0"/>
              <a:t>Lam </a:t>
            </a:r>
            <a:r>
              <a:rPr lang="en-US" sz="1800" dirty="0" smtClean="0"/>
              <a:t>et al. (2016) found that engaging in OCB behaviors enhances employees’ vitality, which contributes to the enhancement of employees’ resources leading to better well-being.</a:t>
            </a:r>
          </a:p>
          <a:p>
            <a:pPr algn="just"/>
            <a:endParaRPr lang="en-US" sz="1800" dirty="0"/>
          </a:p>
        </p:txBody>
      </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543802" cy="1219200"/>
          </a:xfrm>
        </p:spPr>
        <p:txBody>
          <a:bodyPr/>
          <a:lstStyle/>
          <a:p>
            <a:r>
              <a:rPr lang="en-US" b="1" dirty="0" smtClean="0"/>
              <a:t>LEADERSHIP </a:t>
            </a:r>
            <a:r>
              <a:rPr lang="en-US" b="1" dirty="0" smtClean="0"/>
              <a:t>STYLEs</a:t>
            </a:r>
            <a:endParaRPr lang="en-US" b="1" dirty="0"/>
          </a:p>
        </p:txBody>
      </p:sp>
      <p:sp>
        <p:nvSpPr>
          <p:cNvPr id="7" name="Rectangle 6"/>
          <p:cNvSpPr/>
          <p:nvPr/>
        </p:nvSpPr>
        <p:spPr>
          <a:xfrm>
            <a:off x="381000" y="1066800"/>
            <a:ext cx="8534400" cy="5632311"/>
          </a:xfrm>
          <a:prstGeom prst="rect">
            <a:avLst/>
          </a:prstGeom>
        </p:spPr>
        <p:txBody>
          <a:bodyPr wrap="square">
            <a:spAutoFit/>
          </a:bodyPr>
          <a:lstStyle/>
          <a:p>
            <a:pPr algn="just"/>
            <a:r>
              <a:rPr lang="en-US" b="1" i="1" dirty="0"/>
              <a:t>1. Democratic Leadership</a:t>
            </a:r>
            <a:endParaRPr lang="en-US" b="1" dirty="0"/>
          </a:p>
          <a:p>
            <a:pPr algn="just"/>
            <a:r>
              <a:rPr lang="en-US" dirty="0"/>
              <a:t>This is as clear as its name. In democratic leadership, the leaders </a:t>
            </a:r>
            <a:r>
              <a:rPr lang="en-US" dirty="0" smtClean="0"/>
              <a:t>make </a:t>
            </a:r>
            <a:r>
              <a:rPr lang="en-US" dirty="0"/>
              <a:t>or break decisions democratically, based on their team’s opinion and feedback. Although it is the leader who makes the final call, every opinion counts. This is easily one of the most effective leadership styles since it allows employees to have a voice.</a:t>
            </a:r>
          </a:p>
          <a:p>
            <a:pPr algn="just"/>
            <a:endParaRPr lang="en-US" b="1" i="1" dirty="0" smtClean="0"/>
          </a:p>
          <a:p>
            <a:pPr algn="just"/>
            <a:r>
              <a:rPr lang="en-US" b="1" i="1" dirty="0" smtClean="0"/>
              <a:t>2</a:t>
            </a:r>
            <a:r>
              <a:rPr lang="en-US" b="1" i="1" dirty="0"/>
              <a:t>. Autocratic Leadership</a:t>
            </a:r>
            <a:endParaRPr lang="en-US" b="1" dirty="0"/>
          </a:p>
          <a:p>
            <a:pPr algn="just"/>
            <a:r>
              <a:rPr lang="en-US" dirty="0"/>
              <a:t>This is exactly the opposite of democratic leadership wherein the opinions of employees are not considered. Leaders with this style expect others to adhere to the decisions they take, which is not a sustainable approach in the long term.</a:t>
            </a:r>
          </a:p>
          <a:p>
            <a:pPr algn="just"/>
            <a:endParaRPr lang="en-US" b="1" i="1" dirty="0" smtClean="0"/>
          </a:p>
          <a:p>
            <a:pPr algn="just"/>
            <a:r>
              <a:rPr lang="en-US" b="1" i="1" dirty="0" smtClean="0"/>
              <a:t>3</a:t>
            </a:r>
            <a:r>
              <a:rPr lang="en-US" b="1" i="1" dirty="0"/>
              <a:t>. Laissez-faire Leadership</a:t>
            </a:r>
            <a:endParaRPr lang="en-US" b="1" dirty="0"/>
          </a:p>
          <a:p>
            <a:pPr algn="just"/>
            <a:r>
              <a:rPr lang="en-US" dirty="0"/>
              <a:t>Laissez-fire means “let them do”. This style is the least intrusive and leaders with this approach ensure that the authority lies with the employees. While this leadership style can empower, it may also limit development, therefore, must be kept in check.</a:t>
            </a:r>
          </a:p>
          <a:p>
            <a:pPr algn="just"/>
            <a:endParaRPr lang="en-US" b="1" i="1" dirty="0" smtClean="0"/>
          </a:p>
          <a:p>
            <a:pPr algn="just"/>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20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20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20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5592763"/>
          </a:xfrm>
        </p:spPr>
        <p:txBody>
          <a:bodyPr>
            <a:noAutofit/>
          </a:bodyPr>
          <a:lstStyle/>
          <a:p>
            <a:pPr algn="just">
              <a:buNone/>
            </a:pPr>
            <a:r>
              <a:rPr lang="en-US" sz="1600" b="1" i="1" dirty="0" smtClean="0"/>
              <a:t>4. </a:t>
            </a:r>
            <a:r>
              <a:rPr lang="en-US" sz="1600" b="1" i="1" dirty="0" smtClean="0"/>
              <a:t>Transformational </a:t>
            </a:r>
            <a:r>
              <a:rPr lang="en-US" sz="1600" b="1" i="1" dirty="0" smtClean="0"/>
              <a:t>Leadership</a:t>
            </a:r>
            <a:endParaRPr lang="en-US" sz="1600" b="1" dirty="0" smtClean="0"/>
          </a:p>
          <a:p>
            <a:pPr algn="just"/>
            <a:r>
              <a:rPr lang="en-US" sz="1600" dirty="0" smtClean="0"/>
              <a:t>This kind of leadership always aims at transforming and improving functions and capabilities. There may be tasks and schedules assigned and leaders following this style may ask employees to push their boundaries constantly. Most growth-minded companies tend to adopt this kind of a leadership style.</a:t>
            </a:r>
          </a:p>
          <a:p>
            <a:pPr algn="just">
              <a:buNone/>
            </a:pPr>
            <a:r>
              <a:rPr lang="en-US" sz="1600" b="1" i="1" dirty="0" smtClean="0"/>
              <a:t>5. </a:t>
            </a:r>
            <a:r>
              <a:rPr lang="en-US" sz="1600" b="1" i="1" dirty="0" smtClean="0"/>
              <a:t>Transactional </a:t>
            </a:r>
            <a:r>
              <a:rPr lang="en-US" sz="1600" b="1" i="1" dirty="0" smtClean="0"/>
              <a:t>Leadership</a:t>
            </a:r>
            <a:endParaRPr lang="en-US" sz="1600" b="1" dirty="0" smtClean="0"/>
          </a:p>
          <a:p>
            <a:pPr algn="just"/>
            <a:r>
              <a:rPr lang="en-US" sz="1600" dirty="0" smtClean="0"/>
              <a:t>This is a very common leadership style today based on the action-and-reward concept. For instance, an employee or team may receive an incentive or bonus for achieving a target set by the </a:t>
            </a:r>
            <a:r>
              <a:rPr lang="en-US" sz="1600" dirty="0" smtClean="0"/>
              <a:t>company.</a:t>
            </a:r>
          </a:p>
          <a:p>
            <a:pPr algn="just">
              <a:buNone/>
            </a:pPr>
            <a:r>
              <a:rPr lang="en-US" sz="1600" b="1" i="1" dirty="0" smtClean="0"/>
              <a:t>6.</a:t>
            </a:r>
            <a:r>
              <a:rPr lang="en-US" sz="1600" b="1" i="1" dirty="0" smtClean="0"/>
              <a:t> </a:t>
            </a:r>
            <a:r>
              <a:rPr lang="en-US" sz="1600" b="1" i="1" dirty="0" smtClean="0"/>
              <a:t>Coach-Style Leadership</a:t>
            </a:r>
            <a:endParaRPr lang="en-US" sz="1600" b="1" dirty="0" smtClean="0"/>
          </a:p>
          <a:p>
            <a:pPr algn="just"/>
            <a:r>
              <a:rPr lang="en-US" sz="1600" dirty="0" smtClean="0"/>
              <a:t>This leadership style focuses on larger growth while encouraging individual team members to focus on their strengths and talent. Though this is similar to strategic and democratic leadership styles, the focus here is more on the individual.</a:t>
            </a:r>
          </a:p>
          <a:p>
            <a:pPr algn="just">
              <a:buNone/>
            </a:pPr>
            <a:r>
              <a:rPr lang="en-US" sz="1600" b="1" i="1" dirty="0" smtClean="0"/>
              <a:t>7.</a:t>
            </a:r>
            <a:r>
              <a:rPr lang="en-US" sz="1600" b="1" i="1" dirty="0" smtClean="0"/>
              <a:t> </a:t>
            </a:r>
            <a:r>
              <a:rPr lang="en-US" sz="1600" b="1" i="1" dirty="0" smtClean="0"/>
              <a:t>Bureaucratic Leadership</a:t>
            </a:r>
            <a:endParaRPr lang="en-US" sz="1600" b="1" dirty="0" smtClean="0"/>
          </a:p>
          <a:p>
            <a:pPr algn="just"/>
            <a:r>
              <a:rPr lang="en-US" sz="1600" dirty="0" smtClean="0"/>
              <a:t>This kind of leadership style goes by the books. Although leaders with this approach do listen to employees and their opinions, they may negate or reject it, in case they go against the company’s ethos or policy.</a:t>
            </a:r>
          </a:p>
          <a:p>
            <a:pPr algn="just"/>
            <a:endParaRPr lang="en-US" sz="16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Leadership type affecting group behavior</a:t>
            </a:r>
            <a:endParaRPr lang="en-US" dirty="0"/>
          </a:p>
        </p:txBody>
      </p:sp>
      <p:sp>
        <p:nvSpPr>
          <p:cNvPr id="3" name="Content Placeholder 2"/>
          <p:cNvSpPr>
            <a:spLocks noGrp="1"/>
          </p:cNvSpPr>
          <p:nvPr>
            <p:ph idx="1"/>
          </p:nvPr>
        </p:nvSpPr>
        <p:spPr>
          <a:xfrm>
            <a:off x="762000" y="1447800"/>
            <a:ext cx="7543800" cy="4229100"/>
          </a:xfrm>
        </p:spPr>
        <p:txBody>
          <a:bodyPr>
            <a:noAutofit/>
          </a:bodyPr>
          <a:lstStyle/>
          <a:p>
            <a:pPr algn="just"/>
            <a:r>
              <a:rPr lang="en-US" sz="1600" b="1" dirty="0"/>
              <a:t>Honesty and </a:t>
            </a:r>
            <a:r>
              <a:rPr lang="en-US" sz="1600" b="1" dirty="0" smtClean="0"/>
              <a:t>integrity, Empathy</a:t>
            </a:r>
            <a:endParaRPr lang="en-US" sz="1600" dirty="0" smtClean="0"/>
          </a:p>
          <a:p>
            <a:pPr algn="just"/>
            <a:r>
              <a:rPr lang="en-US" sz="1600" b="1" dirty="0" smtClean="0"/>
              <a:t>Resilience, Emotional</a:t>
            </a:r>
            <a:r>
              <a:rPr lang="en-US" sz="1600" b="1" dirty="0" smtClean="0">
                <a:hlinkClick r:id="rId2"/>
              </a:rPr>
              <a:t> </a:t>
            </a:r>
            <a:r>
              <a:rPr lang="en-US" sz="1600" b="1" dirty="0" smtClean="0"/>
              <a:t>Intelligence</a:t>
            </a:r>
            <a:endParaRPr lang="en-US" sz="1600" dirty="0" smtClean="0"/>
          </a:p>
          <a:p>
            <a:pPr algn="just"/>
            <a:r>
              <a:rPr lang="en-US" sz="1600" b="1" dirty="0" smtClean="0"/>
              <a:t>Humility, Transparency</a:t>
            </a:r>
            <a:endParaRPr lang="en-US" sz="1600" dirty="0" smtClean="0"/>
          </a:p>
          <a:p>
            <a:pPr algn="just"/>
            <a:r>
              <a:rPr lang="en-US" sz="1600" b="1" dirty="0" smtClean="0"/>
              <a:t>Visions and</a:t>
            </a:r>
            <a:r>
              <a:rPr lang="en-US" sz="1600" b="1" dirty="0" smtClean="0">
                <a:hlinkClick r:id="rId2"/>
              </a:rPr>
              <a:t> </a:t>
            </a:r>
            <a:r>
              <a:rPr lang="en-US" sz="1600" b="1" dirty="0" smtClean="0"/>
              <a:t>Pu</a:t>
            </a:r>
            <a:r>
              <a:rPr lang="en-US" sz="1600" dirty="0" smtClean="0"/>
              <a:t>rpose</a:t>
            </a:r>
            <a:endParaRPr lang="en-US" sz="1600" dirty="0"/>
          </a:p>
          <a:p>
            <a:pPr algn="just"/>
            <a:r>
              <a:rPr lang="en-US" sz="1600" b="1" dirty="0" smtClean="0"/>
              <a:t>Confidence</a:t>
            </a:r>
            <a:r>
              <a:rPr lang="en-US" sz="1600" b="1" dirty="0" smtClean="0"/>
              <a:t>, </a:t>
            </a:r>
            <a:r>
              <a:rPr lang="en-US" sz="1600" b="1" dirty="0" smtClean="0"/>
              <a:t>Inspire</a:t>
            </a:r>
            <a:r>
              <a:rPr lang="en-US" sz="1600" b="1" dirty="0">
                <a:hlinkClick r:id="rId2"/>
              </a:rPr>
              <a:t> </a:t>
            </a:r>
            <a:r>
              <a:rPr lang="en-US" sz="1600" b="1" dirty="0"/>
              <a:t>Others</a:t>
            </a:r>
            <a:endParaRPr lang="en-US" sz="1600" dirty="0"/>
          </a:p>
          <a:p>
            <a:pPr algn="just"/>
            <a:r>
              <a:rPr lang="en-US" sz="1600" b="1" dirty="0"/>
              <a:t>Commitments and</a:t>
            </a:r>
            <a:r>
              <a:rPr lang="en-US" sz="1600" b="1" dirty="0">
                <a:hlinkClick r:id="rId2"/>
              </a:rPr>
              <a:t> </a:t>
            </a:r>
            <a:r>
              <a:rPr lang="en-US" sz="1600" b="1" dirty="0"/>
              <a:t>Passions</a:t>
            </a:r>
            <a:endParaRPr lang="en-US" sz="1600" dirty="0"/>
          </a:p>
          <a:p>
            <a:pPr algn="just"/>
            <a:r>
              <a:rPr lang="en-US" sz="1600" b="1" dirty="0"/>
              <a:t>Good</a:t>
            </a:r>
            <a:r>
              <a:rPr lang="en-US" sz="1600" b="1" dirty="0">
                <a:hlinkClick r:id="rId2"/>
              </a:rPr>
              <a:t> </a:t>
            </a:r>
            <a:r>
              <a:rPr lang="en-US" sz="1600" b="1" dirty="0"/>
              <a:t>Communicator</a:t>
            </a:r>
            <a:endParaRPr lang="en-US" sz="1600" dirty="0"/>
          </a:p>
          <a:p>
            <a:pPr algn="just"/>
            <a:r>
              <a:rPr lang="en-US" sz="1600" b="1" dirty="0"/>
              <a:t>Decision-making</a:t>
            </a:r>
            <a:r>
              <a:rPr lang="en-US" sz="1600" b="1" dirty="0">
                <a:hlinkClick r:id="rId2"/>
              </a:rPr>
              <a:t> </a:t>
            </a:r>
            <a:r>
              <a:rPr lang="en-US" sz="1600" b="1" dirty="0"/>
              <a:t>Capabilities</a:t>
            </a:r>
            <a:endParaRPr lang="en-US" sz="1600" dirty="0"/>
          </a:p>
          <a:p>
            <a:pPr algn="just"/>
            <a:r>
              <a:rPr lang="en-US" sz="1600" b="1" dirty="0"/>
              <a:t>Accountability</a:t>
            </a:r>
            <a:endParaRPr lang="en-US" sz="1600" dirty="0"/>
          </a:p>
          <a:p>
            <a:pPr algn="just"/>
            <a:r>
              <a:rPr lang="en-US" sz="1600" b="1" dirty="0"/>
              <a:t>Delegations and Empowerment</a:t>
            </a:r>
            <a:endParaRPr lang="en-US" sz="1600" dirty="0"/>
          </a:p>
          <a:p>
            <a:pPr algn="just"/>
            <a:r>
              <a:rPr lang="en-US" sz="1600" b="1" dirty="0"/>
              <a:t>Creativity and</a:t>
            </a:r>
            <a:r>
              <a:rPr lang="en-US" sz="1600" b="1" dirty="0">
                <a:hlinkClick r:id="rId2"/>
              </a:rPr>
              <a:t> </a:t>
            </a:r>
            <a:r>
              <a:rPr lang="en-US" sz="1600" b="1" dirty="0" smtClean="0"/>
              <a:t>Innovation</a:t>
            </a:r>
            <a:r>
              <a:rPr lang="en-US" sz="1600" b="1" dirty="0"/>
              <a:t> </a:t>
            </a:r>
            <a:endParaRPr lang="en-US" sz="1600" b="1" dirty="0" smtClean="0"/>
          </a:p>
          <a:p>
            <a:pPr algn="just"/>
            <a:endParaRPr lang="en-US" sz="1600" dirty="0"/>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048695" name="Google Shape;179;p24"/>
          <p:cNvSpPr txBox="1">
            <a:spLocks noGrp="1"/>
          </p:cNvSpPr>
          <p:nvPr>
            <p:ph type="title"/>
          </p:nvPr>
        </p:nvSpPr>
        <p:spPr>
          <a:xfrm>
            <a:off x="484710" y="48708"/>
            <a:ext cx="78867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300"/>
              <a:buFont typeface="Garamond"/>
              <a:buNone/>
            </a:pPr>
            <a:r>
              <a:rPr lang="en-US" sz="3300" b="0" i="0" u="none" strike="noStrike" cap="none">
                <a:solidFill>
                  <a:schemeClr val="dk1"/>
                </a:solidFill>
                <a:latin typeface="Garamond"/>
                <a:ea typeface="Garamond"/>
                <a:cs typeface="Garamond"/>
                <a:sym typeface="Garamond"/>
              </a:rPr>
              <a:t>Historical Roots of Social Psychology</a:t>
            </a:r>
          </a:p>
        </p:txBody>
      </p:sp>
      <p:sp>
        <p:nvSpPr>
          <p:cNvPr id="1048696" name="Google Shape;180;p24"/>
          <p:cNvSpPr txBox="1">
            <a:spLocks noGrp="1"/>
          </p:cNvSpPr>
          <p:nvPr>
            <p:ph idx="1"/>
          </p:nvPr>
        </p:nvSpPr>
        <p:spPr>
          <a:xfrm>
            <a:off x="304800" y="990600"/>
            <a:ext cx="8610600" cy="5105400"/>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chemeClr val="dk1"/>
              </a:buClr>
              <a:buSzPts val="2400"/>
              <a:buFont typeface="Arial"/>
              <a:buChar char="•"/>
            </a:pPr>
            <a:r>
              <a:rPr lang="en-US" sz="2400" b="1" i="1" u="none" strike="noStrike" cap="none" dirty="0">
                <a:solidFill>
                  <a:schemeClr val="tx1">
                    <a:lumMod val="50000"/>
                  </a:schemeClr>
                </a:solidFill>
                <a:latin typeface="Garamond"/>
                <a:ea typeface="Garamond"/>
                <a:cs typeface="Garamond"/>
                <a:sym typeface="Garamond"/>
              </a:rPr>
              <a:t>First experiment in 1898 (p.4, 269)</a:t>
            </a:r>
            <a:r>
              <a:rPr lang="en-US" sz="2400" b="0" i="0" u="none" strike="noStrike" cap="none" dirty="0">
                <a:solidFill>
                  <a:schemeClr val="tx1">
                    <a:lumMod val="50000"/>
                  </a:schemeClr>
                </a:solidFill>
                <a:latin typeface="Garamond"/>
                <a:ea typeface="Garamond"/>
                <a:cs typeface="Garamond"/>
                <a:sym typeface="Garamond"/>
              </a:rPr>
              <a:t/>
            </a:r>
            <a:br>
              <a:rPr lang="en-US" sz="2400" b="0" i="0" u="none" strike="noStrike" cap="none" dirty="0">
                <a:solidFill>
                  <a:schemeClr val="tx1">
                    <a:lumMod val="50000"/>
                  </a:schemeClr>
                </a:solidFill>
                <a:latin typeface="Garamond"/>
                <a:ea typeface="Garamond"/>
                <a:cs typeface="Garamond"/>
                <a:sym typeface="Garamond"/>
              </a:rPr>
            </a:br>
            <a:r>
              <a:rPr lang="en-US" sz="2400" b="0" i="0" u="none" strike="noStrike" cap="none" dirty="0">
                <a:solidFill>
                  <a:schemeClr val="tx1">
                    <a:lumMod val="50000"/>
                  </a:schemeClr>
                </a:solidFill>
                <a:latin typeface="Garamond"/>
                <a:ea typeface="Garamond"/>
                <a:cs typeface="Garamond"/>
                <a:sym typeface="Garamond"/>
              </a:rPr>
              <a:t/>
            </a:r>
            <a:br>
              <a:rPr lang="en-US" sz="2400" b="0" i="0" u="none" strike="noStrike" cap="none" dirty="0">
                <a:solidFill>
                  <a:schemeClr val="tx1">
                    <a:lumMod val="50000"/>
                  </a:schemeClr>
                </a:solidFill>
                <a:latin typeface="Garamond"/>
                <a:ea typeface="Garamond"/>
                <a:cs typeface="Garamond"/>
                <a:sym typeface="Garamond"/>
              </a:rPr>
            </a:br>
            <a:r>
              <a:rPr lang="en-US" sz="2400" b="0" i="0" u="none" strike="noStrike" cap="none" dirty="0">
                <a:solidFill>
                  <a:schemeClr val="tx1">
                    <a:lumMod val="50000"/>
                  </a:schemeClr>
                </a:solidFill>
                <a:latin typeface="Garamond"/>
                <a:ea typeface="Garamond"/>
                <a:cs typeface="Garamond"/>
                <a:sym typeface="Garamond"/>
              </a:rPr>
              <a:t>Perhaps the first social psychology laboratory experiment was undertaken in this area by Norman Triplett in 1898. In his research on the speed records of cyclists, he noticed that racing against each other rather than against the clock alone increased the cyclists' speeds. He attempted to duplicate this under laboratory conditions using children and fishing reels.</a:t>
            </a:r>
            <a:br>
              <a:rPr lang="en-US" sz="2400" b="0" i="0" u="none" strike="noStrike" cap="none" dirty="0">
                <a:solidFill>
                  <a:schemeClr val="tx1">
                    <a:lumMod val="50000"/>
                  </a:schemeClr>
                </a:solidFill>
                <a:latin typeface="Garamond"/>
                <a:ea typeface="Garamond"/>
                <a:cs typeface="Garamond"/>
                <a:sym typeface="Garamond"/>
              </a:rPr>
            </a:br>
            <a:r>
              <a:rPr lang="en-US" sz="2400" b="0" i="0" u="none" strike="noStrike" cap="none" dirty="0">
                <a:solidFill>
                  <a:schemeClr val="tx1">
                    <a:lumMod val="50000"/>
                  </a:schemeClr>
                </a:solidFill>
                <a:latin typeface="Garamond"/>
                <a:ea typeface="Garamond"/>
                <a:cs typeface="Garamond"/>
                <a:sym typeface="Garamond"/>
              </a:rPr>
              <a:t>There were two conditions: the child alone and children in pairs but working alone. Their task was to wind in a given amount of fishing line and Triplett reports that many children worked faster in the presence of </a:t>
            </a:r>
            <a:r>
              <a:rPr lang="en-US" sz="2400" b="1" i="0" u="none" strike="noStrike" cap="none" dirty="0">
                <a:solidFill>
                  <a:schemeClr val="tx1">
                    <a:lumMod val="50000"/>
                  </a:schemeClr>
                </a:solidFill>
                <a:latin typeface="Garamond"/>
                <a:ea typeface="Garamond"/>
                <a:cs typeface="Garamond"/>
                <a:sym typeface="Garamond"/>
              </a:rPr>
              <a:t>co-actors </a:t>
            </a:r>
            <a:r>
              <a:rPr lang="en-US" sz="2400" b="0" i="0" u="none" strike="noStrike" cap="none" dirty="0">
                <a:solidFill>
                  <a:schemeClr val="tx1">
                    <a:lumMod val="50000"/>
                  </a:schemeClr>
                </a:solidFill>
                <a:latin typeface="Garamond"/>
                <a:ea typeface="Garamond"/>
                <a:cs typeface="Garamond"/>
                <a:sym typeface="Garamond"/>
              </a:rPr>
              <a:t>(co-participants working individually on a noncompetitive activity) doing the same task.</a:t>
            </a:r>
            <a:br>
              <a:rPr lang="en-US" sz="2400" b="0" i="0" u="none" strike="noStrike" cap="none" dirty="0">
                <a:solidFill>
                  <a:schemeClr val="tx1">
                    <a:lumMod val="50000"/>
                  </a:schemeClr>
                </a:solidFill>
                <a:latin typeface="Garamond"/>
                <a:ea typeface="Garamond"/>
                <a:cs typeface="Garamond"/>
                <a:sym typeface="Garamond"/>
              </a:rPr>
            </a:br>
            <a:r>
              <a:rPr lang="en-US" sz="2400" b="0" i="0" u="none" strike="noStrike" cap="none" dirty="0">
                <a:solidFill>
                  <a:schemeClr val="tx1">
                    <a:lumMod val="50000"/>
                  </a:schemeClr>
                </a:solidFill>
                <a:latin typeface="Garamond"/>
                <a:ea typeface="Garamond"/>
                <a:cs typeface="Garamond"/>
                <a:sym typeface="Garamond"/>
              </a:rPr>
              <a:t>Triplett's experiments demonstrate </a:t>
            </a:r>
            <a:r>
              <a:rPr lang="en-US" sz="2400" b="1" i="0" u="none" strike="noStrike" cap="none" dirty="0">
                <a:solidFill>
                  <a:schemeClr val="tx1">
                    <a:lumMod val="50000"/>
                  </a:schemeClr>
                </a:solidFill>
                <a:latin typeface="Garamond"/>
                <a:ea typeface="Garamond"/>
                <a:cs typeface="Garamond"/>
                <a:sym typeface="Garamond"/>
              </a:rPr>
              <a:t>social facilitation.</a:t>
            </a:r>
          </a:p>
        </p:txBody>
      </p:sp>
      <p:sp>
        <p:nvSpPr>
          <p:cNvPr id="1048697" name="Google Shape;181;p24"/>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9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6</a:t>
            </a:fld>
            <a:endParaRPr sz="900" b="0" i="0" u="none" strike="noStrike" cap="none">
              <a:solidFill>
                <a:srgbClr val="888888"/>
              </a:solidFill>
              <a:latin typeface="Calibri"/>
              <a:ea typeface="Calibri"/>
              <a:cs typeface="Calibri"/>
              <a:sym typeface="Calibri"/>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6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048704" name="Google Shape;192;p26"/>
          <p:cNvSpPr txBox="1">
            <a:spLocks noGrp="1"/>
          </p:cNvSpPr>
          <p:nvPr>
            <p:ph idx="1"/>
          </p:nvPr>
        </p:nvSpPr>
        <p:spPr>
          <a:xfrm>
            <a:off x="228600" y="152400"/>
            <a:ext cx="8692421" cy="7425686"/>
          </a:xfrm>
          <a:prstGeom prst="rect">
            <a:avLst/>
          </a:prstGeom>
          <a:noFill/>
          <a:ln>
            <a:noFill/>
          </a:ln>
        </p:spPr>
        <p:txBody>
          <a:bodyPr spcFirstLastPara="1" wrap="square" lIns="91425" tIns="45700" rIns="91425" bIns="45700" anchor="t" anchorCtr="0">
            <a:noAutofit/>
          </a:bodyPr>
          <a:lstStyle/>
          <a:p>
            <a:pPr marL="171450" marR="0" lvl="0" indent="-171450" algn="l" rtl="0">
              <a:lnSpc>
                <a:spcPct val="80000"/>
              </a:lnSpc>
              <a:spcBef>
                <a:spcPts val="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First Social psychology textbook published in 1908. Started to take form in 1930s.</a:t>
            </a:r>
          </a:p>
          <a:p>
            <a:pPr marL="171450" marR="0" lvl="0" indent="-171450" algn="l" rtl="0">
              <a:lnSpc>
                <a:spcPct val="80000"/>
              </a:lnSpc>
              <a:spcBef>
                <a:spcPts val="75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Post WWII, Social Psychology emerged as a field. People started to turn to Social Psychology to understand what causes violence, prejudice, genocide, obedience, conformity and the like.</a:t>
            </a:r>
            <a:endParaRPr sz="2400" b="0" i="0" u="none" strike="noStrike" cap="none">
              <a:solidFill>
                <a:schemeClr val="tx1">
                  <a:lumMod val="50000"/>
                </a:schemeClr>
              </a:solidFill>
              <a:latin typeface="Garamond"/>
              <a:ea typeface="Garamond"/>
              <a:cs typeface="Garamond"/>
              <a:sym typeface="Garamond"/>
            </a:endParaRPr>
          </a:p>
          <a:p>
            <a:pPr marL="171450" marR="0" lvl="0" indent="-171450" algn="l" rtl="0">
              <a:lnSpc>
                <a:spcPct val="80000"/>
              </a:lnSpc>
              <a:spcBef>
                <a:spcPts val="75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There are a few prominent figures that helped shape social psychology as a field</a:t>
            </a:r>
          </a:p>
          <a:p>
            <a:pPr marL="171450" marR="0" lvl="0" indent="-171450" algn="l" rtl="0">
              <a:lnSpc>
                <a:spcPct val="80000"/>
              </a:lnSpc>
              <a:spcBef>
                <a:spcPts val="75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1) The </a:t>
            </a:r>
            <a:r>
              <a:rPr lang="en-US" sz="2400" b="0" i="0" u="none" strike="noStrike" cap="none" dirty="0" err="1">
                <a:solidFill>
                  <a:schemeClr val="tx1">
                    <a:lumMod val="50000"/>
                  </a:schemeClr>
                </a:solidFill>
                <a:latin typeface="Garamond"/>
                <a:ea typeface="Garamond"/>
                <a:cs typeface="Garamond"/>
                <a:sym typeface="Garamond"/>
              </a:rPr>
              <a:t>Allport</a:t>
            </a:r>
            <a:r>
              <a:rPr lang="en-US" sz="2400" b="0" i="0" u="none" strike="noStrike" cap="none" dirty="0">
                <a:solidFill>
                  <a:schemeClr val="tx1">
                    <a:lumMod val="50000"/>
                  </a:schemeClr>
                </a:solidFill>
                <a:latin typeface="Garamond"/>
                <a:ea typeface="Garamond"/>
                <a:cs typeface="Garamond"/>
                <a:sym typeface="Garamond"/>
              </a:rPr>
              <a:t> Brothers</a:t>
            </a:r>
            <a:endParaRPr sz="2400" b="0" i="0" u="none" strike="noStrike" cap="none">
              <a:solidFill>
                <a:schemeClr val="tx1">
                  <a:lumMod val="50000"/>
                </a:schemeClr>
              </a:solidFill>
              <a:latin typeface="Garamond"/>
              <a:ea typeface="Garamond"/>
              <a:cs typeface="Garamond"/>
              <a:sym typeface="Garamond"/>
            </a:endParaRPr>
          </a:p>
          <a:p>
            <a:pPr marL="171450" marR="0" lvl="0" indent="-171450" algn="l" rtl="0">
              <a:lnSpc>
                <a:spcPct val="80000"/>
              </a:lnSpc>
              <a:spcBef>
                <a:spcPts val="750"/>
              </a:spcBef>
              <a:spcAft>
                <a:spcPts val="0"/>
              </a:spcAft>
              <a:buClr>
                <a:schemeClr val="dk1"/>
              </a:buClr>
              <a:buSzPts val="2400"/>
              <a:buFont typeface="Arial"/>
              <a:buChar char="•"/>
            </a:pPr>
            <a:r>
              <a:rPr lang="en-US" sz="2400" b="0" i="0" u="sng" strike="noStrike" cap="none" dirty="0">
                <a:solidFill>
                  <a:schemeClr val="tx1">
                    <a:lumMod val="50000"/>
                  </a:schemeClr>
                </a:solidFill>
                <a:latin typeface="Garamond"/>
                <a:ea typeface="Garamond"/>
                <a:cs typeface="Garamond"/>
                <a:sym typeface="Garamond"/>
              </a:rPr>
              <a:t>Floyd </a:t>
            </a:r>
            <a:r>
              <a:rPr lang="en-US" sz="2400" b="0" i="0" u="sng" strike="noStrike" cap="none" dirty="0" err="1">
                <a:solidFill>
                  <a:schemeClr val="tx1">
                    <a:lumMod val="50000"/>
                  </a:schemeClr>
                </a:solidFill>
                <a:latin typeface="Garamond"/>
                <a:ea typeface="Garamond"/>
                <a:cs typeface="Garamond"/>
                <a:sym typeface="Garamond"/>
              </a:rPr>
              <a:t>Allport</a:t>
            </a:r>
            <a:r>
              <a:rPr lang="en-US" sz="2400" b="0" i="0" u="none" strike="noStrike" cap="none" dirty="0">
                <a:solidFill>
                  <a:schemeClr val="tx1">
                    <a:lumMod val="50000"/>
                  </a:schemeClr>
                </a:solidFill>
                <a:latin typeface="Garamond"/>
                <a:ea typeface="Garamond"/>
                <a:cs typeface="Garamond"/>
                <a:sym typeface="Garamond"/>
              </a:rPr>
              <a:t>- 1930’s, gave the concept of ‘pluralistic ignorance.’ Does any know this story?</a:t>
            </a:r>
          </a:p>
          <a:p>
            <a:pPr marL="171450" marR="0" lvl="0" indent="-171450" algn="l" rtl="0">
              <a:lnSpc>
                <a:spcPct val="80000"/>
              </a:lnSpc>
              <a:spcBef>
                <a:spcPts val="750"/>
              </a:spcBef>
              <a:spcAft>
                <a:spcPts val="0"/>
              </a:spcAft>
              <a:buClr>
                <a:schemeClr val="dk1"/>
              </a:buClr>
              <a:buSzPts val="2400"/>
              <a:buFont typeface="Arial"/>
              <a:buChar char="•"/>
            </a:pPr>
            <a:r>
              <a:rPr lang="en-US" sz="2400" b="1" i="0" u="none" strike="noStrike" cap="none" dirty="0">
                <a:solidFill>
                  <a:schemeClr val="tx1">
                    <a:lumMod val="50000"/>
                  </a:schemeClr>
                </a:solidFill>
                <a:latin typeface="Garamond"/>
                <a:ea typeface="Garamond"/>
                <a:cs typeface="Garamond"/>
                <a:sym typeface="Garamond"/>
              </a:rPr>
              <a:t>Pluralistic Ignorance-</a:t>
            </a:r>
            <a:r>
              <a:rPr lang="en-US" sz="2400" b="0" i="0" u="none" strike="noStrike" cap="none" dirty="0">
                <a:solidFill>
                  <a:schemeClr val="tx1">
                    <a:lumMod val="50000"/>
                  </a:schemeClr>
                </a:solidFill>
                <a:latin typeface="Garamond"/>
                <a:ea typeface="Garamond"/>
                <a:cs typeface="Garamond"/>
                <a:sym typeface="Garamond"/>
              </a:rPr>
              <a:t> “no one believes, but everyone thinks that everyone believes.” In short, pluralistic ignorance is a bias about a social group, held by a social group.</a:t>
            </a:r>
            <a:endParaRPr sz="2400" b="0" i="0" u="none" strike="noStrike" cap="none">
              <a:solidFill>
                <a:schemeClr val="tx1">
                  <a:lumMod val="50000"/>
                </a:schemeClr>
              </a:solidFill>
              <a:latin typeface="Garamond"/>
              <a:ea typeface="Garamond"/>
              <a:cs typeface="Garamond"/>
              <a:sym typeface="Garamond"/>
            </a:endParaRPr>
          </a:p>
          <a:p>
            <a:pPr marL="171450" marR="0" lvl="0" indent="-171450" algn="l" rtl="0">
              <a:lnSpc>
                <a:spcPct val="80000"/>
              </a:lnSpc>
              <a:spcBef>
                <a:spcPts val="750"/>
              </a:spcBef>
              <a:spcAft>
                <a:spcPts val="0"/>
              </a:spcAft>
              <a:buClr>
                <a:schemeClr val="dk1"/>
              </a:buClr>
              <a:buSzPts val="2400"/>
              <a:buFont typeface="Arial"/>
              <a:buChar char="•"/>
            </a:pPr>
            <a:r>
              <a:rPr lang="en-US" sz="2400" b="0" i="0" u="sng" strike="noStrike" cap="none" dirty="0">
                <a:solidFill>
                  <a:schemeClr val="tx1">
                    <a:lumMod val="50000"/>
                  </a:schemeClr>
                </a:solidFill>
                <a:latin typeface="Garamond"/>
                <a:ea typeface="Garamond"/>
                <a:cs typeface="Garamond"/>
                <a:sym typeface="Garamond"/>
              </a:rPr>
              <a:t>Gordon </a:t>
            </a:r>
            <a:r>
              <a:rPr lang="en-US" sz="2400" b="0" i="0" u="sng" strike="noStrike" cap="none" dirty="0" err="1">
                <a:solidFill>
                  <a:schemeClr val="tx1">
                    <a:lumMod val="50000"/>
                  </a:schemeClr>
                </a:solidFill>
                <a:latin typeface="Garamond"/>
                <a:ea typeface="Garamond"/>
                <a:cs typeface="Garamond"/>
                <a:sym typeface="Garamond"/>
              </a:rPr>
              <a:t>Allport</a:t>
            </a:r>
            <a:r>
              <a:rPr lang="en-US" sz="2400" b="0" i="0" u="sng" strike="noStrike" cap="none" dirty="0">
                <a:solidFill>
                  <a:schemeClr val="tx1">
                    <a:lumMod val="50000"/>
                  </a:schemeClr>
                </a:solidFill>
                <a:latin typeface="Garamond"/>
                <a:ea typeface="Garamond"/>
                <a:cs typeface="Garamond"/>
                <a:sym typeface="Garamond"/>
              </a:rPr>
              <a:t>-</a:t>
            </a:r>
            <a:r>
              <a:rPr lang="en-US" sz="2400" b="0" i="0" u="none" strike="noStrike" cap="none" dirty="0">
                <a:solidFill>
                  <a:schemeClr val="tx1">
                    <a:lumMod val="50000"/>
                  </a:schemeClr>
                </a:solidFill>
                <a:latin typeface="Garamond"/>
                <a:ea typeface="Garamond"/>
                <a:cs typeface="Garamond"/>
                <a:sym typeface="Garamond"/>
              </a:rPr>
              <a:t> Younger brother of Floyd </a:t>
            </a:r>
            <a:r>
              <a:rPr lang="en-US" sz="2400" b="0" i="0" u="none" strike="noStrike" cap="none" dirty="0" err="1">
                <a:solidFill>
                  <a:schemeClr val="tx1">
                    <a:lumMod val="50000"/>
                  </a:schemeClr>
                </a:solidFill>
                <a:latin typeface="Garamond"/>
                <a:ea typeface="Garamond"/>
                <a:cs typeface="Garamond"/>
                <a:sym typeface="Garamond"/>
              </a:rPr>
              <a:t>Allport</a:t>
            </a:r>
            <a:r>
              <a:rPr lang="en-US" sz="2400" b="0" i="0" u="none" strike="noStrike" cap="none" dirty="0">
                <a:solidFill>
                  <a:schemeClr val="tx1">
                    <a:lumMod val="50000"/>
                  </a:schemeClr>
                </a:solidFill>
                <a:latin typeface="Garamond"/>
                <a:ea typeface="Garamond"/>
                <a:cs typeface="Garamond"/>
                <a:sym typeface="Garamond"/>
              </a:rPr>
              <a:t>, conducted pioneering research on attitudes, prejudice, religion, personality etc. In 1954 he put forth the "intergroup contact hypothesis" – a theory that the more contact members of a majority group have with a minority group, the less prejudice they feel towards them.</a:t>
            </a:r>
          </a:p>
        </p:txBody>
      </p:sp>
      <p:sp>
        <p:nvSpPr>
          <p:cNvPr id="1048705" name="Google Shape;193;p26"/>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9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7</a:t>
            </a:fld>
            <a:endParaRPr sz="900" b="0" i="0" u="none" strike="noStrike" cap="none">
              <a:solidFill>
                <a:srgbClr val="888888"/>
              </a:solidFill>
              <a:latin typeface="Calibri"/>
              <a:ea typeface="Calibri"/>
              <a:cs typeface="Calibri"/>
              <a:sym typeface="Calibri"/>
            </a:endParaRPr>
          </a:p>
        </p:txBody>
      </p:sp>
      <p:pic>
        <p:nvPicPr>
          <p:cNvPr id="2097173" name="Google Shape;194;p26" descr="https://i.pinimg.com/564x/56/cd/67/56cd677bd4ae466bc645dd588bda8a84--the-emperor-the-cabinet.jpg"/>
          <p:cNvPicPr preferRelativeResize="0">
            <a:picLocks/>
          </p:cNvPicPr>
          <p:nvPr/>
        </p:nvPicPr>
        <p:blipFill rotWithShape="1">
          <a:blip r:embed="rId3" cstate="print">
            <a:alphaModFix/>
          </a:blip>
          <a:srcRect/>
          <a:stretch>
            <a:fillRect/>
          </a:stretch>
        </p:blipFill>
        <p:spPr>
          <a:xfrm>
            <a:off x="7391400" y="5791200"/>
            <a:ext cx="1508631" cy="1436505"/>
          </a:xfrm>
          <a:prstGeom prst="rect">
            <a:avLst/>
          </a:prstGeom>
          <a:noFill/>
          <a:ln>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7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87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87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70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870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870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870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971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20971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1048591" name="Google Shape;242;p31"/>
          <p:cNvSpPr txBox="1">
            <a:spLocks noGrp="1"/>
          </p:cNvSpPr>
          <p:nvPr>
            <p:ph idx="1"/>
          </p:nvPr>
        </p:nvSpPr>
        <p:spPr>
          <a:xfrm>
            <a:off x="362082" y="148491"/>
            <a:ext cx="8419836" cy="6987180"/>
          </a:xfrm>
          <a:prstGeom prst="rect">
            <a:avLst/>
          </a:prstGeom>
          <a:noFill/>
          <a:ln>
            <a:noFill/>
          </a:ln>
        </p:spPr>
        <p:txBody>
          <a:bodyPr spcFirstLastPara="1" wrap="square" lIns="91425" tIns="45700" rIns="91425" bIns="45700" anchor="t" anchorCtr="0">
            <a:noAutofit/>
          </a:bodyPr>
          <a:lstStyle/>
          <a:p>
            <a:pPr marL="171450" marR="0" lvl="0" indent="-171450" algn="l" rtl="0">
              <a:lnSpc>
                <a:spcPct val="80000"/>
              </a:lnSpc>
              <a:spcBef>
                <a:spcPts val="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‘I knew it all along’- </a:t>
            </a:r>
            <a:r>
              <a:rPr lang="en-US" sz="2400" b="0" i="1" u="none" strike="noStrike" cap="none" dirty="0">
                <a:solidFill>
                  <a:schemeClr val="tx1">
                    <a:lumMod val="50000"/>
                  </a:schemeClr>
                </a:solidFill>
                <a:latin typeface="Garamond"/>
                <a:ea typeface="Garamond"/>
                <a:cs typeface="Garamond"/>
                <a:sym typeface="Garamond"/>
              </a:rPr>
              <a:t>The tendency to think that we could have predicted something that we probably would not have been able to predict, because its common sense</a:t>
            </a:r>
          </a:p>
          <a:p>
            <a:pPr marL="171450" marR="0" lvl="0" indent="-171450" algn="l" rtl="0">
              <a:lnSpc>
                <a:spcPct val="80000"/>
              </a:lnSpc>
              <a:spcBef>
                <a:spcPts val="75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Major reason why we cannot rely on commonsense and have to study Social Psychology</a:t>
            </a:r>
            <a:endParaRPr sz="2400" b="0" i="0" u="none" strike="noStrike" cap="none">
              <a:solidFill>
                <a:schemeClr val="tx1">
                  <a:lumMod val="50000"/>
                </a:schemeClr>
              </a:solidFill>
              <a:latin typeface="Garamond"/>
              <a:ea typeface="Garamond"/>
              <a:cs typeface="Garamond"/>
              <a:sym typeface="Garamond"/>
            </a:endParaRPr>
          </a:p>
          <a:p>
            <a:pPr marL="171450" marR="0" lvl="0" indent="-171450" algn="l" rtl="0">
              <a:lnSpc>
                <a:spcPct val="80000"/>
              </a:lnSpc>
              <a:spcBef>
                <a:spcPts val="75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Question:- If I am conducting a research on self-esteem and parenting, what do you think the results would look like?</a:t>
            </a:r>
          </a:p>
          <a:p>
            <a:pPr marL="171450" marR="0" lvl="0" indent="-171450" algn="l" rtl="0">
              <a:lnSpc>
                <a:spcPct val="80000"/>
              </a:lnSpc>
              <a:spcBef>
                <a:spcPts val="75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Easy to predict because it is common sense knowledge?</a:t>
            </a:r>
          </a:p>
          <a:p>
            <a:pPr marL="171450" marR="0" lvl="0" indent="-171450" algn="l" rtl="0">
              <a:lnSpc>
                <a:spcPct val="80000"/>
              </a:lnSpc>
              <a:spcBef>
                <a:spcPts val="750"/>
              </a:spcBef>
              <a:spcAft>
                <a:spcPts val="0"/>
              </a:spcAft>
              <a:buClr>
                <a:schemeClr val="dk1"/>
              </a:buClr>
              <a:buSzPts val="2400"/>
              <a:buFont typeface="Arial"/>
              <a:buChar char="•"/>
            </a:pPr>
            <a:r>
              <a:rPr lang="en-US" sz="2400" b="0" i="0" u="none" strike="noStrike" cap="none" dirty="0" err="1">
                <a:solidFill>
                  <a:schemeClr val="tx1">
                    <a:lumMod val="50000"/>
                  </a:schemeClr>
                </a:solidFill>
                <a:latin typeface="Garamond"/>
                <a:ea typeface="Garamond"/>
                <a:cs typeface="Garamond"/>
                <a:sym typeface="Garamond"/>
              </a:rPr>
              <a:t>Eg</a:t>
            </a:r>
            <a:r>
              <a:rPr lang="en-US" sz="2400" b="0" i="0" u="none" strike="noStrike" cap="none" dirty="0">
                <a:solidFill>
                  <a:schemeClr val="tx1">
                    <a:lumMod val="50000"/>
                  </a:schemeClr>
                </a:solidFill>
                <a:latin typeface="Garamond"/>
                <a:ea typeface="Garamond"/>
                <a:cs typeface="Garamond"/>
                <a:sym typeface="Garamond"/>
              </a:rPr>
              <a:t>- When you miss someone, you tend to feel closer to them, realize that you have/had a special bond. This is because absence makes the heart grow fonder. Do you agree?</a:t>
            </a:r>
          </a:p>
          <a:p>
            <a:pPr marL="171450" marR="0" lvl="0" indent="-171450" algn="l" rtl="0">
              <a:lnSpc>
                <a:spcPct val="80000"/>
              </a:lnSpc>
              <a:spcBef>
                <a:spcPts val="75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What about the phenomenon, out of sight out of mind?</a:t>
            </a:r>
            <a:endParaRPr sz="2400" b="0" i="0" u="none" strike="noStrike" cap="none">
              <a:solidFill>
                <a:schemeClr val="tx1">
                  <a:lumMod val="50000"/>
                </a:schemeClr>
              </a:solidFill>
              <a:latin typeface="Garamond"/>
              <a:ea typeface="Garamond"/>
              <a:cs typeface="Garamond"/>
              <a:sym typeface="Garamond"/>
            </a:endParaRPr>
          </a:p>
          <a:p>
            <a:pPr marL="171450" marR="0" lvl="0" indent="-171450" algn="l" rtl="0">
              <a:lnSpc>
                <a:spcPct val="80000"/>
              </a:lnSpc>
              <a:spcBef>
                <a:spcPts val="750"/>
              </a:spcBef>
              <a:spcAft>
                <a:spcPts val="0"/>
              </a:spcAft>
              <a:buClr>
                <a:schemeClr val="dk1"/>
              </a:buClr>
              <a:buSzPts val="2400"/>
              <a:buFont typeface="Arial"/>
              <a:buChar char="•"/>
            </a:pPr>
            <a:r>
              <a:rPr lang="en-US" sz="2400" b="0" i="0" u="none" strike="noStrike" cap="none" dirty="0">
                <a:solidFill>
                  <a:schemeClr val="tx1">
                    <a:lumMod val="50000"/>
                  </a:schemeClr>
                </a:solidFill>
                <a:latin typeface="Garamond"/>
                <a:ea typeface="Garamond"/>
                <a:cs typeface="Garamond"/>
                <a:sym typeface="Garamond"/>
              </a:rPr>
              <a:t>The reason that research is needed was confirmed by a study by Karl </a:t>
            </a:r>
            <a:r>
              <a:rPr lang="en-US" sz="2400" b="0" i="0" u="none" strike="noStrike" cap="none" dirty="0" err="1">
                <a:solidFill>
                  <a:schemeClr val="tx1">
                    <a:lumMod val="50000"/>
                  </a:schemeClr>
                </a:solidFill>
                <a:latin typeface="Garamond"/>
                <a:ea typeface="Garamond"/>
                <a:cs typeface="Garamond"/>
                <a:sym typeface="Garamond"/>
              </a:rPr>
              <a:t>Teigen</a:t>
            </a:r>
            <a:r>
              <a:rPr lang="en-US" sz="2400" b="0" i="0" u="none" strike="noStrike" cap="none" dirty="0">
                <a:solidFill>
                  <a:schemeClr val="tx1">
                    <a:lumMod val="50000"/>
                  </a:schemeClr>
                </a:solidFill>
                <a:latin typeface="Garamond"/>
                <a:ea typeface="Garamond"/>
                <a:cs typeface="Garamond"/>
                <a:sym typeface="Garamond"/>
              </a:rPr>
              <a:t> (1986) where he did exactly the following, he gave students phrases to rate that were widely accepted alongside their opposites -&gt;</a:t>
            </a:r>
          </a:p>
        </p:txBody>
      </p:sp>
      <p:sp>
        <p:nvSpPr>
          <p:cNvPr id="1048592" name="Google Shape;243;p31"/>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900">
                <a:solidFill>
                  <a:srgbClr val="888888"/>
                </a:solidFill>
                <a:latin typeface="Calibri"/>
                <a:ea typeface="Calibri"/>
                <a:cs typeface="Calibri"/>
                <a:sym typeface="Calibri"/>
              </a:rPr>
              <a:pPr marL="0" marR="0" lvl="0" indent="0" algn="r" rtl="0">
                <a:spcBef>
                  <a:spcPts val="0"/>
                </a:spcBef>
                <a:spcAft>
                  <a:spcPts val="0"/>
                </a:spcAft>
                <a:buNone/>
              </a:pPr>
              <a:t>8</a:t>
            </a:fld>
            <a:endParaRPr sz="900">
              <a:solidFill>
                <a:srgbClr val="888888"/>
              </a:solidFill>
              <a:latin typeface="Calibri"/>
              <a:ea typeface="Calibri"/>
              <a:cs typeface="Calibri"/>
              <a:sym typeface="Calibri"/>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5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85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85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5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85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85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85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resentation_social_cognition_2014_1494081632_242269-2.jpg"/>
          <p:cNvPicPr>
            <a:picLocks noGrp="1" noChangeAspect="1"/>
          </p:cNvPicPr>
          <p:nvPr>
            <p:ph idx="1"/>
          </p:nvPr>
        </p:nvPicPr>
        <p:blipFill>
          <a:blip r:embed="rId2"/>
          <a:stretch>
            <a:fillRect/>
          </a:stretch>
        </p:blipFill>
        <p:spPr>
          <a:xfrm>
            <a:off x="304800" y="381000"/>
            <a:ext cx="8534399" cy="5943600"/>
          </a:xfrm>
        </p:spPr>
      </p:pic>
    </p:spTree>
  </p:cSld>
  <p:clrMapOvr>
    <a:masterClrMapping/>
  </p:clrMapOvr>
  <p:transition spd="med">
    <p:fade/>
  </p:transition>
</p:sld>
</file>

<file path=ppt/theme/theme1.xml><?xml version="1.0" encoding="utf-8"?>
<a:theme xmlns:a="http://schemas.openxmlformats.org/drawingml/2006/main"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3431377.potx" id="{56A48130-F36A-41C3-8C0C-0EF853C6708B}" vid="{0432F83B-7085-406B-BFE7-677E72A6CA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tf03431377_win32</Template>
  <TotalTime>8657</TotalTime>
  <Words>3257</Words>
  <Application>Microsoft Office PowerPoint</Application>
  <PresentationFormat>On-screen Show (4:3)</PresentationFormat>
  <Paragraphs>255</Paragraphs>
  <Slides>53</Slides>
  <Notes>7</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Nature Illustration 16x9</vt:lpstr>
      <vt:lpstr>SOCIAL PSYCHOLOGY (Applied Social Psychology)</vt:lpstr>
      <vt:lpstr>What is social psychology? </vt:lpstr>
      <vt:lpstr>What is social psychology NOT?</vt:lpstr>
      <vt:lpstr>Themes in Social Psychology</vt:lpstr>
      <vt:lpstr>Four major headings of Social Psychology  (Baron (8-11))</vt:lpstr>
      <vt:lpstr>Historical Roots of Social Psychology</vt:lpstr>
      <vt:lpstr>Slide 7</vt:lpstr>
      <vt:lpstr>Slide 8</vt:lpstr>
      <vt:lpstr>Slide 9</vt:lpstr>
      <vt:lpstr>Slide 10</vt:lpstr>
      <vt:lpstr>Slide 11</vt:lpstr>
      <vt:lpstr>The Standing Ovation</vt:lpstr>
      <vt:lpstr>Differences in conformity, compliance,  obedience, acceptance</vt:lpstr>
      <vt:lpstr>Slide 14</vt:lpstr>
      <vt:lpstr>Slide 15</vt:lpstr>
      <vt:lpstr>NORMATIVE INFLUENCE INOFRMATIONAL INFLUENCE</vt:lpstr>
      <vt:lpstr>Define Attitude?</vt:lpstr>
      <vt:lpstr>How do attitudes form then?</vt:lpstr>
      <vt:lpstr>Slide 19</vt:lpstr>
      <vt:lpstr>So does your attitude successfully predict behavior?</vt:lpstr>
      <vt:lpstr>Link Between Attitudes and Behavior</vt:lpstr>
      <vt:lpstr>RECONSTRUCTING OUR PAST ATTITUDES </vt:lpstr>
      <vt:lpstr>Rosy Retrospection</vt:lpstr>
      <vt:lpstr>Slide 24</vt:lpstr>
      <vt:lpstr>PREJUDICE, DISCRIMINATION &amp; STEREOTYPING</vt:lpstr>
      <vt:lpstr>Slide 26</vt:lpstr>
      <vt:lpstr>Slide 27</vt:lpstr>
      <vt:lpstr>Slide 28</vt:lpstr>
      <vt:lpstr>Slide 29</vt:lpstr>
      <vt:lpstr>Slide 30</vt:lpstr>
      <vt:lpstr>Quick Q/A</vt:lpstr>
      <vt:lpstr>Examples from the book-</vt:lpstr>
      <vt:lpstr>Slide 33</vt:lpstr>
      <vt:lpstr>Slide 34</vt:lpstr>
      <vt:lpstr>Slide 35</vt:lpstr>
      <vt:lpstr>Slide 36</vt:lpstr>
      <vt:lpstr>Social Facilitation</vt:lpstr>
      <vt:lpstr>Group Dynamics</vt:lpstr>
      <vt:lpstr>Informal Social Communication</vt:lpstr>
      <vt:lpstr>De-individuation and Individuation</vt:lpstr>
      <vt:lpstr>Social Comparison</vt:lpstr>
      <vt:lpstr>Conformity</vt:lpstr>
      <vt:lpstr>Aﬃliation</vt:lpstr>
      <vt:lpstr>Persuasive Communication and Attitude Formation </vt:lpstr>
      <vt:lpstr>Cooperation, Competition, and Conﬂict </vt:lpstr>
      <vt:lpstr>Slide 46</vt:lpstr>
      <vt:lpstr>Slide 47</vt:lpstr>
      <vt:lpstr>Pro-social Behavior at Work</vt:lpstr>
      <vt:lpstr>Organizational Citizenship Behavior</vt:lpstr>
      <vt:lpstr>Slide 50</vt:lpstr>
      <vt:lpstr>LEADERSHIP STYLEs</vt:lpstr>
      <vt:lpstr>Slide 52</vt:lpstr>
      <vt:lpstr>Leadership type affecting group behavior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PSYCHOLOGY</dc:title>
  <dc:creator>marvi makhdoom</dc:creator>
  <cp:lastModifiedBy>Faraz Bhai</cp:lastModifiedBy>
  <cp:revision>4</cp:revision>
  <dcterms:created xsi:type="dcterms:W3CDTF">2022-12-05T17:52:46Z</dcterms:created>
  <dcterms:modified xsi:type="dcterms:W3CDTF">2022-12-11T18:29:05Z</dcterms:modified>
</cp:coreProperties>
</file>