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27CD-5B57-4F47-B810-75FD3FF2FFCA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A0763-9E09-442E-AE2B-CCFC9B2A6F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74000">
              <a:srgbClr val="FFC000"/>
            </a:gs>
            <a:gs pos="83000">
              <a:srgbClr val="FFC00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3ABA-F62C-4C0F-ABC4-852D4206AA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2EFE-D6B0-4484-A1D4-08FFB40C1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0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5.jpeg"/><Relationship Id="rId5" Type="http://schemas.openxmlformats.org/officeDocument/2006/relationships/image" Target="../media/image28.png"/><Relationship Id="rId10" Type="http://schemas.openxmlformats.org/officeDocument/2006/relationships/image" Target="../media/image18.jpeg"/><Relationship Id="rId4" Type="http://schemas.openxmlformats.org/officeDocument/2006/relationships/image" Target="../media/image27.pn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5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7167" y="0"/>
            <a:ext cx="10058400" cy="3048000"/>
          </a:xfrm>
          <a:custGeom>
            <a:avLst/>
            <a:gdLst/>
            <a:ahLst/>
            <a:cxnLst/>
            <a:rect l="l" t="t" r="r" b="b"/>
            <a:pathLst>
              <a:path w="7543800" h="3048000">
                <a:moveTo>
                  <a:pt x="7543799" y="3047999"/>
                </a:moveTo>
                <a:lnTo>
                  <a:pt x="0" y="3047999"/>
                </a:lnTo>
                <a:lnTo>
                  <a:pt x="0" y="0"/>
                </a:lnTo>
                <a:lnTo>
                  <a:pt x="7543799" y="0"/>
                </a:lnTo>
                <a:lnTo>
                  <a:pt x="7543799" y="3047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167" y="3579813"/>
            <a:ext cx="10835640" cy="2834005"/>
            <a:chOff x="777875" y="3579812"/>
            <a:chExt cx="8126730" cy="2834005"/>
          </a:xfrm>
        </p:grpSpPr>
        <p:sp>
          <p:nvSpPr>
            <p:cNvPr id="5" name="object 5"/>
            <p:cNvSpPr/>
            <p:nvPr/>
          </p:nvSpPr>
          <p:spPr>
            <a:xfrm>
              <a:off x="777875" y="6172200"/>
              <a:ext cx="7543800" cy="27305"/>
            </a:xfrm>
            <a:custGeom>
              <a:avLst/>
              <a:gdLst/>
              <a:ahLst/>
              <a:cxnLst/>
              <a:rect l="l" t="t" r="r" b="b"/>
              <a:pathLst>
                <a:path w="7543800" h="27304">
                  <a:moveTo>
                    <a:pt x="7543799" y="26986"/>
                  </a:moveTo>
                  <a:lnTo>
                    <a:pt x="0" y="26986"/>
                  </a:lnTo>
                  <a:lnTo>
                    <a:pt x="0" y="0"/>
                  </a:lnTo>
                  <a:lnTo>
                    <a:pt x="7543799" y="0"/>
                  </a:lnTo>
                  <a:lnTo>
                    <a:pt x="7543799" y="26986"/>
                  </a:lnTo>
                  <a:close/>
                </a:path>
              </a:pathLst>
            </a:custGeom>
            <a:solidFill>
              <a:srgbClr val="AD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5573" y="4725070"/>
              <a:ext cx="1482762" cy="1514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9312" y="3579812"/>
              <a:ext cx="1462087" cy="1396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5205412"/>
              <a:ext cx="1208087" cy="12080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3381" y="4961083"/>
              <a:ext cx="1271010" cy="12765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3368" y="4051808"/>
            <a:ext cx="3717713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262626"/>
                </a:solidFill>
                <a:latin typeface="Impact"/>
                <a:cs typeface="Impact"/>
              </a:rPr>
              <a:t>EMOTIONS</a:t>
            </a:r>
            <a:endParaRPr sz="5400">
              <a:latin typeface="Impact"/>
              <a:cs typeface="Impac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349713"/>
            <a:ext cx="2339053" cy="17569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5850" y="565151"/>
            <a:ext cx="2063749" cy="12636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27120" y="1676748"/>
            <a:ext cx="1756929" cy="13518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48613" y="110932"/>
            <a:ext cx="1913940" cy="145612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8471" y="214445"/>
            <a:ext cx="1527740" cy="11455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52801" y="1562101"/>
            <a:ext cx="1574799" cy="1181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19817" y="679111"/>
            <a:ext cx="3323167" cy="4208145"/>
            <a:chOff x="1439862" y="679110"/>
            <a:chExt cx="2492375" cy="420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9862" y="679110"/>
              <a:ext cx="2492375" cy="42080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899" y="687047"/>
              <a:ext cx="2400299" cy="411601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796617" y="220662"/>
            <a:ext cx="4034367" cy="2302510"/>
            <a:chOff x="5097462" y="220662"/>
            <a:chExt cx="3025775" cy="23025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7462" y="220662"/>
              <a:ext cx="3025775" cy="23022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499" y="228599"/>
              <a:ext cx="2933699" cy="221015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796617" y="3117491"/>
            <a:ext cx="4034367" cy="2302510"/>
            <a:chOff x="5097462" y="3117491"/>
            <a:chExt cx="3025775" cy="23025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7462" y="3117491"/>
              <a:ext cx="3025775" cy="23022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3499" y="3125428"/>
              <a:ext cx="2933699" cy="221015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32401" y="929384"/>
            <a:ext cx="1577340" cy="3623945"/>
            <a:chOff x="3924300" y="929383"/>
            <a:chExt cx="1183005" cy="3623945"/>
          </a:xfrm>
        </p:grpSpPr>
        <p:sp>
          <p:nvSpPr>
            <p:cNvPr id="13" name="object 13"/>
            <p:cNvSpPr/>
            <p:nvPr/>
          </p:nvSpPr>
          <p:spPr>
            <a:xfrm>
              <a:off x="3924300" y="1011364"/>
              <a:ext cx="990600" cy="3459479"/>
            </a:xfrm>
            <a:custGeom>
              <a:avLst/>
              <a:gdLst/>
              <a:ahLst/>
              <a:cxnLst/>
              <a:rect l="l" t="t" r="r" b="b"/>
              <a:pathLst>
                <a:path w="990600" h="3459479">
                  <a:moveTo>
                    <a:pt x="0" y="1729688"/>
                  </a:moveTo>
                  <a:lnTo>
                    <a:pt x="533399" y="1729688"/>
                  </a:lnTo>
                </a:path>
                <a:path w="990600" h="3459479">
                  <a:moveTo>
                    <a:pt x="533399" y="0"/>
                  </a:moveTo>
                  <a:lnTo>
                    <a:pt x="533399" y="3459378"/>
                  </a:lnTo>
                </a:path>
                <a:path w="990600" h="3459479">
                  <a:moveTo>
                    <a:pt x="533399" y="0"/>
                  </a:moveTo>
                  <a:lnTo>
                    <a:pt x="990599" y="0"/>
                  </a:lnTo>
                </a:path>
              </a:pathLst>
            </a:custGeom>
            <a:ln w="38099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5850" y="929383"/>
              <a:ext cx="211001" cy="1639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57700" y="447074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199" y="0"/>
                  </a:lnTo>
                </a:path>
              </a:pathLst>
            </a:custGeom>
            <a:ln w="38099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5850" y="4388761"/>
              <a:ext cx="211001" cy="16396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9401" y="2819401"/>
            <a:ext cx="1648881" cy="18859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81200" y="687047"/>
            <a:ext cx="3200400" cy="1377941"/>
          </a:xfrm>
          <a:prstGeom prst="rect">
            <a:avLst/>
          </a:prstGeom>
          <a:ln w="15874">
            <a:solidFill>
              <a:srgbClr val="730D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612140" marR="826769" indent="-635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Sight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oncoming  </a:t>
            </a:r>
            <a:r>
              <a:rPr sz="1800" b="1" spc="-5" dirty="0">
                <a:latin typeface="Times New Roman"/>
                <a:cs typeface="Times New Roman"/>
              </a:rPr>
              <a:t>car</a:t>
            </a:r>
            <a:endParaRPr sz="1800">
              <a:latin typeface="Times New Roman"/>
              <a:cs typeface="Times New Roman"/>
            </a:endParaRPr>
          </a:p>
          <a:p>
            <a:pPr marL="408305" marR="625475" algn="ctr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(perception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stimulus)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4449" y="457201"/>
            <a:ext cx="1631948" cy="185419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858000" y="228600"/>
            <a:ext cx="3911600" cy="1223412"/>
          </a:xfrm>
          <a:prstGeom prst="rect">
            <a:avLst/>
          </a:prstGeom>
          <a:ln w="15874">
            <a:solidFill>
              <a:srgbClr val="AD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/>
          </a:p>
          <a:p>
            <a:pPr marL="281305" marR="1705610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Pounding  heart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(arousal)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8000" y="3125429"/>
            <a:ext cx="3911600" cy="1184940"/>
          </a:xfrm>
          <a:prstGeom prst="rect">
            <a:avLst/>
          </a:prstGeom>
          <a:ln w="15874">
            <a:solidFill>
              <a:srgbClr val="AD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292100" marR="1694180" indent="2413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Fear </a:t>
            </a:r>
            <a:r>
              <a:rPr sz="1800" b="1" dirty="0">
                <a:latin typeface="Times New Roman"/>
                <a:cs typeface="Times New Roman"/>
              </a:rPr>
              <a:t> (emotion)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68315" y="3276601"/>
            <a:ext cx="1615015" cy="18859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202866" y="5413248"/>
            <a:ext cx="95614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Impact"/>
                <a:cs typeface="Impact"/>
              </a:rPr>
              <a:t>Cannon-Bard</a:t>
            </a:r>
            <a:r>
              <a:rPr sz="4400" spc="-35" dirty="0">
                <a:latin typeface="Impact"/>
                <a:cs typeface="Impact"/>
              </a:rPr>
              <a:t> </a:t>
            </a:r>
            <a:r>
              <a:rPr sz="4400" spc="-10" dirty="0">
                <a:latin typeface="Impact"/>
                <a:cs typeface="Impact"/>
              </a:rPr>
              <a:t>Theory</a:t>
            </a:r>
            <a:r>
              <a:rPr sz="4400" spc="-35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of</a:t>
            </a:r>
            <a:r>
              <a:rPr sz="4400" spc="-25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7167" y="0"/>
            <a:ext cx="100584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75437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7543799" y="0"/>
                </a:lnTo>
                <a:lnTo>
                  <a:pt x="7543799" y="380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0567" y="470408"/>
            <a:ext cx="3811693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55980" algn="l"/>
                <a:tab pos="2433320" algn="l"/>
              </a:tabLst>
            </a:pPr>
            <a:r>
              <a:rPr sz="2400" spc="-85" dirty="0">
                <a:latin typeface="Times New Roman"/>
                <a:cs typeface="Times New Roman"/>
              </a:rPr>
              <a:t>You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walking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dark </a:t>
            </a:r>
            <a:r>
              <a:rPr sz="2400" spc="-5" dirty="0">
                <a:latin typeface="Times New Roman"/>
                <a:cs typeface="Times New Roman"/>
              </a:rPr>
              <a:t>alley late at </a:t>
            </a:r>
            <a:r>
              <a:rPr sz="2400" dirty="0">
                <a:latin typeface="Times New Roman"/>
                <a:cs typeface="Times New Roman"/>
              </a:rPr>
              <a:t> night.	</a:t>
            </a:r>
            <a:r>
              <a:rPr sz="2400" spc="-85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footsteps behind you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you begin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tremble, </a:t>
            </a:r>
            <a:r>
              <a:rPr sz="2400" dirty="0">
                <a:latin typeface="Times New Roman"/>
                <a:cs typeface="Times New Roman"/>
              </a:rPr>
              <a:t>your heart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beats </a:t>
            </a:r>
            <a:r>
              <a:rPr sz="2400" spc="-15" dirty="0">
                <a:latin typeface="Times New Roman"/>
                <a:cs typeface="Times New Roman"/>
              </a:rPr>
              <a:t>faster,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breathing deepens.	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time as these </a:t>
            </a:r>
            <a:r>
              <a:rPr sz="2400" dirty="0">
                <a:latin typeface="Times New Roman"/>
                <a:cs typeface="Times New Roman"/>
              </a:rPr>
              <a:t> physiological </a:t>
            </a:r>
            <a:r>
              <a:rPr sz="2400" spc="-5" dirty="0">
                <a:latin typeface="Times New Roman"/>
                <a:cs typeface="Times New Roman"/>
              </a:rPr>
              <a:t>changes </a:t>
            </a:r>
            <a:r>
              <a:rPr sz="2400" dirty="0">
                <a:latin typeface="Times New Roman"/>
                <a:cs typeface="Times New Roman"/>
              </a:rPr>
              <a:t> occur you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experience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fear.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234" y="5489448"/>
            <a:ext cx="9842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AD010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u="heavy" spc="-525" dirty="0">
                <a:uFill>
                  <a:solidFill>
                    <a:srgbClr val="AD010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u="heavy" spc="-10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Cannon-Bard</a:t>
            </a:r>
            <a:r>
              <a:rPr sz="4400" u="heavy" spc="-35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10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Theory</a:t>
            </a:r>
            <a:r>
              <a:rPr sz="4400" u="heavy" spc="-35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5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of</a:t>
            </a:r>
            <a:r>
              <a:rPr sz="4400" u="heavy" spc="-30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5" dirty="0"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2800" y="88900"/>
            <a:ext cx="6299200" cy="5435600"/>
            <a:chOff x="609600" y="88900"/>
            <a:chExt cx="4724400" cy="5435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5700" y="88900"/>
              <a:ext cx="2908299" cy="273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2286000"/>
              <a:ext cx="2362199" cy="3238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2971800"/>
              <a:ext cx="1828799" cy="2325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3367" y="4757928"/>
            <a:ext cx="83633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Schachter-Singer</a:t>
            </a:r>
            <a:r>
              <a:rPr sz="4400" spc="-5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Theory</a:t>
            </a:r>
            <a:r>
              <a:rPr sz="4400" spc="-5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 </a:t>
            </a:r>
            <a:r>
              <a:rPr sz="4400" spc="-76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464" y="1748535"/>
            <a:ext cx="9696873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5080" indent="-22034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  <a:tab pos="4178300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According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this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03030"/>
                </a:solidFill>
                <a:latin typeface="Times New Roman"/>
                <a:cs typeface="Times New Roman"/>
              </a:rPr>
              <a:t>theory,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an event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causes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physiological</a:t>
            </a:r>
            <a:r>
              <a:rPr sz="2800" spc="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arousal</a:t>
            </a:r>
            <a:r>
              <a:rPr sz="2800" spc="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first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.	</a:t>
            </a:r>
            <a:r>
              <a:rPr sz="2800" spc="-95" dirty="0">
                <a:solidFill>
                  <a:srgbClr val="303030"/>
                </a:solidFill>
                <a:latin typeface="Times New Roman"/>
                <a:cs typeface="Times New Roman"/>
              </a:rPr>
              <a:t>You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must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then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identify</a:t>
            </a:r>
            <a:r>
              <a:rPr sz="2800" spc="-1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reason</a:t>
            </a:r>
            <a:r>
              <a:rPr sz="2800" spc="2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for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this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arousal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then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you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are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able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to</a:t>
            </a:r>
            <a:r>
              <a:rPr sz="2800" spc="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experience</a:t>
            </a:r>
            <a:r>
              <a:rPr sz="2800" spc="3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label</a:t>
            </a:r>
            <a:r>
              <a:rPr sz="2800" spc="-10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emotion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1" y="838201"/>
            <a:ext cx="11201399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9432" y="2728976"/>
            <a:ext cx="1354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7865" y="2766568"/>
            <a:ext cx="1223433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b="1" dirty="0">
                <a:latin typeface="Times New Roman"/>
                <a:cs typeface="Times New Roman"/>
              </a:rPr>
              <a:t>emotion=</a:t>
            </a:r>
            <a:endParaRPr sz="1800">
              <a:latin typeface="Times New Roman"/>
              <a:cs typeface="Times New Roman"/>
            </a:endParaRPr>
          </a:p>
          <a:p>
            <a:pPr marL="22225" marR="90805" indent="4826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labeled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ousal)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4101" y="17454"/>
            <a:ext cx="5753100" cy="5400675"/>
            <a:chOff x="1743075" y="17453"/>
            <a:chExt cx="4314825" cy="5400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5330" y="17453"/>
              <a:ext cx="1674812" cy="27122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46325" y="76199"/>
              <a:ext cx="1532255" cy="2569845"/>
            </a:xfrm>
            <a:custGeom>
              <a:avLst/>
              <a:gdLst/>
              <a:ahLst/>
              <a:cxnLst/>
              <a:rect l="l" t="t" r="r" b="b"/>
              <a:pathLst>
                <a:path w="1532254" h="2569845">
                  <a:moveTo>
                    <a:pt x="1531937" y="2569400"/>
                  </a:moveTo>
                  <a:lnTo>
                    <a:pt x="0" y="2569400"/>
                  </a:lnTo>
                  <a:lnTo>
                    <a:pt x="0" y="0"/>
                  </a:lnTo>
                  <a:lnTo>
                    <a:pt x="1531937" y="0"/>
                  </a:lnTo>
                  <a:lnTo>
                    <a:pt x="1531937" y="2569400"/>
                  </a:lnTo>
                  <a:close/>
                </a:path>
              </a:pathLst>
            </a:custGeom>
            <a:solidFill>
              <a:srgbClr val="FD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2125" y="1472613"/>
              <a:ext cx="234950" cy="2958465"/>
            </a:xfrm>
            <a:custGeom>
              <a:avLst/>
              <a:gdLst/>
              <a:ahLst/>
              <a:cxnLst/>
              <a:rect l="l" t="t" r="r" b="b"/>
              <a:pathLst>
                <a:path w="234950" h="2958465">
                  <a:moveTo>
                    <a:pt x="0" y="1505697"/>
                  </a:moveTo>
                  <a:lnTo>
                    <a:pt x="234949" y="1505697"/>
                  </a:lnTo>
                </a:path>
                <a:path w="234950" h="2958465">
                  <a:moveTo>
                    <a:pt x="228599" y="0"/>
                  </a:moveTo>
                  <a:lnTo>
                    <a:pt x="228599" y="2957967"/>
                  </a:lnTo>
                </a:path>
              </a:pathLst>
            </a:custGeom>
            <a:ln w="38099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725" y="1390631"/>
              <a:ext cx="245926" cy="1639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725" y="4348600"/>
              <a:ext cx="245926" cy="163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5330" y="2934135"/>
              <a:ext cx="1674812" cy="24839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46325" y="2992882"/>
              <a:ext cx="1532255" cy="2341245"/>
            </a:xfrm>
            <a:custGeom>
              <a:avLst/>
              <a:gdLst/>
              <a:ahLst/>
              <a:cxnLst/>
              <a:rect l="l" t="t" r="r" b="b"/>
              <a:pathLst>
                <a:path w="1532254" h="2341245">
                  <a:moveTo>
                    <a:pt x="1531937" y="2341116"/>
                  </a:moveTo>
                  <a:lnTo>
                    <a:pt x="0" y="2341116"/>
                  </a:lnTo>
                  <a:lnTo>
                    <a:pt x="0" y="0"/>
                  </a:lnTo>
                  <a:lnTo>
                    <a:pt x="1531937" y="0"/>
                  </a:lnTo>
                  <a:lnTo>
                    <a:pt x="1531937" y="2341116"/>
                  </a:lnTo>
                  <a:close/>
                </a:path>
              </a:pathLst>
            </a:custGeom>
            <a:solidFill>
              <a:srgbClr val="FD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25" y="2992882"/>
              <a:ext cx="1532255" cy="2341245"/>
            </a:xfrm>
            <a:custGeom>
              <a:avLst/>
              <a:gdLst/>
              <a:ahLst/>
              <a:cxnLst/>
              <a:rect l="l" t="t" r="r" b="b"/>
              <a:pathLst>
                <a:path w="1532254" h="2341245">
                  <a:moveTo>
                    <a:pt x="0" y="0"/>
                  </a:moveTo>
                  <a:lnTo>
                    <a:pt x="1531937" y="0"/>
                  </a:lnTo>
                  <a:lnTo>
                    <a:pt x="1531937" y="2341116"/>
                  </a:lnTo>
                  <a:lnTo>
                    <a:pt x="0" y="2341116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AD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8175" y="1472613"/>
              <a:ext cx="1609725" cy="29054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6275" y="1472613"/>
              <a:ext cx="1533524" cy="282925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23232" y="3592957"/>
            <a:ext cx="127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marR="5080" indent="-2349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Cognitive  label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4324" y="4415916"/>
            <a:ext cx="16679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“I’m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afraid”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800" y="1227331"/>
            <a:ext cx="5791200" cy="3458845"/>
            <a:chOff x="228600" y="1227330"/>
            <a:chExt cx="4343400" cy="345884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0" y="4311518"/>
              <a:ext cx="427781" cy="1619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90962" y="4430580"/>
              <a:ext cx="266065" cy="0"/>
            </a:xfrm>
            <a:custGeom>
              <a:avLst/>
              <a:gdLst/>
              <a:ahLst/>
              <a:cxnLst/>
              <a:rect l="l" t="t" r="r" b="b"/>
              <a:pathLst>
                <a:path w="266064">
                  <a:moveTo>
                    <a:pt x="265856" y="0"/>
                  </a:moveTo>
                  <a:lnTo>
                    <a:pt x="0" y="0"/>
                  </a:lnTo>
                </a:path>
              </a:pathLst>
            </a:custGeom>
            <a:ln w="34924">
              <a:solidFill>
                <a:srgbClr val="AD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4971" y="1446750"/>
              <a:ext cx="161925" cy="310289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65933" y="1489613"/>
              <a:ext cx="0" cy="2941320"/>
            </a:xfrm>
            <a:custGeom>
              <a:avLst/>
              <a:gdLst/>
              <a:ahLst/>
              <a:cxnLst/>
              <a:rect l="l" t="t" r="r" b="b"/>
              <a:pathLst>
                <a:path h="2941320">
                  <a:moveTo>
                    <a:pt x="0" y="0"/>
                  </a:moveTo>
                  <a:lnTo>
                    <a:pt x="0" y="2940967"/>
                  </a:lnTo>
                </a:path>
              </a:pathLst>
            </a:custGeom>
            <a:ln w="34924">
              <a:solidFill>
                <a:srgbClr val="AD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9529" y="2935848"/>
              <a:ext cx="482471" cy="1619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0491" y="2903561"/>
              <a:ext cx="286951" cy="1502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0634" y="1370550"/>
              <a:ext cx="427781" cy="1619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01597" y="1489613"/>
              <a:ext cx="266065" cy="0"/>
            </a:xfrm>
            <a:custGeom>
              <a:avLst/>
              <a:gdLst/>
              <a:ahLst/>
              <a:cxnLst/>
              <a:rect l="l" t="t" r="r" b="b"/>
              <a:pathLst>
                <a:path w="266064">
                  <a:moveTo>
                    <a:pt x="265855" y="0"/>
                  </a:moveTo>
                  <a:lnTo>
                    <a:pt x="0" y="0"/>
                  </a:lnTo>
                </a:path>
              </a:pathLst>
            </a:custGeom>
            <a:ln w="34924">
              <a:solidFill>
                <a:srgbClr val="AD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600" y="1227330"/>
              <a:ext cx="1533525" cy="3458845"/>
            </a:xfrm>
            <a:custGeom>
              <a:avLst/>
              <a:gdLst/>
              <a:ahLst/>
              <a:cxnLst/>
              <a:rect l="l" t="t" r="r" b="b"/>
              <a:pathLst>
                <a:path w="1533525" h="3458845">
                  <a:moveTo>
                    <a:pt x="1533524" y="3458247"/>
                  </a:moveTo>
                  <a:lnTo>
                    <a:pt x="0" y="3458247"/>
                  </a:lnTo>
                  <a:lnTo>
                    <a:pt x="0" y="0"/>
                  </a:lnTo>
                  <a:lnTo>
                    <a:pt x="1533524" y="0"/>
                  </a:lnTo>
                  <a:lnTo>
                    <a:pt x="1533524" y="3458247"/>
                  </a:lnTo>
                  <a:close/>
                </a:path>
              </a:pathLst>
            </a:custGeom>
            <a:solidFill>
              <a:srgbClr val="57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1649" y="2762251"/>
            <a:ext cx="1650999" cy="188594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04801" y="1227331"/>
            <a:ext cx="2044700" cy="112851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6865" marR="255270" indent="-635" algn="ctr">
              <a:lnSpc>
                <a:spcPct val="1000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D9D9D9"/>
                </a:solidFill>
                <a:latin typeface="Times New Roman"/>
                <a:cs typeface="Times New Roman"/>
              </a:rPr>
              <a:t>Sight </a:t>
            </a:r>
            <a:r>
              <a:rPr sz="1800" b="1" dirty="0">
                <a:solidFill>
                  <a:srgbClr val="D9D9D9"/>
                </a:solidFill>
                <a:latin typeface="Times New Roman"/>
                <a:cs typeface="Times New Roman"/>
              </a:rPr>
              <a:t>of </a:t>
            </a:r>
            <a:r>
              <a:rPr sz="1800" b="1" spc="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D9D9D9"/>
                </a:solidFill>
                <a:latin typeface="Times New Roman"/>
                <a:cs typeface="Times New Roman"/>
              </a:rPr>
              <a:t>oncoming  </a:t>
            </a:r>
            <a:r>
              <a:rPr sz="1800" b="1" spc="-5" dirty="0">
                <a:solidFill>
                  <a:srgbClr val="D9D9D9"/>
                </a:solidFill>
                <a:latin typeface="Times New Roman"/>
                <a:cs typeface="Times New Roman"/>
              </a:rPr>
              <a:t>car</a:t>
            </a:r>
            <a:endParaRPr sz="1800">
              <a:latin typeface="Times New Roman"/>
              <a:cs typeface="Times New Roman"/>
            </a:endParaRPr>
          </a:p>
          <a:p>
            <a:pPr marL="113030" marR="53975" algn="ctr">
              <a:lnSpc>
                <a:spcPct val="100000"/>
              </a:lnSpc>
            </a:pPr>
            <a:r>
              <a:rPr sz="1800" b="1" spc="-10" dirty="0">
                <a:solidFill>
                  <a:srgbClr val="D9D9D9"/>
                </a:solidFill>
                <a:latin typeface="Times New Roman"/>
                <a:cs typeface="Times New Roman"/>
              </a:rPr>
              <a:t>(perception</a:t>
            </a:r>
            <a:r>
              <a:rPr sz="1800" b="1" spc="-6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D9D9D9"/>
                </a:solidFill>
                <a:latin typeface="Times New Roman"/>
                <a:cs typeface="Times New Roman"/>
              </a:rPr>
              <a:t>of </a:t>
            </a:r>
            <a:r>
              <a:rPr sz="1800" b="1" spc="-434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D9D9D9"/>
                </a:solidFill>
                <a:latin typeface="Times New Roman"/>
                <a:cs typeface="Times New Roman"/>
              </a:rPr>
              <a:t>stimulus)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8434" y="76200"/>
            <a:ext cx="2043007" cy="859851"/>
          </a:xfrm>
          <a:prstGeom prst="rect">
            <a:avLst/>
          </a:prstGeom>
          <a:ln w="15874">
            <a:solidFill>
              <a:srgbClr val="AD0101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07340" marR="277495" algn="ctr">
              <a:lnSpc>
                <a:spcPct val="100000"/>
              </a:lnSpc>
              <a:spcBef>
                <a:spcPts val="225"/>
              </a:spcBef>
            </a:pPr>
            <a:r>
              <a:rPr sz="1800" b="1" spc="-5" dirty="0">
                <a:latin typeface="Times New Roman"/>
                <a:cs typeface="Times New Roman"/>
              </a:rPr>
              <a:t>Pounding  heart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(arousal)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15781" y="1160463"/>
            <a:ext cx="4206240" cy="3107055"/>
            <a:chOff x="2636836" y="1160462"/>
            <a:chExt cx="3154680" cy="3107055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300" y="2860675"/>
              <a:ext cx="977899" cy="14065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36836" y="1160462"/>
              <a:ext cx="944561" cy="143033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509840" y="1045781"/>
            <a:ext cx="3097107" cy="468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114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  <a:p>
            <a:pPr marL="294640" marR="5080">
              <a:lnSpc>
                <a:spcPct val="100000"/>
              </a:lnSpc>
            </a:pPr>
            <a:r>
              <a:rPr sz="3200" spc="-10" dirty="0">
                <a:latin typeface="Times New Roman"/>
                <a:cs typeface="Times New Roman"/>
              </a:rPr>
              <a:t>experience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emotion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must:</a:t>
            </a:r>
            <a:endParaRPr sz="3200">
              <a:latin typeface="Times New Roman"/>
              <a:cs typeface="Times New Roman"/>
            </a:endParaRPr>
          </a:p>
          <a:p>
            <a:pPr marL="694690" lvl="1" indent="-30607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694690" marR="15875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physically  </a:t>
            </a:r>
            <a:r>
              <a:rPr sz="2800" spc="-5" dirty="0">
                <a:latin typeface="Times New Roman"/>
                <a:cs typeface="Times New Roman"/>
              </a:rPr>
              <a:t>aroused</a:t>
            </a:r>
            <a:endParaRPr sz="2800">
              <a:latin typeface="Times New Roman"/>
              <a:cs typeface="Times New Roman"/>
            </a:endParaRPr>
          </a:p>
          <a:p>
            <a:pPr marL="694690" marR="2667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sz="2800" spc="-5" dirty="0">
                <a:latin typeface="Times New Roman"/>
                <a:cs typeface="Times New Roman"/>
              </a:rPr>
              <a:t>cognitively  label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arousal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0881" y="5413248"/>
            <a:ext cx="7640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Impact"/>
                <a:cs typeface="Impact"/>
              </a:rPr>
              <a:t>Schachter-Singer</a:t>
            </a:r>
            <a:r>
              <a:rPr sz="4400" spc="-85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Theory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31033" y="1616455"/>
            <a:ext cx="1358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Fear </a:t>
            </a:r>
            <a:r>
              <a:rPr sz="1800" b="1" dirty="0">
                <a:latin typeface="Times New Roman"/>
                <a:cs typeface="Times New Roman"/>
              </a:rPr>
              <a:t> (emotion=  </a:t>
            </a:r>
            <a:r>
              <a:rPr sz="1800" b="1" spc="-5" dirty="0">
                <a:latin typeface="Times New Roman"/>
                <a:cs typeface="Times New Roman"/>
              </a:rPr>
              <a:t>labeled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305" dirty="0">
                <a:latin typeface="Times New Roman"/>
                <a:cs typeface="Times New Roman"/>
              </a:rPr>
              <a:t>a</a:t>
            </a:r>
            <a:r>
              <a:rPr sz="2700" b="1" spc="-457" baseline="-3086" dirty="0">
                <a:latin typeface="Times New Roman"/>
                <a:cs typeface="Times New Roman"/>
              </a:rPr>
              <a:t>F</a:t>
            </a:r>
            <a:r>
              <a:rPr sz="1800" b="1" spc="-305" dirty="0">
                <a:latin typeface="Times New Roman"/>
                <a:cs typeface="Times New Roman"/>
              </a:rPr>
              <a:t>ro</a:t>
            </a:r>
            <a:r>
              <a:rPr sz="2700" b="1" spc="-457" baseline="-3086" dirty="0">
                <a:latin typeface="Times New Roman"/>
                <a:cs typeface="Times New Roman"/>
              </a:rPr>
              <a:t>e</a:t>
            </a:r>
            <a:r>
              <a:rPr sz="1800" b="1" spc="-305" dirty="0">
                <a:latin typeface="Times New Roman"/>
                <a:cs typeface="Times New Roman"/>
              </a:rPr>
              <a:t>u</a:t>
            </a:r>
            <a:r>
              <a:rPr sz="2700" b="1" spc="-457" baseline="-3086" dirty="0">
                <a:latin typeface="Times New Roman"/>
                <a:cs typeface="Times New Roman"/>
              </a:rPr>
              <a:t>ar</a:t>
            </a:r>
            <a:r>
              <a:rPr sz="1800" b="1" spc="-305" dirty="0">
                <a:latin typeface="Times New Roman"/>
                <a:cs typeface="Times New Roman"/>
              </a:rPr>
              <a:t>sal)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You </a:t>
            </a:r>
            <a:r>
              <a:rPr spc="-5" dirty="0"/>
              <a:t>are walking </a:t>
            </a:r>
            <a:r>
              <a:rPr dirty="0"/>
              <a:t>down a </a:t>
            </a:r>
            <a:r>
              <a:rPr spc="-535" dirty="0"/>
              <a:t> </a:t>
            </a:r>
            <a:r>
              <a:rPr dirty="0"/>
              <a:t>dark</a:t>
            </a:r>
            <a:r>
              <a:rPr spc="-15" dirty="0"/>
              <a:t> </a:t>
            </a:r>
            <a:r>
              <a:rPr spc="-5" dirty="0"/>
              <a:t>alley</a:t>
            </a:r>
            <a:r>
              <a:rPr spc="-20" dirty="0"/>
              <a:t> </a:t>
            </a:r>
            <a:r>
              <a:rPr spc="-5" dirty="0"/>
              <a:t>late</a:t>
            </a:r>
            <a:r>
              <a:rPr spc="-20" dirty="0"/>
              <a:t> </a:t>
            </a:r>
            <a:r>
              <a:rPr spc="-5" dirty="0"/>
              <a:t>at</a:t>
            </a:r>
            <a:r>
              <a:rPr spc="-15" dirty="0"/>
              <a:t> </a:t>
            </a:r>
            <a:r>
              <a:rPr dirty="0"/>
              <a:t>night.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419" y="1065785"/>
            <a:ext cx="11183620" cy="3049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6555" marR="5080">
              <a:lnSpc>
                <a:spcPct val="100000"/>
              </a:lnSpc>
              <a:spcBef>
                <a:spcPts val="100"/>
              </a:spcBef>
              <a:tabLst>
                <a:tab pos="6565900" algn="l"/>
              </a:tabLst>
            </a:pPr>
            <a:r>
              <a:rPr sz="2200" spc="-75" dirty="0">
                <a:latin typeface="Times New Roman"/>
                <a:cs typeface="Times New Roman"/>
              </a:rPr>
              <a:t>You </a:t>
            </a:r>
            <a:r>
              <a:rPr sz="2200" dirty="0">
                <a:latin typeface="Times New Roman"/>
                <a:cs typeface="Times New Roman"/>
              </a:rPr>
              <a:t>hear footsteps behind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you begin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tremble, </a:t>
            </a:r>
            <a:r>
              <a:rPr sz="2200" dirty="0">
                <a:latin typeface="Times New Roman"/>
                <a:cs typeface="Times New Roman"/>
              </a:rPr>
              <a:t>your heart beats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faster,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your breathing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deepens.	</a:t>
            </a:r>
            <a:r>
              <a:rPr sz="2200" spc="-5" dirty="0">
                <a:latin typeface="Times New Roman"/>
                <a:cs typeface="Times New Roman"/>
              </a:rPr>
              <a:t>Upon </a:t>
            </a:r>
            <a:r>
              <a:rPr sz="2200" dirty="0">
                <a:latin typeface="Times New Roman"/>
                <a:cs typeface="Times New Roman"/>
              </a:rPr>
              <a:t>noticing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 arousal </a:t>
            </a:r>
            <a:r>
              <a:rPr sz="2200" dirty="0">
                <a:latin typeface="Times New Roman"/>
                <a:cs typeface="Times New Roman"/>
              </a:rPr>
              <a:t>you realize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comes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fact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are walking </a:t>
            </a:r>
            <a:r>
              <a:rPr sz="2200" dirty="0">
                <a:latin typeface="Times New Roman"/>
                <a:cs typeface="Times New Roman"/>
              </a:rPr>
              <a:t> down a dark </a:t>
            </a:r>
            <a:r>
              <a:rPr sz="2200" spc="-5" dirty="0">
                <a:latin typeface="Times New Roman"/>
                <a:cs typeface="Times New Roman"/>
              </a:rPr>
              <a:t>alley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yourself.	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behavior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dangerous </a:t>
            </a:r>
            <a:r>
              <a:rPr sz="2200" spc="-5" dirty="0">
                <a:latin typeface="Times New Roman"/>
                <a:cs typeface="Times New Roman"/>
              </a:rPr>
              <a:t>and therefore </a:t>
            </a:r>
            <a:r>
              <a:rPr sz="2200" dirty="0">
                <a:latin typeface="Times New Roman"/>
                <a:cs typeface="Times New Roman"/>
              </a:rPr>
              <a:t> you feel </a:t>
            </a:r>
            <a:r>
              <a:rPr sz="2200" spc="-5" dirty="0">
                <a:latin typeface="Times New Roman"/>
                <a:cs typeface="Times New Roman"/>
              </a:rPr>
              <a:t>the emotion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fear.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5190"/>
              </a:lnSpc>
            </a:pPr>
            <a:r>
              <a:rPr sz="4400" spc="-5" dirty="0">
                <a:latin typeface="Impact"/>
                <a:cs typeface="Impact"/>
              </a:rPr>
              <a:t>Schachter-Singer</a:t>
            </a:r>
            <a:r>
              <a:rPr sz="4400" spc="-25" dirty="0">
                <a:latin typeface="Impact"/>
                <a:cs typeface="Impact"/>
              </a:rPr>
              <a:t> </a:t>
            </a:r>
            <a:r>
              <a:rPr sz="4400" spc="-10" dirty="0">
                <a:latin typeface="Impact"/>
                <a:cs typeface="Impact"/>
              </a:rPr>
              <a:t>Theory</a:t>
            </a:r>
            <a:r>
              <a:rPr sz="4400" spc="-25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of</a:t>
            </a:r>
            <a:r>
              <a:rPr sz="4400" spc="-20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2800" y="152400"/>
            <a:ext cx="6197600" cy="5334000"/>
            <a:chOff x="609600" y="152400"/>
            <a:chExt cx="4648200" cy="5334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100" y="152400"/>
              <a:ext cx="2908299" cy="273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343150"/>
              <a:ext cx="2292349" cy="3143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3008311"/>
              <a:ext cx="1828799" cy="2325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967" y="5352288"/>
            <a:ext cx="1044278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Facial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Feedback</a:t>
            </a:r>
            <a:r>
              <a:rPr sz="4400" spc="-2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Theory</a:t>
            </a:r>
            <a:r>
              <a:rPr sz="4400" spc="-2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400" spc="-2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063" y="1433417"/>
            <a:ext cx="1005586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183515" indent="-22034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 is the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experience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changes in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our facial </a:t>
            </a:r>
            <a:r>
              <a:rPr sz="2800" spc="-690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muscles</a:t>
            </a:r>
            <a:endParaRPr sz="2800">
              <a:latin typeface="Times New Roman"/>
              <a:cs typeface="Times New Roman"/>
            </a:endParaRPr>
          </a:p>
          <a:p>
            <a:pPr marL="232410" marR="5080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  <a:tab pos="3642360" algn="l"/>
              </a:tabLst>
            </a:pP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In other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words, when we smile, we then experience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pleasure, or happiness.	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When we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frown,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we then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experience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sadness</a:t>
            </a:r>
            <a:endParaRPr sz="2800">
              <a:latin typeface="Times New Roman"/>
              <a:cs typeface="Times New Roman"/>
            </a:endParaRPr>
          </a:p>
          <a:p>
            <a:pPr marL="232410" marR="208279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It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changes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our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facial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muscles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that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cue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our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brains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provide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the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basis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our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emotions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57200"/>
            <a:ext cx="9627008" cy="6000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967" y="5428488"/>
            <a:ext cx="1044278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Facial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Feedback</a:t>
            </a:r>
            <a:r>
              <a:rPr sz="4400" spc="-2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Theory</a:t>
            </a:r>
            <a:r>
              <a:rPr sz="4400" spc="-2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400" spc="-2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7367" y="775208"/>
            <a:ext cx="3811693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" indent="64769">
              <a:lnSpc>
                <a:spcPct val="1000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2400" spc="-85" dirty="0">
                <a:latin typeface="Times New Roman"/>
                <a:cs typeface="Times New Roman"/>
              </a:rPr>
              <a:t>You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walking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dark </a:t>
            </a:r>
            <a:r>
              <a:rPr sz="2400" spc="-5" dirty="0">
                <a:latin typeface="Times New Roman"/>
                <a:cs typeface="Times New Roman"/>
              </a:rPr>
              <a:t>alley late at </a:t>
            </a:r>
            <a:r>
              <a:rPr sz="2400" dirty="0">
                <a:latin typeface="Times New Roman"/>
                <a:cs typeface="Times New Roman"/>
              </a:rPr>
              <a:t> night.	</a:t>
            </a:r>
            <a:r>
              <a:rPr sz="2400" spc="-85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footsteps behind you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eyes widen, </a:t>
            </a:r>
            <a:r>
              <a:rPr sz="2400" dirty="0">
                <a:latin typeface="Times New Roman"/>
                <a:cs typeface="Times New Roman"/>
              </a:rPr>
              <a:t> your </a:t>
            </a:r>
            <a:r>
              <a:rPr sz="2400" spc="-5" dirty="0">
                <a:latin typeface="Times New Roman"/>
                <a:cs typeface="Times New Roman"/>
              </a:rPr>
              <a:t>teeth clench and </a:t>
            </a:r>
            <a:r>
              <a:rPr sz="2400" dirty="0">
                <a:latin typeface="Times New Roman"/>
                <a:cs typeface="Times New Roman"/>
              </a:rPr>
              <a:t> your brain </a:t>
            </a:r>
            <a:r>
              <a:rPr sz="2400" spc="-5" dirty="0">
                <a:latin typeface="Times New Roman"/>
                <a:cs typeface="Times New Roman"/>
              </a:rPr>
              <a:t>interprets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facial </a:t>
            </a:r>
            <a:r>
              <a:rPr sz="2400" spc="-5" dirty="0">
                <a:latin typeface="Times New Roman"/>
                <a:cs typeface="Times New Roman"/>
              </a:rPr>
              <a:t>changes 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fear.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Therefore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experience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fear.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2800" y="76200"/>
            <a:ext cx="6316133" cy="5372100"/>
            <a:chOff x="609600" y="76200"/>
            <a:chExt cx="4737100" cy="5372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76200"/>
              <a:ext cx="2908299" cy="2730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209800"/>
              <a:ext cx="2362199" cy="3238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00" y="2971800"/>
              <a:ext cx="1828799" cy="2325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7167" y="0"/>
            <a:ext cx="100584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75437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7543799" y="0"/>
                </a:lnTo>
                <a:lnTo>
                  <a:pt x="7543799" y="380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367" y="763016"/>
            <a:ext cx="10795000" cy="4637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22034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361950" algn="l"/>
              </a:tabLst>
            </a:pP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Both</a:t>
            </a:r>
            <a:r>
              <a:rPr sz="28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positive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negative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can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functional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or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dysfunctional</a:t>
            </a:r>
            <a:endParaRPr sz="2800">
              <a:latin typeface="Times New Roman"/>
              <a:cs typeface="Times New Roman"/>
            </a:endParaRPr>
          </a:p>
          <a:p>
            <a:pPr marL="361950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361950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Functional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are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those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that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are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adequate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682625" lvl="1" indent="-231775">
              <a:lnSpc>
                <a:spcPct val="100000"/>
              </a:lnSpc>
              <a:spcBef>
                <a:spcPts val="459"/>
              </a:spcBef>
              <a:buClr>
                <a:srgbClr val="AD0101"/>
              </a:buClr>
              <a:buFont typeface="Arial MT"/>
              <a:buChar char="•"/>
              <a:tabLst>
                <a:tab pos="681990" algn="l"/>
                <a:tab pos="682625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Place</a:t>
            </a:r>
            <a:endParaRPr sz="2200">
              <a:latin typeface="Times New Roman"/>
              <a:cs typeface="Times New Roman"/>
            </a:endParaRPr>
          </a:p>
          <a:p>
            <a:pPr marL="682625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681990" algn="l"/>
                <a:tab pos="682625" algn="l"/>
              </a:tabLst>
            </a:pP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marL="682625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681990" algn="l"/>
                <a:tab pos="682625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Situation</a:t>
            </a:r>
            <a:endParaRPr sz="2200">
              <a:latin typeface="Times New Roman"/>
              <a:cs typeface="Times New Roman"/>
            </a:endParaRPr>
          </a:p>
          <a:p>
            <a:pPr marL="361315" marR="863600" indent="-220345">
              <a:lnSpc>
                <a:spcPct val="100000"/>
              </a:lnSpc>
              <a:spcBef>
                <a:spcPts val="540"/>
              </a:spcBef>
              <a:buClr>
                <a:srgbClr val="AD0101"/>
              </a:buClr>
              <a:buFont typeface="Arial MT"/>
              <a:buChar char="•"/>
              <a:tabLst>
                <a:tab pos="361950" algn="l"/>
              </a:tabLst>
            </a:pPr>
            <a:r>
              <a:rPr sz="2800" spc="-80" dirty="0">
                <a:solidFill>
                  <a:srgbClr val="303030"/>
                </a:solidFill>
                <a:latin typeface="Times New Roman"/>
                <a:cs typeface="Times New Roman"/>
              </a:rPr>
              <a:t>Very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often only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expression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(or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its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hiding)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be </a:t>
            </a:r>
            <a:r>
              <a:rPr sz="2800" spc="-6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dysfunctional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Functionality/Dysfunctionality</a:t>
            </a:r>
            <a:endParaRPr sz="4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tabLst>
                <a:tab pos="7867015" algn="l"/>
              </a:tabLst>
            </a:pPr>
            <a:r>
              <a:rPr sz="44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Of</a:t>
            </a:r>
            <a:r>
              <a:rPr sz="4400" u="heavy" spc="-20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Emotions</a:t>
            </a:r>
            <a:r>
              <a:rPr sz="4400" u="heavy" spc="20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32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(Ekman</a:t>
            </a:r>
            <a:r>
              <a:rPr sz="3200" u="heavy" spc="-10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3200" u="heavy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&amp;</a:t>
            </a:r>
            <a:r>
              <a:rPr sz="3200" u="heavy" spc="-1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32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Davidson,</a:t>
            </a:r>
            <a:r>
              <a:rPr sz="3200" u="heavy" spc="-20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32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1994)	</a:t>
            </a:r>
            <a:endParaRPr sz="32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767" y="5352288"/>
            <a:ext cx="922612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General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Functions</a:t>
            </a:r>
            <a:r>
              <a:rPr sz="4400" spc="-3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Emotions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448" y="598170"/>
            <a:ext cx="9121987" cy="39725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6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Adaptation</a:t>
            </a: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Motivation</a:t>
            </a: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Communication</a:t>
            </a: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Information</a:t>
            </a:r>
            <a:r>
              <a:rPr sz="25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for</a:t>
            </a:r>
            <a:r>
              <a:rPr sz="25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oneself</a:t>
            </a:r>
            <a:r>
              <a:rPr sz="25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(feelings,</a:t>
            </a:r>
            <a:r>
              <a:rPr sz="25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thoughts)</a:t>
            </a:r>
            <a:endParaRPr sz="2500">
              <a:latin typeface="Times New Roman"/>
              <a:cs typeface="Times New Roman"/>
            </a:endParaRPr>
          </a:p>
          <a:p>
            <a:pPr marL="558800" lvl="1" indent="-231775">
              <a:lnSpc>
                <a:spcPct val="100000"/>
              </a:lnSpc>
              <a:spcBef>
                <a:spcPts val="450"/>
              </a:spcBef>
              <a:buClr>
                <a:srgbClr val="AD0101"/>
              </a:buClr>
              <a:buFont typeface="Arial MT"/>
              <a:buChar char="•"/>
              <a:tabLst>
                <a:tab pos="558165" algn="l"/>
                <a:tab pos="559435" algn="l"/>
              </a:tabLst>
            </a:pP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but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sometimes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recognition</a:t>
            </a:r>
            <a:r>
              <a:rPr sz="22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own</a:t>
            </a:r>
            <a:r>
              <a:rPr sz="22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inaccurate</a:t>
            </a:r>
            <a:endParaRPr sz="2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49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Information</a:t>
            </a:r>
            <a:r>
              <a:rPr sz="25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for</a:t>
            </a:r>
            <a:r>
              <a:rPr sz="25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others</a:t>
            </a:r>
            <a:r>
              <a:rPr sz="25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(expression)</a:t>
            </a: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Can</a:t>
            </a:r>
            <a:r>
              <a:rPr sz="25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serve</a:t>
            </a:r>
            <a:r>
              <a:rPr sz="25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as</a:t>
            </a:r>
            <a:r>
              <a:rPr sz="25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basis</a:t>
            </a:r>
            <a:r>
              <a:rPr sz="25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for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 judgments</a:t>
            </a:r>
            <a:r>
              <a:rPr sz="25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5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decisions</a:t>
            </a: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Influences</a:t>
            </a:r>
            <a:r>
              <a:rPr sz="25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attention</a:t>
            </a:r>
            <a:r>
              <a:rPr sz="25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5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memory</a:t>
            </a:r>
            <a:endParaRPr sz="25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spcBef>
                <a:spcPts val="500"/>
              </a:spcBef>
              <a:buClr>
                <a:srgbClr val="AD0101"/>
              </a:buClr>
              <a:buFont typeface="Arial MT"/>
              <a:buChar char="•"/>
              <a:tabLst>
                <a:tab pos="238760" algn="l"/>
              </a:tabLst>
            </a:pP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Influence</a:t>
            </a:r>
            <a:r>
              <a:rPr sz="2500" spc="-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03030"/>
                </a:solidFill>
                <a:latin typeface="Times New Roman"/>
                <a:cs typeface="Times New Roman"/>
              </a:rPr>
              <a:t>information</a:t>
            </a:r>
            <a:r>
              <a:rPr sz="2500" spc="-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303030"/>
                </a:solidFill>
                <a:latin typeface="Times New Roman"/>
                <a:cs typeface="Times New Roman"/>
              </a:rPr>
              <a:t>processing.....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767" y="5428488"/>
            <a:ext cx="5567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Emotions</a:t>
            </a:r>
            <a:r>
              <a:rPr sz="4400" spc="-5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dirty="0">
                <a:solidFill>
                  <a:srgbClr val="262626"/>
                </a:solidFill>
                <a:latin typeface="Impact"/>
                <a:cs typeface="Impact"/>
              </a:rPr>
              <a:t>&amp;</a:t>
            </a:r>
            <a:r>
              <a:rPr sz="4400" spc="-5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Moods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063" y="582834"/>
            <a:ext cx="10679853" cy="333168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6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spc="-20" dirty="0">
                <a:solidFill>
                  <a:srgbClr val="303030"/>
                </a:solidFill>
                <a:latin typeface="Times New Roman"/>
                <a:cs typeface="Times New Roman"/>
              </a:rPr>
              <a:t>Low-intensity,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long-lasting</a:t>
            </a:r>
            <a:r>
              <a:rPr sz="28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emotional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state</a:t>
            </a:r>
            <a:endParaRPr sz="2800">
              <a:latin typeface="Times New Roman"/>
              <a:cs typeface="Times New Roman"/>
            </a:endParaRPr>
          </a:p>
          <a:p>
            <a:pPr marL="232410" marR="136525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Mood is something that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you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express whereas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 can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expressed</a:t>
            </a:r>
            <a:endParaRPr sz="2800">
              <a:latin typeface="Times New Roman"/>
              <a:cs typeface="Times New Roman"/>
            </a:endParaRPr>
          </a:p>
          <a:p>
            <a:pPr marL="232410" marR="1223010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When</a:t>
            </a:r>
            <a:r>
              <a:rPr sz="28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compared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to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moods,</a:t>
            </a:r>
            <a:r>
              <a:rPr sz="28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are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more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extreme</a:t>
            </a:r>
            <a:endParaRPr sz="2800">
              <a:latin typeface="Times New Roman"/>
              <a:cs typeface="Times New Roman"/>
            </a:endParaRPr>
          </a:p>
          <a:p>
            <a:pPr marL="232410" marR="5080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 are aroused in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people by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some specific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objects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or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situations.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On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other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hand,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moods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are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not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created in someone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because of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any specific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object or </a:t>
            </a:r>
            <a:r>
              <a:rPr sz="28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any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particular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situation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0"/>
            <a:ext cx="10058400" cy="3048000"/>
          </a:xfrm>
          <a:custGeom>
            <a:avLst/>
            <a:gdLst/>
            <a:ahLst/>
            <a:cxnLst/>
            <a:rect l="l" t="t" r="r" b="b"/>
            <a:pathLst>
              <a:path w="7543800" h="3048000">
                <a:moveTo>
                  <a:pt x="7543799" y="3047999"/>
                </a:moveTo>
                <a:lnTo>
                  <a:pt x="0" y="3047999"/>
                </a:lnTo>
                <a:lnTo>
                  <a:pt x="0" y="0"/>
                </a:lnTo>
                <a:lnTo>
                  <a:pt x="7543799" y="0"/>
                </a:lnTo>
                <a:lnTo>
                  <a:pt x="7543799" y="3047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658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Emotional Labor </a:t>
            </a:r>
            <a:r>
              <a:rPr spc="-10" dirty="0"/>
              <a:t>and </a:t>
            </a:r>
            <a:r>
              <a:rPr spc="-5" dirty="0"/>
              <a:t> Emotional</a:t>
            </a:r>
            <a:r>
              <a:rPr spc="-90" dirty="0"/>
              <a:t> </a:t>
            </a:r>
            <a:r>
              <a:rPr spc="-5" dirty="0"/>
              <a:t>Intelligence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3367" y="4735576"/>
            <a:ext cx="4005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303030"/>
                </a:solidFill>
                <a:latin typeface="Times New Roman"/>
                <a:cs typeface="Times New Roman"/>
              </a:rPr>
              <a:t>Workplace</a:t>
            </a:r>
            <a:r>
              <a:rPr sz="2800" spc="-5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4967" y="1285876"/>
            <a:ext cx="4166447" cy="3340735"/>
            <a:chOff x="911225" y="1285875"/>
            <a:chExt cx="3124835" cy="33407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566" y="1294216"/>
              <a:ext cx="3116262" cy="33321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225" y="1285875"/>
              <a:ext cx="2989261" cy="3205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3367" y="5271008"/>
            <a:ext cx="6002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262626"/>
                </a:solidFill>
                <a:latin typeface="Impact"/>
                <a:cs typeface="Impact"/>
              </a:rPr>
              <a:t>Emotional</a:t>
            </a:r>
            <a:r>
              <a:rPr sz="5400" spc="-9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5400" spc="-5" dirty="0">
                <a:solidFill>
                  <a:srgbClr val="262626"/>
                </a:solidFill>
                <a:latin typeface="Impact"/>
                <a:cs typeface="Impact"/>
              </a:rPr>
              <a:t>Labor</a:t>
            </a:r>
            <a:endParaRPr sz="54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288" y="1186688"/>
            <a:ext cx="9310793" cy="249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  <a:tab pos="5384800" algn="l"/>
              </a:tabLst>
            </a:pP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Effort,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planning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and control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needed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to express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 o</a:t>
            </a:r>
            <a:r>
              <a:rPr sz="2400" spc="-45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ganizationally desired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during	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interpersonal  transactions.</a:t>
            </a:r>
            <a:endParaRPr sz="24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56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Emotional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labor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higher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when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job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requires:</a:t>
            </a:r>
            <a:endParaRPr sz="2400">
              <a:latin typeface="Times New Roman"/>
              <a:cs typeface="Times New Roman"/>
            </a:endParaRPr>
          </a:p>
          <a:p>
            <a:pPr marL="560705" lvl="1" indent="-231775">
              <a:lnSpc>
                <a:spcPct val="100000"/>
              </a:lnSpc>
              <a:spcBef>
                <a:spcPts val="445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frequent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long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duration</a:t>
            </a:r>
            <a:r>
              <a:rPr sz="22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display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endParaRPr sz="2200">
              <a:latin typeface="Times New Roman"/>
              <a:cs typeface="Times New Roman"/>
            </a:endParaRPr>
          </a:p>
          <a:p>
            <a:pPr marL="560705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displaying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variety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endParaRPr sz="2200">
              <a:latin typeface="Times New Roman"/>
              <a:cs typeface="Times New Roman"/>
            </a:endParaRPr>
          </a:p>
          <a:p>
            <a:pPr marL="560705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displaying</a:t>
            </a: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more</a:t>
            </a: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intense</a:t>
            </a: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3367" y="4602988"/>
            <a:ext cx="791972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900" spc="-10" dirty="0">
                <a:solidFill>
                  <a:srgbClr val="262626"/>
                </a:solidFill>
                <a:latin typeface="Impact"/>
                <a:cs typeface="Impact"/>
              </a:rPr>
              <a:t>Emotional</a:t>
            </a:r>
            <a:r>
              <a:rPr sz="4900" spc="-5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5" dirty="0">
                <a:solidFill>
                  <a:srgbClr val="262626"/>
                </a:solidFill>
                <a:latin typeface="Impact"/>
                <a:cs typeface="Impact"/>
              </a:rPr>
              <a:t>Labor</a:t>
            </a:r>
            <a:r>
              <a:rPr sz="4900" spc="-4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10" dirty="0">
                <a:solidFill>
                  <a:srgbClr val="262626"/>
                </a:solidFill>
                <a:latin typeface="Impact"/>
                <a:cs typeface="Impact"/>
              </a:rPr>
              <a:t>Across </a:t>
            </a:r>
            <a:r>
              <a:rPr sz="4900" spc="-85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5" dirty="0">
                <a:solidFill>
                  <a:srgbClr val="262626"/>
                </a:solidFill>
                <a:latin typeface="Impact"/>
                <a:cs typeface="Impact"/>
              </a:rPr>
              <a:t>Cultures</a:t>
            </a:r>
            <a:endParaRPr sz="49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287" y="1632620"/>
            <a:ext cx="9379373" cy="157543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585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Displaying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hiding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varies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across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cultures</a:t>
            </a:r>
            <a:endParaRPr sz="2400">
              <a:latin typeface="Times New Roman"/>
              <a:cs typeface="Times New Roman"/>
            </a:endParaRPr>
          </a:p>
          <a:p>
            <a:pPr marL="560705" marR="367030" lvl="1" indent="-231775">
              <a:lnSpc>
                <a:spcPct val="100000"/>
              </a:lnSpc>
              <a:spcBef>
                <a:spcPts val="450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Minimal emotional expression and monotonic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voice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in </a:t>
            </a:r>
            <a:r>
              <a:rPr sz="2200" spc="-5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Korea,</a:t>
            </a:r>
            <a:r>
              <a:rPr sz="22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Japan,</a:t>
            </a:r>
            <a:r>
              <a:rPr sz="2200" spc="-1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Austria</a:t>
            </a:r>
            <a:endParaRPr sz="2200">
              <a:latin typeface="Times New Roman"/>
              <a:cs typeface="Times New Roman"/>
            </a:endParaRPr>
          </a:p>
          <a:p>
            <a:pPr marL="560705" marR="5080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Encourage emotional expression in Kuwait, Egypt, Spain, </a:t>
            </a:r>
            <a:r>
              <a:rPr sz="2200" spc="-5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Russia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3367" y="4602988"/>
            <a:ext cx="5447453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900" spc="-10" dirty="0">
                <a:solidFill>
                  <a:srgbClr val="262626"/>
                </a:solidFill>
                <a:latin typeface="Impact"/>
                <a:cs typeface="Impact"/>
              </a:rPr>
              <a:t>Emotional</a:t>
            </a:r>
            <a:r>
              <a:rPr sz="4900" spc="-9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5" dirty="0">
                <a:solidFill>
                  <a:srgbClr val="262626"/>
                </a:solidFill>
                <a:latin typeface="Impact"/>
                <a:cs typeface="Impact"/>
              </a:rPr>
              <a:t>Labor </a:t>
            </a:r>
            <a:r>
              <a:rPr sz="4900" spc="-85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5" dirty="0">
                <a:solidFill>
                  <a:srgbClr val="262626"/>
                </a:solidFill>
                <a:latin typeface="Impact"/>
                <a:cs typeface="Impact"/>
              </a:rPr>
              <a:t>Challenges</a:t>
            </a:r>
            <a:endParaRPr sz="49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288" y="1392428"/>
            <a:ext cx="9493673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Difficult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to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display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expected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accurately,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and to </a:t>
            </a:r>
            <a:r>
              <a:rPr sz="2400" spc="-5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hide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true emotions</a:t>
            </a:r>
            <a:endParaRPr sz="24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20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Emotional</a:t>
            </a:r>
            <a:r>
              <a:rPr sz="2400" spc="-5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dissonance</a:t>
            </a:r>
            <a:endParaRPr sz="2400">
              <a:latin typeface="Times New Roman"/>
              <a:cs typeface="Times New Roman"/>
            </a:endParaRPr>
          </a:p>
          <a:p>
            <a:pPr marL="560705" lvl="1" indent="-231775">
              <a:lnSpc>
                <a:spcPct val="100000"/>
              </a:lnSpc>
              <a:spcBef>
                <a:spcPts val="445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Conflict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between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true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required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emotions</a:t>
            </a:r>
            <a:endParaRPr sz="2200">
              <a:latin typeface="Times New Roman"/>
              <a:cs typeface="Times New Roman"/>
            </a:endParaRPr>
          </a:p>
          <a:p>
            <a:pPr marL="560705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Potentially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stressful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with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surface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acting</a:t>
            </a:r>
            <a:endParaRPr sz="2200">
              <a:latin typeface="Times New Roman"/>
              <a:cs typeface="Times New Roman"/>
            </a:endParaRPr>
          </a:p>
          <a:p>
            <a:pPr marL="560705" lvl="1" indent="-231775">
              <a:lnSpc>
                <a:spcPct val="100000"/>
              </a:lnSpc>
              <a:spcBef>
                <a:spcPts val="440"/>
              </a:spcBef>
              <a:buClr>
                <a:srgbClr val="AD0101"/>
              </a:buClr>
              <a:buFont typeface="Arial MT"/>
              <a:buChar char="•"/>
              <a:tabLst>
                <a:tab pos="560070" algn="l"/>
                <a:tab pos="561340" algn="l"/>
              </a:tabLst>
            </a:pP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Less</a:t>
            </a: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stress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through</a:t>
            </a:r>
            <a:r>
              <a:rPr sz="22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deep</a:t>
            </a:r>
            <a:r>
              <a:rPr sz="22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Times New Roman"/>
                <a:cs typeface="Times New Roman"/>
              </a:rPr>
              <a:t>acting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0"/>
            <a:ext cx="100584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75437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7543799" y="0"/>
                </a:lnTo>
                <a:lnTo>
                  <a:pt x="7543799" y="380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ubTitle" idx="4294967295"/>
          </p:nvPr>
        </p:nvSpPr>
        <p:spPr>
          <a:xfrm>
            <a:off x="1113367" y="4602988"/>
            <a:ext cx="99652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Emotional </a:t>
            </a:r>
            <a:r>
              <a:rPr spc="-5" dirty="0"/>
              <a:t>Intelligence </a:t>
            </a:r>
            <a:r>
              <a:rPr spc="-855" dirty="0"/>
              <a:t> </a:t>
            </a:r>
            <a:r>
              <a:rPr spc="-5" dirty="0"/>
              <a:t>Defined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900" y="1513522"/>
            <a:ext cx="851916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03030"/>
                </a:solidFill>
                <a:latin typeface="Times New Roman"/>
                <a:cs typeface="Times New Roman"/>
              </a:rPr>
              <a:t>Ability to </a:t>
            </a:r>
            <a:r>
              <a:rPr sz="3000" dirty="0">
                <a:solidFill>
                  <a:srgbClr val="303030"/>
                </a:solidFill>
                <a:latin typeface="Times New Roman"/>
                <a:cs typeface="Times New Roman"/>
              </a:rPr>
              <a:t>perceive 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and express emotion, </a:t>
            </a:r>
            <a:r>
              <a:rPr sz="30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assimilate emotion </a:t>
            </a:r>
            <a:r>
              <a:rPr sz="3000" spc="-5" dirty="0">
                <a:solidFill>
                  <a:srgbClr val="303030"/>
                </a:solidFill>
                <a:latin typeface="Times New Roman"/>
                <a:cs typeface="Times New Roman"/>
              </a:rPr>
              <a:t>in thought, </a:t>
            </a:r>
            <a:r>
              <a:rPr sz="3000" dirty="0">
                <a:solidFill>
                  <a:srgbClr val="303030"/>
                </a:solidFill>
                <a:latin typeface="Times New Roman"/>
                <a:cs typeface="Times New Roman"/>
              </a:rPr>
              <a:t>understand </a:t>
            </a:r>
            <a:r>
              <a:rPr sz="3000" spc="-7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sz="3000" dirty="0">
                <a:solidFill>
                  <a:srgbClr val="303030"/>
                </a:solidFill>
                <a:latin typeface="Times New Roman"/>
                <a:cs typeface="Times New Roman"/>
              </a:rPr>
              <a:t>reason </a:t>
            </a:r>
            <a:r>
              <a:rPr sz="3000" spc="-5" dirty="0">
                <a:solidFill>
                  <a:srgbClr val="303030"/>
                </a:solidFill>
                <a:latin typeface="Times New Roman"/>
                <a:cs typeface="Times New Roman"/>
              </a:rPr>
              <a:t>with 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emotion, and </a:t>
            </a:r>
            <a:r>
              <a:rPr sz="3000" dirty="0">
                <a:solidFill>
                  <a:srgbClr val="303030"/>
                </a:solidFill>
                <a:latin typeface="Times New Roman"/>
                <a:cs typeface="Times New Roman"/>
              </a:rPr>
              <a:t>regulate </a:t>
            </a:r>
            <a:r>
              <a:rPr sz="30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emotion</a:t>
            </a:r>
            <a:r>
              <a:rPr sz="30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303030"/>
                </a:solidFill>
                <a:latin typeface="Times New Roman"/>
                <a:cs typeface="Times New Roman"/>
              </a:rPr>
              <a:t>in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303030"/>
                </a:solidFill>
                <a:latin typeface="Times New Roman"/>
                <a:cs typeface="Times New Roman"/>
              </a:rPr>
              <a:t>oneself </a:t>
            </a:r>
            <a:r>
              <a:rPr sz="3000" spc="-10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30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303030"/>
                </a:solidFill>
                <a:latin typeface="Times New Roman"/>
                <a:cs typeface="Times New Roman"/>
              </a:rPr>
              <a:t>others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41600" y="2651125"/>
            <a:ext cx="2946400" cy="698268"/>
          </a:xfrm>
          <a:prstGeom prst="rect">
            <a:avLst/>
          </a:prstGeom>
          <a:solidFill>
            <a:srgbClr val="A49E95"/>
          </a:solidFill>
          <a:ln w="952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Socia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wareness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1600" y="3870325"/>
            <a:ext cx="2946400" cy="657872"/>
          </a:xfrm>
          <a:prstGeom prst="rect">
            <a:avLst/>
          </a:prstGeom>
          <a:solidFill>
            <a:srgbClr val="B080A5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Self-management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0" y="2651125"/>
            <a:ext cx="5486400" cy="816890"/>
          </a:xfrm>
          <a:prstGeom prst="rect">
            <a:avLst/>
          </a:prstGeom>
          <a:solidFill>
            <a:srgbClr val="435466"/>
          </a:solidFill>
          <a:ln w="952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3825" marR="2108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Understanding and sensitivity to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feelings,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thoughts,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situation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others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000" y="3870325"/>
            <a:ext cx="5486400" cy="767517"/>
          </a:xfrm>
          <a:prstGeom prst="rect">
            <a:avLst/>
          </a:prstGeom>
          <a:solidFill>
            <a:srgbClr val="435466"/>
          </a:solidFill>
          <a:ln w="9524">
            <a:solidFill>
              <a:srgbClr val="000000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123825" marR="525145">
              <a:lnSpc>
                <a:spcPct val="100000"/>
              </a:lnSpc>
              <a:spcBef>
                <a:spcPts val="1664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Controlling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redirecting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internal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states,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impulses,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600" y="5013325"/>
            <a:ext cx="2946400" cy="657872"/>
          </a:xfrm>
          <a:prstGeom prst="rect">
            <a:avLst/>
          </a:prstGeom>
          <a:solidFill>
            <a:srgbClr val="7E93A5"/>
          </a:solidFill>
          <a:ln w="952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Self-awareness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0" y="5013325"/>
            <a:ext cx="5486400" cy="629018"/>
          </a:xfrm>
          <a:prstGeom prst="rect">
            <a:avLst/>
          </a:prstGeom>
          <a:solidFill>
            <a:srgbClr val="435466"/>
          </a:solidFill>
          <a:ln w="9524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23825" marR="76200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emotions,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strengths, weaknesses,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values,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motives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1600" y="1524000"/>
            <a:ext cx="2946400" cy="797654"/>
          </a:xfrm>
          <a:prstGeom prst="rect">
            <a:avLst/>
          </a:prstGeom>
          <a:solidFill>
            <a:srgbClr val="C6BB88"/>
          </a:solidFill>
          <a:ln w="9524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441959" marR="434340" indent="20955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latin typeface="Times New Roman"/>
                <a:cs typeface="Times New Roman"/>
              </a:rPr>
              <a:t>Relationship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00" y="1524000"/>
            <a:ext cx="5486400" cy="644407"/>
          </a:xfrm>
          <a:prstGeom prst="rect">
            <a:avLst/>
          </a:prstGeom>
          <a:solidFill>
            <a:srgbClr val="435466"/>
          </a:solidFill>
          <a:ln w="952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Managing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people’s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emotions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567" y="5430646"/>
            <a:ext cx="830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Lowest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8167" y="1753997"/>
            <a:ext cx="877147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Highest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19767" y="538479"/>
            <a:ext cx="8796867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262626"/>
                </a:solidFill>
                <a:latin typeface="Impact"/>
                <a:cs typeface="Impact"/>
              </a:rPr>
              <a:t>Model</a:t>
            </a:r>
            <a:r>
              <a:rPr sz="4000" spc="-3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0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0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000" spc="-5" dirty="0">
                <a:solidFill>
                  <a:srgbClr val="262626"/>
                </a:solidFill>
                <a:latin typeface="Impact"/>
                <a:cs typeface="Impact"/>
              </a:rPr>
              <a:t>Emotional</a:t>
            </a:r>
            <a:r>
              <a:rPr sz="4000" spc="-3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000" spc="-5" dirty="0">
                <a:solidFill>
                  <a:srgbClr val="262626"/>
                </a:solidFill>
                <a:latin typeface="Impact"/>
                <a:cs typeface="Impact"/>
              </a:rPr>
              <a:t>Intelligence</a:t>
            </a:r>
            <a:endParaRPr sz="40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4567" y="667003"/>
            <a:ext cx="7067127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262626"/>
                </a:solidFill>
                <a:latin typeface="Impact"/>
                <a:cs typeface="Impact"/>
              </a:rPr>
              <a:t>Emotional</a:t>
            </a:r>
            <a:r>
              <a:rPr sz="2700" spc="-4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2700" spc="-5" dirty="0">
                <a:solidFill>
                  <a:srgbClr val="262626"/>
                </a:solidFill>
                <a:latin typeface="Impact"/>
                <a:cs typeface="Impact"/>
              </a:rPr>
              <a:t>Intelligence</a:t>
            </a:r>
            <a:r>
              <a:rPr sz="2700" spc="-4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2700" spc="-5" dirty="0">
                <a:solidFill>
                  <a:srgbClr val="262626"/>
                </a:solidFill>
                <a:latin typeface="Impact"/>
                <a:cs typeface="Impact"/>
              </a:rPr>
              <a:t>Competencies</a:t>
            </a:r>
            <a:endParaRPr sz="2700">
              <a:latin typeface="Impact"/>
              <a:cs typeface="Impac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48050" y="1976437"/>
          <a:ext cx="6908800" cy="3962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Self-awareness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93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2418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Social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awareness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49E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Self-management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80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46430" marR="640715" indent="63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Relationship  management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6BB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20842" y="1417447"/>
            <a:ext cx="2491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819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Self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 (personal</a:t>
            </a:r>
            <a:r>
              <a:rPr sz="1600" spc="-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competence)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9181" y="1417447"/>
            <a:ext cx="220556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356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Other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 (social</a:t>
            </a:r>
            <a:r>
              <a:rPr sz="1600" spc="-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competence)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891" y="2684272"/>
            <a:ext cx="1645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indent="-2343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Recognition</a:t>
            </a:r>
            <a:r>
              <a:rPr sz="1600" spc="-9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of </a:t>
            </a:r>
            <a:r>
              <a:rPr sz="1600" spc="-3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emotions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347" y="4589272"/>
            <a:ext cx="131910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Regulation </a:t>
            </a:r>
            <a:r>
              <a:rPr sz="1600" spc="-3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sz="1600" spc="-9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emotions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3367" y="4602988"/>
            <a:ext cx="7047653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262626"/>
                </a:solidFill>
                <a:latin typeface="Impact"/>
                <a:cs typeface="Impact"/>
              </a:rPr>
              <a:t>Improving</a:t>
            </a:r>
            <a:r>
              <a:rPr sz="4900" spc="-9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10" dirty="0">
                <a:solidFill>
                  <a:srgbClr val="262626"/>
                </a:solidFill>
                <a:latin typeface="Impact"/>
                <a:cs typeface="Impact"/>
              </a:rPr>
              <a:t>Emotional </a:t>
            </a:r>
            <a:r>
              <a:rPr sz="4900" spc="-844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900" spc="-5" dirty="0">
                <a:solidFill>
                  <a:srgbClr val="262626"/>
                </a:solidFill>
                <a:latin typeface="Impact"/>
                <a:cs typeface="Impact"/>
              </a:rPr>
              <a:t>Intelligence</a:t>
            </a:r>
            <a:endParaRPr sz="49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687" y="1339089"/>
            <a:ext cx="9769687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Emotional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intelligence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set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competencies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(aptitudes, </a:t>
            </a:r>
            <a:r>
              <a:rPr sz="2400" spc="-5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skills)</a:t>
            </a:r>
            <a:endParaRPr sz="24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20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learned,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especially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through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coaching</a:t>
            </a:r>
            <a:endParaRPr sz="240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1200"/>
              </a:spcBef>
              <a:buClr>
                <a:srgbClr val="AD0101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EI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increases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age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--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maturity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30163"/>
            <a:ext cx="12191999" cy="68278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967" y="3443223"/>
            <a:ext cx="27432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Ekman </a:t>
            </a:r>
            <a:r>
              <a:rPr sz="2200" dirty="0">
                <a:latin typeface="Times New Roman"/>
                <a:cs typeface="Times New Roman"/>
              </a:rPr>
              <a:t>(1973)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people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many different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countries all </a:t>
            </a:r>
            <a:r>
              <a:rPr sz="2200" dirty="0">
                <a:latin typeface="Times New Roman"/>
                <a:cs typeface="Times New Roman"/>
              </a:rPr>
              <a:t>have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very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similar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facial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expressions </a:t>
            </a:r>
            <a:r>
              <a:rPr sz="2200" dirty="0">
                <a:latin typeface="Times New Roman"/>
                <a:cs typeface="Times New Roman"/>
              </a:rPr>
              <a:t>for 6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basic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emotion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167" y="6172201"/>
            <a:ext cx="10058400" cy="27305"/>
          </a:xfrm>
          <a:custGeom>
            <a:avLst/>
            <a:gdLst/>
            <a:ahLst/>
            <a:cxnLst/>
            <a:rect l="l" t="t" r="r" b="b"/>
            <a:pathLst>
              <a:path w="7543800" h="27304">
                <a:moveTo>
                  <a:pt x="7543799" y="26986"/>
                </a:moveTo>
                <a:lnTo>
                  <a:pt x="0" y="26986"/>
                </a:lnTo>
                <a:lnTo>
                  <a:pt x="0" y="0"/>
                </a:lnTo>
                <a:lnTo>
                  <a:pt x="7543799" y="0"/>
                </a:lnTo>
                <a:lnTo>
                  <a:pt x="7543799" y="26986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70400" y="457200"/>
            <a:ext cx="7620000" cy="6172200"/>
            <a:chOff x="3352800" y="457200"/>
            <a:chExt cx="5715000" cy="6172200"/>
          </a:xfrm>
        </p:grpSpPr>
        <p:sp>
          <p:nvSpPr>
            <p:cNvPr id="4" name="object 4"/>
            <p:cNvSpPr/>
            <p:nvPr/>
          </p:nvSpPr>
          <p:spPr>
            <a:xfrm>
              <a:off x="3581399" y="611186"/>
              <a:ext cx="1905" cy="3810000"/>
            </a:xfrm>
            <a:custGeom>
              <a:avLst/>
              <a:gdLst/>
              <a:ahLst/>
              <a:cxnLst/>
              <a:rect l="l" t="t" r="r" b="b"/>
              <a:pathLst>
                <a:path w="1904" h="3810000">
                  <a:moveTo>
                    <a:pt x="1586" y="0"/>
                  </a:moveTo>
                  <a:lnTo>
                    <a:pt x="0" y="3809999"/>
                  </a:lnTo>
                </a:path>
              </a:pathLst>
            </a:custGeom>
            <a:ln w="1587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457200"/>
              <a:ext cx="5714999" cy="61721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6683" y="5024882"/>
            <a:ext cx="2767752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62626"/>
                </a:solidFill>
                <a:latin typeface="Impact"/>
                <a:cs typeface="Impact"/>
              </a:rPr>
              <a:t>Expressing  Emotions</a:t>
            </a:r>
            <a:endParaRPr sz="3600">
              <a:latin typeface="Impact"/>
              <a:cs typeface="Impac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367" y="1119536"/>
            <a:ext cx="312758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03030"/>
                </a:solidFill>
              </a:rPr>
              <a:t>Smiles can show </a:t>
            </a:r>
            <a:r>
              <a:rPr sz="2400" dirty="0">
                <a:solidFill>
                  <a:srgbClr val="303030"/>
                </a:solidFill>
              </a:rPr>
              <a:t> </a:t>
            </a:r>
            <a:r>
              <a:rPr sz="2400" spc="-5" dirty="0">
                <a:solidFill>
                  <a:srgbClr val="303030"/>
                </a:solidFill>
              </a:rPr>
              <a:t>different</a:t>
            </a:r>
            <a:r>
              <a:rPr sz="2400" spc="-95" dirty="0">
                <a:solidFill>
                  <a:srgbClr val="303030"/>
                </a:solidFill>
              </a:rPr>
              <a:t> </a:t>
            </a:r>
            <a:r>
              <a:rPr sz="2400" spc="-5" dirty="0">
                <a:solidFill>
                  <a:srgbClr val="303030"/>
                </a:solidFill>
              </a:rPr>
              <a:t>emotions: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05367" y="1851056"/>
            <a:ext cx="3121660" cy="209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580"/>
              </a:spcBef>
              <a:buAutoNum type="alphaUcParenR"/>
              <a:tabLst>
                <a:tab pos="41084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Mask</a:t>
            </a:r>
            <a:r>
              <a:rPr sz="2400" spc="-5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anger</a:t>
            </a:r>
            <a:endParaRPr sz="240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3930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Overly</a:t>
            </a:r>
            <a:r>
              <a:rPr sz="2400" spc="-5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polite</a:t>
            </a:r>
            <a:endParaRPr sz="2400">
              <a:latin typeface="Times New Roman"/>
              <a:cs typeface="Times New Roman"/>
            </a:endParaRPr>
          </a:p>
          <a:p>
            <a:pPr marL="392430" indent="-380365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3930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Soften</a:t>
            </a:r>
            <a:r>
              <a:rPr sz="2400" spc="-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criticism</a:t>
            </a:r>
            <a:endParaRPr sz="2400">
              <a:latin typeface="Times New Roman"/>
              <a:cs typeface="Times New Roman"/>
            </a:endParaRPr>
          </a:p>
          <a:p>
            <a:pPr marL="12700" marR="760095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41084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Reluctant  compliance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367" y="5428488"/>
            <a:ext cx="6042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Theories</a:t>
            </a:r>
            <a:r>
              <a:rPr sz="4400" spc="-5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400" spc="-4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40" y="811445"/>
            <a:ext cx="5283200" cy="24530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780"/>
              </a:spcBef>
              <a:buClr>
                <a:srgbClr val="AD0101"/>
              </a:buClr>
              <a:buFont typeface="Arial MT"/>
              <a:buChar char="•"/>
              <a:tabLst>
                <a:tab pos="224790" algn="l"/>
              </a:tabLst>
            </a:pPr>
            <a:r>
              <a:rPr sz="3200" spc="-5" dirty="0">
                <a:solidFill>
                  <a:srgbClr val="303030"/>
                </a:solidFill>
                <a:latin typeface="Times New Roman"/>
                <a:cs typeface="Times New Roman"/>
              </a:rPr>
              <a:t>Physiological</a:t>
            </a:r>
            <a:r>
              <a:rPr sz="3200" spc="-1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Theories</a:t>
            </a:r>
            <a:endParaRPr sz="3200">
              <a:latin typeface="Times New Roman"/>
              <a:cs typeface="Times New Roman"/>
            </a:endParaRPr>
          </a:p>
          <a:p>
            <a:pPr marL="545465" lvl="1" indent="-227965">
              <a:lnSpc>
                <a:spcPct val="100000"/>
              </a:lnSpc>
              <a:spcBef>
                <a:spcPts val="515"/>
              </a:spcBef>
              <a:buClr>
                <a:srgbClr val="AD0101"/>
              </a:buClr>
              <a:buFont typeface="Arial MT"/>
              <a:buChar char="•"/>
              <a:tabLst>
                <a:tab pos="5454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James</a:t>
            </a:r>
            <a:r>
              <a:rPr sz="2400" spc="-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Lange</a:t>
            </a:r>
            <a:r>
              <a:rPr sz="2400" spc="-7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  <a:p>
            <a:pPr marL="545465" lvl="1" indent="-227965">
              <a:lnSpc>
                <a:spcPct val="100000"/>
              </a:lnSpc>
              <a:spcBef>
                <a:spcPts val="480"/>
              </a:spcBef>
              <a:buClr>
                <a:srgbClr val="AD0101"/>
              </a:buClr>
              <a:buFont typeface="Arial MT"/>
              <a:buChar char="•"/>
              <a:tabLst>
                <a:tab pos="54546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Cannon</a:t>
            </a:r>
            <a:r>
              <a:rPr sz="2400" spc="-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Bard</a:t>
            </a:r>
            <a:r>
              <a:rPr sz="2400" spc="-7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  <a:p>
            <a:pPr marL="224790" indent="-212090">
              <a:lnSpc>
                <a:spcPct val="100000"/>
              </a:lnSpc>
              <a:spcBef>
                <a:spcPts val="605"/>
              </a:spcBef>
              <a:buClr>
                <a:srgbClr val="AD0101"/>
              </a:buClr>
              <a:buFont typeface="Arial MT"/>
              <a:buChar char="•"/>
              <a:tabLst>
                <a:tab pos="224790" algn="l"/>
              </a:tabLst>
            </a:pPr>
            <a:r>
              <a:rPr sz="3200" spc="-10" dirty="0">
                <a:solidFill>
                  <a:srgbClr val="303030"/>
                </a:solidFill>
                <a:latin typeface="Times New Roman"/>
                <a:cs typeface="Times New Roman"/>
              </a:rPr>
              <a:t>Cognitive</a:t>
            </a:r>
            <a:r>
              <a:rPr sz="3200" spc="-10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Theories</a:t>
            </a:r>
            <a:endParaRPr sz="3200">
              <a:latin typeface="Times New Roman"/>
              <a:cs typeface="Times New Roman"/>
            </a:endParaRPr>
          </a:p>
          <a:p>
            <a:pPr marL="545465" lvl="1" indent="-227965">
              <a:lnSpc>
                <a:spcPct val="100000"/>
              </a:lnSpc>
              <a:spcBef>
                <a:spcPts val="515"/>
              </a:spcBef>
              <a:buClr>
                <a:srgbClr val="AD0101"/>
              </a:buClr>
              <a:buFont typeface="Arial MT"/>
              <a:buChar char="•"/>
              <a:tabLst>
                <a:tab pos="545465" algn="l"/>
              </a:tabLst>
            </a:pP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Schachter-Singer</a:t>
            </a:r>
            <a:r>
              <a:rPr sz="2400" spc="-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767" y="5428488"/>
            <a:ext cx="953431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James-Lange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Theory</a:t>
            </a:r>
            <a:r>
              <a:rPr sz="4400" spc="-3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</a:t>
            </a:r>
            <a:endParaRPr sz="44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464" y="1682496"/>
            <a:ext cx="9701953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342900" indent="-22034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  <a:tab pos="4618990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 event causes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physiological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arousal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first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then we</a:t>
            </a:r>
            <a:r>
              <a:rPr sz="2800" spc="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interpret</a:t>
            </a:r>
            <a:r>
              <a:rPr sz="2800" spc="40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arousal.	Only after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our </a:t>
            </a:r>
            <a:r>
              <a:rPr sz="28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interpretation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 arousal can we experience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emotion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32410" marR="5080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233045" algn="l"/>
              </a:tabLst>
            </a:pP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 arousal is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not noticed or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not given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any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thought,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then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we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will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not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experience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any</a:t>
            </a:r>
            <a:r>
              <a:rPr sz="28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 </a:t>
            </a:r>
            <a:r>
              <a:rPr sz="2800" spc="-6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based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this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event.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2"/>
            <a:ext cx="11074400" cy="514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2565" y="1066800"/>
            <a:ext cx="2224193" cy="3429000"/>
          </a:xfrm>
          <a:custGeom>
            <a:avLst/>
            <a:gdLst/>
            <a:ahLst/>
            <a:cxnLst/>
            <a:rect l="l" t="t" r="r" b="b"/>
            <a:pathLst>
              <a:path w="1668145" h="3429000">
                <a:moveTo>
                  <a:pt x="1667576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1667576" y="0"/>
                </a:lnTo>
                <a:lnTo>
                  <a:pt x="1667576" y="3428999"/>
                </a:lnTo>
                <a:close/>
              </a:path>
            </a:pathLst>
          </a:custGeom>
          <a:solidFill>
            <a:srgbClr val="730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52565" y="1066800"/>
            <a:ext cx="2224193" cy="905376"/>
          </a:xfrm>
          <a:prstGeom prst="rect">
            <a:avLst/>
          </a:prstGeom>
          <a:ln w="22224">
            <a:solidFill>
              <a:srgbClr val="5306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63855" marR="356235" indent="2413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Fear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(emotion)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2551" y="2767361"/>
            <a:ext cx="1641107" cy="15890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40423" y="1008055"/>
            <a:ext cx="2414693" cy="3571875"/>
            <a:chOff x="3705317" y="1008054"/>
            <a:chExt cx="1811020" cy="35718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5317" y="1008054"/>
              <a:ext cx="1810452" cy="35718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6311" y="1066800"/>
              <a:ext cx="1667576" cy="34289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35082" y="1066800"/>
            <a:ext cx="2224193" cy="905376"/>
          </a:xfrm>
          <a:prstGeom prst="rect">
            <a:avLst/>
          </a:prstGeom>
          <a:ln w="15874">
            <a:solidFill>
              <a:srgbClr val="AD010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363220" marR="357505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Pounding  heart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(arousal)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7601" y="1066800"/>
            <a:ext cx="2224193" cy="3429000"/>
          </a:xfrm>
          <a:custGeom>
            <a:avLst/>
            <a:gdLst/>
            <a:ahLst/>
            <a:cxnLst/>
            <a:rect l="l" t="t" r="r" b="b"/>
            <a:pathLst>
              <a:path w="1668145" h="3429000">
                <a:moveTo>
                  <a:pt x="1667576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1667576" y="0"/>
                </a:lnTo>
                <a:lnTo>
                  <a:pt x="1667576" y="3428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446913" y="1650221"/>
            <a:ext cx="5359400" cy="2692400"/>
            <a:chOff x="2585185" y="1650221"/>
            <a:chExt cx="4019550" cy="26924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302" y="2781300"/>
              <a:ext cx="1244064" cy="15611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85185" y="1735873"/>
              <a:ext cx="873760" cy="0"/>
            </a:xfrm>
            <a:custGeom>
              <a:avLst/>
              <a:gdLst/>
              <a:ahLst/>
              <a:cxnLst/>
              <a:rect l="l" t="t" r="r" b="b"/>
              <a:pathLst>
                <a:path w="873760">
                  <a:moveTo>
                    <a:pt x="0" y="0"/>
                  </a:moveTo>
                  <a:lnTo>
                    <a:pt x="873592" y="0"/>
                  </a:lnTo>
                </a:path>
              </a:pathLst>
            </a:custGeom>
            <a:ln w="317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2903" y="1650221"/>
              <a:ext cx="223459" cy="171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23296" y="1735873"/>
              <a:ext cx="873760" cy="0"/>
            </a:xfrm>
            <a:custGeom>
              <a:avLst/>
              <a:gdLst/>
              <a:ahLst/>
              <a:cxnLst/>
              <a:rect l="l" t="t" r="r" b="b"/>
              <a:pathLst>
                <a:path w="873760">
                  <a:moveTo>
                    <a:pt x="0" y="0"/>
                  </a:moveTo>
                  <a:lnTo>
                    <a:pt x="873592" y="0"/>
                  </a:lnTo>
                </a:path>
              </a:pathLst>
            </a:custGeom>
            <a:ln w="317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1014" y="1650221"/>
              <a:ext cx="223459" cy="17130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17601" y="1066800"/>
            <a:ext cx="2224193" cy="1306127"/>
          </a:xfrm>
          <a:prstGeom prst="rect">
            <a:avLst/>
          </a:prstGeom>
          <a:ln w="22224">
            <a:solidFill>
              <a:srgbClr val="7E0000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356870" marR="350520" indent="-635" algn="ctr">
              <a:lnSpc>
                <a:spcPct val="100000"/>
              </a:lnSpc>
              <a:spcBef>
                <a:spcPts val="1545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Sight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oncoming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endParaRPr sz="1800">
              <a:latin typeface="Times New Roman"/>
              <a:cs typeface="Times New Roman"/>
            </a:endParaRPr>
          </a:p>
          <a:p>
            <a:pPr marL="153035" marR="14795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(perception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stimulus)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9941" y="2824859"/>
            <a:ext cx="1676399" cy="158904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13743" y="5337048"/>
            <a:ext cx="953431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Impact"/>
                <a:cs typeface="Impact"/>
              </a:rPr>
              <a:t>James-Lange</a:t>
            </a:r>
            <a:r>
              <a:rPr sz="4400" spc="-30" dirty="0">
                <a:latin typeface="Impact"/>
                <a:cs typeface="Impact"/>
              </a:rPr>
              <a:t> </a:t>
            </a:r>
            <a:r>
              <a:rPr sz="4400" spc="-10" dirty="0">
                <a:latin typeface="Impact"/>
                <a:cs typeface="Impact"/>
              </a:rPr>
              <a:t>Theory</a:t>
            </a:r>
            <a:r>
              <a:rPr sz="4400" spc="-35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of</a:t>
            </a:r>
            <a:r>
              <a:rPr sz="4400" spc="-30" dirty="0">
                <a:latin typeface="Impact"/>
                <a:cs typeface="Impact"/>
              </a:rPr>
              <a:t> </a:t>
            </a:r>
            <a:r>
              <a:rPr sz="4400" spc="-5" dirty="0"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9235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23010" y="145863"/>
            <a:ext cx="10058400" cy="381000"/>
          </a:xfrm>
          <a:custGeom>
            <a:avLst/>
            <a:gdLst/>
            <a:ahLst/>
            <a:cxnLst/>
            <a:rect l="l" t="t" r="r" b="b"/>
            <a:pathLst>
              <a:path w="7543800" h="381000">
                <a:moveTo>
                  <a:pt x="75437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7543799" y="0"/>
                </a:lnTo>
                <a:lnTo>
                  <a:pt x="7543799" y="380999"/>
                </a:lnTo>
                <a:close/>
              </a:path>
            </a:pathLst>
          </a:custGeom>
          <a:solidFill>
            <a:srgbClr val="AD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6968" y="459435"/>
            <a:ext cx="10345732" cy="379655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22900" marR="134620">
              <a:lnSpc>
                <a:spcPts val="2590"/>
              </a:lnSpc>
              <a:spcBef>
                <a:spcPts val="425"/>
              </a:spcBef>
              <a:tabLst>
                <a:tab pos="6266180" algn="l"/>
              </a:tabLst>
            </a:pPr>
            <a:r>
              <a:rPr sz="2400" spc="-85" dirty="0">
                <a:solidFill>
                  <a:srgbClr val="303030"/>
                </a:solidFill>
                <a:latin typeface="Times New Roman"/>
                <a:cs typeface="Times New Roman"/>
              </a:rPr>
              <a:t>You</a:t>
            </a:r>
            <a:r>
              <a:rPr sz="2400" spc="-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are</a:t>
            </a:r>
            <a:r>
              <a:rPr sz="2400" spc="-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walking</a:t>
            </a:r>
            <a:r>
              <a:rPr sz="2400" spc="-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down </a:t>
            </a:r>
            <a:r>
              <a:rPr sz="2400" spc="-5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a dark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alley late at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 night.	</a:t>
            </a:r>
            <a:r>
              <a:rPr sz="2400" spc="-85" dirty="0">
                <a:solidFill>
                  <a:srgbClr val="303030"/>
                </a:solidFill>
                <a:latin typeface="Times New Roman"/>
                <a:cs typeface="Times New Roman"/>
              </a:rPr>
              <a:t>You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hear </a:t>
            </a:r>
            <a:r>
              <a:rPr sz="24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footsteps behind you </a:t>
            </a:r>
            <a:r>
              <a:rPr sz="24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you begin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tremble,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your heart </a:t>
            </a:r>
            <a:r>
              <a:rPr sz="24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beats 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faster,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your </a:t>
            </a:r>
            <a:r>
              <a:rPr sz="2400" spc="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breathing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deepens.</a:t>
            </a:r>
            <a:endParaRPr sz="2400" dirty="0">
              <a:latin typeface="Times New Roman"/>
              <a:cs typeface="Times New Roman"/>
            </a:endParaRPr>
          </a:p>
          <a:p>
            <a:pPr marL="5422900" marR="5080">
              <a:lnSpc>
                <a:spcPts val="2590"/>
              </a:lnSpc>
              <a:spcBef>
                <a:spcPts val="15"/>
              </a:spcBef>
            </a:pPr>
            <a:r>
              <a:rPr sz="2400" spc="-85" dirty="0">
                <a:solidFill>
                  <a:srgbClr val="303030"/>
                </a:solidFill>
                <a:latin typeface="Times New Roman"/>
                <a:cs typeface="Times New Roman"/>
              </a:rPr>
              <a:t>You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notice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these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 physiological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changes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and interpret them as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 your</a:t>
            </a:r>
            <a:r>
              <a:rPr sz="2400" spc="-5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body's</a:t>
            </a:r>
            <a:r>
              <a:rPr sz="2400" spc="-5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preparation </a:t>
            </a:r>
            <a:r>
              <a:rPr sz="2400" spc="-5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for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fearful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situation.</a:t>
            </a:r>
            <a:endParaRPr lang="en-GB" sz="2400" spc="-5" dirty="0">
              <a:solidFill>
                <a:srgbClr val="303030"/>
              </a:solidFill>
              <a:latin typeface="Times New Roman"/>
              <a:cs typeface="Times New Roman"/>
            </a:endParaRPr>
          </a:p>
          <a:p>
            <a:pPr marL="5422900" marR="5080">
              <a:lnSpc>
                <a:spcPts val="2590"/>
              </a:lnSpc>
              <a:spcBef>
                <a:spcPts val="15"/>
              </a:spcBef>
            </a:pPr>
            <a:r>
              <a:rPr sz="2400" spc="-85" dirty="0">
                <a:solidFill>
                  <a:srgbClr val="303030"/>
                </a:solidFill>
                <a:latin typeface="Times New Roman"/>
                <a:cs typeface="Times New Roman"/>
              </a:rPr>
              <a:t>You</a:t>
            </a:r>
            <a:r>
              <a:rPr sz="2400" spc="-4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then</a:t>
            </a:r>
            <a:r>
              <a:rPr sz="2400" spc="-4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experience </a:t>
            </a:r>
            <a:r>
              <a:rPr sz="2400" spc="-5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03030"/>
                </a:solidFill>
                <a:latin typeface="Times New Roman"/>
                <a:cs typeface="Times New Roman"/>
              </a:rPr>
              <a:t>fear.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7790815" algn="l"/>
              </a:tabLst>
            </a:pP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Ja</a:t>
            </a:r>
            <a:r>
              <a:rPr sz="44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mes-Lange</a:t>
            </a:r>
            <a:r>
              <a:rPr sz="4400" u="heavy" spc="-2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10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Theory</a:t>
            </a:r>
            <a:r>
              <a:rPr sz="4400" u="heavy" spc="-2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of</a:t>
            </a:r>
            <a:r>
              <a:rPr sz="4400" u="heavy" spc="-20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 </a:t>
            </a:r>
            <a:r>
              <a:rPr sz="4400" u="heavy" spc="-5" dirty="0">
                <a:solidFill>
                  <a:srgbClr val="262626"/>
                </a:solidFill>
                <a:uFill>
                  <a:solidFill>
                    <a:srgbClr val="AD0101"/>
                  </a:solidFill>
                </a:uFill>
                <a:latin typeface="Impact"/>
                <a:cs typeface="Impact"/>
              </a:rPr>
              <a:t>Emotion	</a:t>
            </a:r>
            <a:endParaRPr sz="4400" dirty="0">
              <a:latin typeface="Impact"/>
              <a:cs typeface="Impac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6062" y="3476403"/>
            <a:ext cx="4400993" cy="3527459"/>
            <a:chOff x="609600" y="228600"/>
            <a:chExt cx="4648200" cy="52959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228600"/>
              <a:ext cx="2678111" cy="2514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2209800"/>
              <a:ext cx="2209800" cy="3314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3048000"/>
              <a:ext cx="1828799" cy="2325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367" y="1697736"/>
            <a:ext cx="9922087" cy="3588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115" marR="5080" indent="-220345">
              <a:lnSpc>
                <a:spcPct val="100000"/>
              </a:lnSpc>
              <a:spcBef>
                <a:spcPts val="100"/>
              </a:spcBef>
              <a:buClr>
                <a:srgbClr val="AD0101"/>
              </a:buClr>
              <a:buFont typeface="Arial MT"/>
              <a:buChar char="•"/>
              <a:tabLst>
                <a:tab pos="666750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Cannon-Bard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theory 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argues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that we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experience</a:t>
            </a:r>
            <a:r>
              <a:rPr sz="2800" spc="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physiological</a:t>
            </a:r>
            <a:r>
              <a:rPr sz="2800" spc="-20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arousal</a:t>
            </a:r>
            <a:r>
              <a:rPr sz="2800" spc="-2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and</a:t>
            </a:r>
            <a:r>
              <a:rPr sz="2800" spc="-2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emotional </a:t>
            </a:r>
            <a:r>
              <a:rPr sz="2800" spc="-68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20101"/>
                </a:solidFill>
                <a:latin typeface="Times New Roman"/>
                <a:cs typeface="Times New Roman"/>
              </a:rPr>
              <a:t>at the same </a:t>
            </a:r>
            <a:r>
              <a:rPr sz="2800" dirty="0">
                <a:solidFill>
                  <a:srgbClr val="820101"/>
                </a:solidFill>
                <a:latin typeface="Times New Roman"/>
                <a:cs typeface="Times New Roman"/>
              </a:rPr>
              <a:t>time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, but gives no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attention to the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 role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thoughts</a:t>
            </a:r>
            <a:r>
              <a:rPr sz="28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or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outward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3030"/>
                </a:solidFill>
                <a:latin typeface="Times New Roman"/>
                <a:cs typeface="Times New Roman"/>
              </a:rPr>
              <a:t>behavior</a:t>
            </a:r>
            <a:endParaRPr sz="2800">
              <a:latin typeface="Times New Roman"/>
              <a:cs typeface="Times New Roman"/>
            </a:endParaRPr>
          </a:p>
          <a:p>
            <a:pPr marL="666750" indent="-220345">
              <a:lnSpc>
                <a:spcPct val="100000"/>
              </a:lnSpc>
              <a:spcBef>
                <a:spcPts val="560"/>
              </a:spcBef>
              <a:buClr>
                <a:srgbClr val="AD0101"/>
              </a:buClr>
              <a:buFont typeface="Arial MT"/>
              <a:buChar char="•"/>
              <a:tabLst>
                <a:tab pos="666750" algn="l"/>
              </a:tabLst>
            </a:pP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Theory</a:t>
            </a:r>
            <a:r>
              <a:rPr sz="2800" spc="-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03030"/>
                </a:solidFill>
                <a:latin typeface="Times New Roman"/>
                <a:cs typeface="Times New Roman"/>
              </a:rPr>
              <a:t>states</a:t>
            </a:r>
            <a:endParaRPr sz="2800">
              <a:latin typeface="Times New Roman"/>
              <a:cs typeface="Times New Roman"/>
            </a:endParaRPr>
          </a:p>
          <a:p>
            <a:pPr marL="986790" marR="113664" lvl="1" indent="-227965">
              <a:lnSpc>
                <a:spcPct val="100000"/>
              </a:lnSpc>
              <a:spcBef>
                <a:spcPts val="495"/>
              </a:spcBef>
              <a:buClr>
                <a:srgbClr val="AD0101"/>
              </a:buClr>
              <a:buFont typeface="Arial MT"/>
              <a:buChar char="•"/>
              <a:tabLst>
                <a:tab pos="987425" algn="l"/>
              </a:tabLst>
            </a:pP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“An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emotional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stimulus</a:t>
            </a:r>
            <a:r>
              <a:rPr sz="2400" spc="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20101"/>
                </a:solidFill>
                <a:latin typeface="Times New Roman"/>
                <a:cs typeface="Times New Roman"/>
              </a:rPr>
              <a:t>produces</a:t>
            </a:r>
            <a:r>
              <a:rPr sz="2400" spc="-5" dirty="0">
                <a:solidFill>
                  <a:srgbClr val="820101"/>
                </a:solidFill>
                <a:latin typeface="Times New Roman"/>
                <a:cs typeface="Times New Roman"/>
              </a:rPr>
              <a:t> two</a:t>
            </a:r>
            <a:r>
              <a:rPr sz="2400" spc="-15" dirty="0">
                <a:solidFill>
                  <a:srgbClr val="82010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20101"/>
                </a:solidFill>
                <a:latin typeface="Times New Roman"/>
                <a:cs typeface="Times New Roman"/>
              </a:rPr>
              <a:t>concurrent </a:t>
            </a:r>
            <a:r>
              <a:rPr sz="2400" dirty="0">
                <a:solidFill>
                  <a:srgbClr val="820101"/>
                </a:solidFill>
                <a:latin typeface="Times New Roman"/>
                <a:cs typeface="Times New Roman"/>
              </a:rPr>
              <a:t> reactions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arousal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experience</a:t>
            </a:r>
            <a:r>
              <a:rPr sz="2400" spc="-2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emotion,</a:t>
            </a:r>
            <a:r>
              <a:rPr sz="2400" spc="-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which </a:t>
            </a:r>
            <a:r>
              <a:rPr sz="2400" spc="-58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don't</a:t>
            </a:r>
            <a:r>
              <a:rPr sz="2400" spc="-5" dirty="0">
                <a:solidFill>
                  <a:srgbClr val="303030"/>
                </a:solidFill>
                <a:latin typeface="Times New Roman"/>
                <a:cs typeface="Times New Roman"/>
              </a:rPr>
              <a:t> cause each</a:t>
            </a:r>
            <a:r>
              <a:rPr sz="2400" spc="-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03030"/>
                </a:solidFill>
                <a:latin typeface="Times New Roman"/>
                <a:cs typeface="Times New Roman"/>
              </a:rPr>
              <a:t>other”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Cannon-Bard</a:t>
            </a:r>
            <a:r>
              <a:rPr sz="4400" spc="-3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10" dirty="0">
                <a:solidFill>
                  <a:srgbClr val="262626"/>
                </a:solidFill>
                <a:latin typeface="Impact"/>
                <a:cs typeface="Impact"/>
              </a:rPr>
              <a:t>Theory</a:t>
            </a:r>
            <a:r>
              <a:rPr sz="4400" spc="-25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of</a:t>
            </a:r>
            <a:r>
              <a:rPr sz="4400" spc="-20" dirty="0">
                <a:solidFill>
                  <a:srgbClr val="262626"/>
                </a:solidFill>
                <a:latin typeface="Impact"/>
                <a:cs typeface="Impact"/>
              </a:rPr>
              <a:t> </a:t>
            </a:r>
            <a:r>
              <a:rPr sz="4400" spc="-5" dirty="0">
                <a:solidFill>
                  <a:srgbClr val="262626"/>
                </a:solidFill>
                <a:latin typeface="Impact"/>
                <a:cs typeface="Impact"/>
              </a:rPr>
              <a:t>Emotion</a:t>
            </a:r>
            <a:endParaRPr sz="4400">
              <a:latin typeface="Impact"/>
              <a:cs typeface="Impac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047" y="533401"/>
            <a:ext cx="6290152" cy="1066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996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Calibri Light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Smiles can show  different emotions: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Pounding  heart  (arousal)</vt:lpstr>
      <vt:lpstr>PowerPoint Presentation</vt:lpstr>
      <vt:lpstr>PowerPoint Presentation</vt:lpstr>
      <vt:lpstr>PowerPoint Presentation</vt:lpstr>
      <vt:lpstr>You are walking down a  dark alley late at night.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Emotional Labor and  Emotional Intelligence</vt:lpstr>
      <vt:lpstr>PowerPoint Presentation</vt:lpstr>
      <vt:lpstr>PowerPoint Presentation</vt:lpstr>
      <vt:lpstr>PowerPoint Presentation</vt:lpstr>
      <vt:lpstr>PowerPoint Presentation</vt:lpstr>
      <vt:lpstr>Model of Emotional Intelligence</vt:lpstr>
      <vt:lpstr>Emotional Intelligence Competencies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Psychology</dc:title>
  <dc:creator>marvi makhdoom</dc:creator>
  <cp:lastModifiedBy>02-131212-009</cp:lastModifiedBy>
  <cp:revision>89</cp:revision>
  <dcterms:created xsi:type="dcterms:W3CDTF">2017-02-23T11:02:35Z</dcterms:created>
  <dcterms:modified xsi:type="dcterms:W3CDTF">2023-01-30T08:25:55Z</dcterms:modified>
</cp:coreProperties>
</file>