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10B021-5FF2-4D77-ADE5-9B6E01CE1E0E}"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27D63-1DD6-4349-A7CC-DBBD97C2B463}" type="slidenum">
              <a:rPr lang="en-US" smtClean="0"/>
              <a:t>‹#›</a:t>
            </a:fld>
            <a:endParaRPr lang="en-US"/>
          </a:p>
        </p:txBody>
      </p:sp>
    </p:spTree>
    <p:extLst>
      <p:ext uri="{BB962C8B-B14F-4D97-AF65-F5344CB8AC3E}">
        <p14:creationId xmlns:p14="http://schemas.microsoft.com/office/powerpoint/2010/main" val="245987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0B021-5FF2-4D77-ADE5-9B6E01CE1E0E}"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27D63-1DD6-4349-A7CC-DBBD97C2B463}" type="slidenum">
              <a:rPr lang="en-US" smtClean="0"/>
              <a:t>‹#›</a:t>
            </a:fld>
            <a:endParaRPr lang="en-US"/>
          </a:p>
        </p:txBody>
      </p:sp>
    </p:spTree>
    <p:extLst>
      <p:ext uri="{BB962C8B-B14F-4D97-AF65-F5344CB8AC3E}">
        <p14:creationId xmlns:p14="http://schemas.microsoft.com/office/powerpoint/2010/main" val="3155226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0B021-5FF2-4D77-ADE5-9B6E01CE1E0E}"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27D63-1DD6-4349-A7CC-DBBD97C2B463}" type="slidenum">
              <a:rPr lang="en-US" smtClean="0"/>
              <a:t>‹#›</a:t>
            </a:fld>
            <a:endParaRPr lang="en-US"/>
          </a:p>
        </p:txBody>
      </p:sp>
    </p:spTree>
    <p:extLst>
      <p:ext uri="{BB962C8B-B14F-4D97-AF65-F5344CB8AC3E}">
        <p14:creationId xmlns:p14="http://schemas.microsoft.com/office/powerpoint/2010/main" val="2581665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0B021-5FF2-4D77-ADE5-9B6E01CE1E0E}"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27D63-1DD6-4349-A7CC-DBBD97C2B463}" type="slidenum">
              <a:rPr lang="en-US" smtClean="0"/>
              <a:t>‹#›</a:t>
            </a:fld>
            <a:endParaRPr lang="en-US"/>
          </a:p>
        </p:txBody>
      </p:sp>
    </p:spTree>
    <p:extLst>
      <p:ext uri="{BB962C8B-B14F-4D97-AF65-F5344CB8AC3E}">
        <p14:creationId xmlns:p14="http://schemas.microsoft.com/office/powerpoint/2010/main" val="636367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10B021-5FF2-4D77-ADE5-9B6E01CE1E0E}"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27D63-1DD6-4349-A7CC-DBBD97C2B463}" type="slidenum">
              <a:rPr lang="en-US" smtClean="0"/>
              <a:t>‹#›</a:t>
            </a:fld>
            <a:endParaRPr lang="en-US"/>
          </a:p>
        </p:txBody>
      </p:sp>
    </p:spTree>
    <p:extLst>
      <p:ext uri="{BB962C8B-B14F-4D97-AF65-F5344CB8AC3E}">
        <p14:creationId xmlns:p14="http://schemas.microsoft.com/office/powerpoint/2010/main" val="479659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10B021-5FF2-4D77-ADE5-9B6E01CE1E0E}" type="datetimeFigureOut">
              <a:rPr lang="en-US" smtClean="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27D63-1DD6-4349-A7CC-DBBD97C2B463}" type="slidenum">
              <a:rPr lang="en-US" smtClean="0"/>
              <a:t>‹#›</a:t>
            </a:fld>
            <a:endParaRPr lang="en-US"/>
          </a:p>
        </p:txBody>
      </p:sp>
    </p:spTree>
    <p:extLst>
      <p:ext uri="{BB962C8B-B14F-4D97-AF65-F5344CB8AC3E}">
        <p14:creationId xmlns:p14="http://schemas.microsoft.com/office/powerpoint/2010/main" val="2655136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10B021-5FF2-4D77-ADE5-9B6E01CE1E0E}" type="datetimeFigureOut">
              <a:rPr lang="en-US" smtClean="0"/>
              <a:t>11/29/2021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27D63-1DD6-4349-A7CC-DBBD97C2B463}" type="slidenum">
              <a:rPr lang="en-US" smtClean="0"/>
              <a:t>‹#›</a:t>
            </a:fld>
            <a:endParaRPr lang="en-US"/>
          </a:p>
        </p:txBody>
      </p:sp>
    </p:spTree>
    <p:extLst>
      <p:ext uri="{BB962C8B-B14F-4D97-AF65-F5344CB8AC3E}">
        <p14:creationId xmlns:p14="http://schemas.microsoft.com/office/powerpoint/2010/main" val="2029972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10B021-5FF2-4D77-ADE5-9B6E01CE1E0E}" type="datetimeFigureOut">
              <a:rPr lang="en-US" smtClean="0"/>
              <a:t>11/29/2021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27D63-1DD6-4349-A7CC-DBBD97C2B463}" type="slidenum">
              <a:rPr lang="en-US" smtClean="0"/>
              <a:t>‹#›</a:t>
            </a:fld>
            <a:endParaRPr lang="en-US"/>
          </a:p>
        </p:txBody>
      </p:sp>
    </p:spTree>
    <p:extLst>
      <p:ext uri="{BB962C8B-B14F-4D97-AF65-F5344CB8AC3E}">
        <p14:creationId xmlns:p14="http://schemas.microsoft.com/office/powerpoint/2010/main" val="189504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0B021-5FF2-4D77-ADE5-9B6E01CE1E0E}" type="datetimeFigureOut">
              <a:rPr lang="en-US" smtClean="0"/>
              <a:t>11/29/2021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27D63-1DD6-4349-A7CC-DBBD97C2B463}" type="slidenum">
              <a:rPr lang="en-US" smtClean="0"/>
              <a:t>‹#›</a:t>
            </a:fld>
            <a:endParaRPr lang="en-US"/>
          </a:p>
        </p:txBody>
      </p:sp>
    </p:spTree>
    <p:extLst>
      <p:ext uri="{BB962C8B-B14F-4D97-AF65-F5344CB8AC3E}">
        <p14:creationId xmlns:p14="http://schemas.microsoft.com/office/powerpoint/2010/main" val="3989872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10B021-5FF2-4D77-ADE5-9B6E01CE1E0E}" type="datetimeFigureOut">
              <a:rPr lang="en-US" smtClean="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27D63-1DD6-4349-A7CC-DBBD97C2B463}" type="slidenum">
              <a:rPr lang="en-US" smtClean="0"/>
              <a:t>‹#›</a:t>
            </a:fld>
            <a:endParaRPr lang="en-US"/>
          </a:p>
        </p:txBody>
      </p:sp>
    </p:spTree>
    <p:extLst>
      <p:ext uri="{BB962C8B-B14F-4D97-AF65-F5344CB8AC3E}">
        <p14:creationId xmlns:p14="http://schemas.microsoft.com/office/powerpoint/2010/main" val="1835849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10B021-5FF2-4D77-ADE5-9B6E01CE1E0E}" type="datetimeFigureOut">
              <a:rPr lang="en-US" smtClean="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27D63-1DD6-4349-A7CC-DBBD97C2B463}" type="slidenum">
              <a:rPr lang="en-US" smtClean="0"/>
              <a:t>‹#›</a:t>
            </a:fld>
            <a:endParaRPr lang="en-US"/>
          </a:p>
        </p:txBody>
      </p:sp>
    </p:spTree>
    <p:extLst>
      <p:ext uri="{BB962C8B-B14F-4D97-AF65-F5344CB8AC3E}">
        <p14:creationId xmlns:p14="http://schemas.microsoft.com/office/powerpoint/2010/main" val="37880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10B021-5FF2-4D77-ADE5-9B6E01CE1E0E}" type="datetimeFigureOut">
              <a:rPr lang="en-US" smtClean="0"/>
              <a:t>11/29/2021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927D63-1DD6-4349-A7CC-DBBD97C2B463}" type="slidenum">
              <a:rPr lang="en-US" smtClean="0"/>
              <a:t>‹#›</a:t>
            </a:fld>
            <a:endParaRPr lang="en-US"/>
          </a:p>
        </p:txBody>
      </p:sp>
    </p:spTree>
    <p:extLst>
      <p:ext uri="{BB962C8B-B14F-4D97-AF65-F5344CB8AC3E}">
        <p14:creationId xmlns:p14="http://schemas.microsoft.com/office/powerpoint/2010/main" val="4190452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Activity 1</a:t>
            </a:r>
            <a:endParaRPr lang="en-US" dirty="0"/>
          </a:p>
        </p:txBody>
      </p:sp>
      <p:sp>
        <p:nvSpPr>
          <p:cNvPr id="3" name="Subtitle 2"/>
          <p:cNvSpPr>
            <a:spLocks noGrp="1"/>
          </p:cNvSpPr>
          <p:nvPr>
            <p:ph type="subTitle" idx="1"/>
          </p:nvPr>
        </p:nvSpPr>
        <p:spPr/>
        <p:txBody>
          <a:bodyPr/>
          <a:lstStyle/>
          <a:p>
            <a:r>
              <a:rPr lang="en-US" dirty="0" smtClean="0"/>
              <a:t>Scenario for context diagram</a:t>
            </a:r>
            <a:endParaRPr lang="en-US" dirty="0"/>
          </a:p>
        </p:txBody>
      </p:sp>
    </p:spTree>
    <p:extLst>
      <p:ext uri="{BB962C8B-B14F-4D97-AF65-F5344CB8AC3E}">
        <p14:creationId xmlns:p14="http://schemas.microsoft.com/office/powerpoint/2010/main" val="798900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006" y="0"/>
            <a:ext cx="10515600" cy="3519107"/>
          </a:xfrm>
        </p:spPr>
        <p:txBody>
          <a:bodyPr>
            <a:noAutofit/>
          </a:bodyPr>
          <a:lstStyle/>
          <a:p>
            <a:r>
              <a:rPr lang="en-US" sz="1800" b="1" dirty="0"/>
              <a:t>Mr. Pierre is the owner and manager of the restaurant ‘Pierre’s’. This is a </a:t>
            </a:r>
            <a:r>
              <a:rPr lang="en-US" sz="1800" b="1" dirty="0" smtClean="0"/>
              <a:t>popular French </a:t>
            </a:r>
            <a:r>
              <a:rPr lang="en-US" sz="1800" b="1" dirty="0"/>
              <a:t>restaurant, with a lot of repeat trade, that is busy most evenings and full at weekends. The restaurant is only open in the evenings and seats 50 customers with only one service per </a:t>
            </a:r>
            <a:r>
              <a:rPr lang="en-US" sz="1800" b="1" dirty="0" smtClean="0"/>
              <a:t>night. Currently </a:t>
            </a:r>
            <a:r>
              <a:rPr lang="en-US" sz="1800" b="1" dirty="0"/>
              <a:t>all bookings are received over the telephone. On answering the call, </a:t>
            </a:r>
            <a:r>
              <a:rPr lang="en-US" sz="1800" b="1" dirty="0" smtClean="0"/>
              <a:t>Mr. Pierre </a:t>
            </a:r>
            <a:r>
              <a:rPr lang="en-US" sz="1800" b="1" dirty="0"/>
              <a:t>always requests the required date and the number of guests to be </a:t>
            </a:r>
            <a:r>
              <a:rPr lang="en-US" sz="1800" b="1" dirty="0" err="1" smtClean="0"/>
              <a:t>seated.He</a:t>
            </a:r>
            <a:r>
              <a:rPr lang="en-US" sz="1800" b="1" dirty="0" smtClean="0"/>
              <a:t> </a:t>
            </a:r>
            <a:r>
              <a:rPr lang="en-US" sz="1800" b="1" dirty="0"/>
              <a:t>then checks to see if the booking can be accommodated. Where the booking can be accommodated, he asks the customer for further booking details including the booking name, contact number and number of people in the booking. He then logs the booking into the restaurant diary under the relevant date</a:t>
            </a:r>
            <a:r>
              <a:rPr lang="en-US" sz="1800" b="1" dirty="0" smtClean="0"/>
              <a:t>.</a:t>
            </a:r>
            <a:r>
              <a:rPr lang="en-US" sz="1800" b="1" dirty="0"/>
              <a:t> </a:t>
            </a:r>
          </a:p>
          <a:p>
            <a:r>
              <a:rPr lang="en-US" sz="1800" b="1" dirty="0"/>
              <a:t>Mr. Pierre also asks whether there are any special dietary requirements or whether the booking is for a special occasion such as birthday or anniversary, so he can arrange for birthday cakes, balloons, special wines etc</a:t>
            </a:r>
            <a:r>
              <a:rPr lang="en-US" sz="1800" b="1" dirty="0" smtClean="0"/>
              <a:t>.</a:t>
            </a:r>
            <a:r>
              <a:rPr lang="en-US" sz="1800" b="1" dirty="0"/>
              <a:t> </a:t>
            </a:r>
            <a:r>
              <a:rPr lang="en-US" sz="1800" b="1" dirty="0" smtClean="0"/>
              <a:t>Mr</a:t>
            </a:r>
            <a:r>
              <a:rPr lang="en-US" sz="1800" b="1" dirty="0"/>
              <a:t>. Pierre always reads the details he has taken back to the customers so that they can confirm their bookings. If the restaurant is full on the required evening, </a:t>
            </a:r>
            <a:r>
              <a:rPr lang="en-US" sz="1800" b="1" dirty="0" err="1"/>
              <a:t>Mr</a:t>
            </a:r>
            <a:r>
              <a:rPr lang="en-US" sz="1800" b="1" dirty="0"/>
              <a:t> Pierre offers an alternative date for the booking or, if this is not acceptable, asks if the customer would like to be added to a waiting list. The waiting list is recorded at the bottom of each page in the diary and a contact name &amp; number along with number of people in the booking is taken. This enables Mr. Pierre to view bookings regularly and manage changes to bookings should someone cancel or change their booking.</a:t>
            </a:r>
          </a:p>
          <a:p>
            <a:r>
              <a:rPr lang="en-US" sz="1800" b="1" dirty="0"/>
              <a:t> </a:t>
            </a:r>
            <a:r>
              <a:rPr lang="en-US" sz="1800" b="1" dirty="0" smtClean="0"/>
              <a:t>On </a:t>
            </a:r>
            <a:r>
              <a:rPr lang="en-US" sz="1800" b="1" dirty="0"/>
              <a:t>a daily basis the Head Chef, Jacques, will check the diary to see if there is any special dietary requirement he needs to be aware of that day. Francoise, the Head Waiter, also prints the diary each day in order to </a:t>
            </a:r>
            <a:r>
              <a:rPr lang="en-US" sz="1800" b="1" dirty="0" smtClean="0"/>
              <a:t>draw </a:t>
            </a:r>
            <a:r>
              <a:rPr lang="en-US" sz="1800" b="1" dirty="0"/>
              <a:t>up a table plan for each </a:t>
            </a:r>
            <a:r>
              <a:rPr lang="en-US" sz="1800" b="1"/>
              <a:t>service</a:t>
            </a:r>
            <a:r>
              <a:rPr lang="en-US" sz="1800" b="1" smtClean="0"/>
              <a:t>.</a:t>
            </a:r>
            <a:r>
              <a:rPr lang="en-US" sz="1800" b="1" dirty="0"/>
              <a:t> </a:t>
            </a:r>
            <a:r>
              <a:rPr lang="en-US" sz="1800" b="1" dirty="0" smtClean="0"/>
              <a:t>As </a:t>
            </a:r>
            <a:r>
              <a:rPr lang="en-US" sz="1800" b="1" dirty="0"/>
              <a:t>the restaurant is so busy Mr. Pierre would like to start opening lunch times but currently the telephone bookings are taking up too much of his time. Further, Mr. Pierre has received feedback from his customers that they cannot sometimes get through to book as the phone line is busy. In response to this, Mr. Pierre has decided to invest in an on-line booking system that would enable customers to make reservations on-line.</a:t>
            </a:r>
          </a:p>
          <a:p>
            <a:r>
              <a:rPr lang="en-US" sz="1800" b="1" dirty="0"/>
              <a:t> </a:t>
            </a:r>
            <a:r>
              <a:rPr lang="en-US" sz="1800" b="1" dirty="0" smtClean="0"/>
              <a:t>Mr</a:t>
            </a:r>
            <a:r>
              <a:rPr lang="en-US" sz="1800" b="1" dirty="0"/>
              <a:t>. Pierre is keen that the new system does as a minimum what his current restaurant diary enables him and his staff to do. The hope is that this will reduce the telephone calls as well as provide an alternative method of booking at his restaurant which has been requested by for his loyal customers</a:t>
            </a:r>
            <a:r>
              <a:rPr lang="en-US" sz="1800" b="1" dirty="0" smtClean="0"/>
              <a:t>.</a:t>
            </a:r>
            <a:endParaRPr lang="en-US" sz="1800" b="1" dirty="0"/>
          </a:p>
        </p:txBody>
      </p:sp>
    </p:spTree>
    <p:extLst>
      <p:ext uri="{BB962C8B-B14F-4D97-AF65-F5344CB8AC3E}">
        <p14:creationId xmlns:p14="http://schemas.microsoft.com/office/powerpoint/2010/main" val="2140184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148</Words>
  <Application>Microsoft Office PowerPoint</Application>
  <PresentationFormat>Widescreen</PresentationFormat>
  <Paragraphs>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Activity 1</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1</dc:title>
  <dc:creator>Microsoft account</dc:creator>
  <cp:lastModifiedBy>Bahria</cp:lastModifiedBy>
  <cp:revision>2</cp:revision>
  <dcterms:created xsi:type="dcterms:W3CDTF">2021-11-29T06:24:37Z</dcterms:created>
  <dcterms:modified xsi:type="dcterms:W3CDTF">2021-11-29T08:48:35Z</dcterms:modified>
</cp:coreProperties>
</file>