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1" r:id="rId11"/>
    <p:sldId id="266" r:id="rId12"/>
    <p:sldId id="267" r:id="rId13"/>
    <p:sldId id="268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466" y="2194077"/>
            <a:ext cx="10815066" cy="394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smtClean="0">
                <a:solidFill>
                  <a:srgbClr val="FFFFFF"/>
                </a:solidFill>
              </a:rPr>
              <a:t>Software </a:t>
            </a:r>
            <a:r>
              <a:rPr sz="4400" spc="-15" smtClean="0">
                <a:solidFill>
                  <a:srgbClr val="FFFFFF"/>
                </a:solidFill>
              </a:rPr>
              <a:t>Requirement </a:t>
            </a:r>
            <a:r>
              <a:rPr sz="4400" spc="-980" smtClean="0">
                <a:solidFill>
                  <a:srgbClr val="FFFFFF"/>
                </a:solidFill>
              </a:rPr>
              <a:t> </a:t>
            </a:r>
            <a:r>
              <a:rPr sz="4400" spc="-5">
                <a:solidFill>
                  <a:srgbClr val="FFFFFF"/>
                </a:solidFill>
              </a:rPr>
              <a:t>Engineering</a:t>
            </a:r>
            <a:r>
              <a:rPr sz="4400" spc="-30">
                <a:solidFill>
                  <a:srgbClr val="FFFFFF"/>
                </a:solidFill>
              </a:rPr>
              <a:t> </a:t>
            </a:r>
            <a:endParaRPr sz="4400" dirty="0"/>
          </a:p>
        </p:txBody>
      </p:sp>
      <p:sp>
        <p:nvSpPr>
          <p:cNvPr id="18" name="object 18"/>
          <p:cNvSpPr txBox="1"/>
          <p:nvPr/>
        </p:nvSpPr>
        <p:spPr>
          <a:xfrm>
            <a:off x="10032238" y="4254753"/>
            <a:ext cx="12877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latin typeface="Calibri"/>
                <a:cs typeface="Calibri"/>
              </a:rPr>
              <a:t>Week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#</a:t>
            </a:r>
            <a:r>
              <a:rPr sz="2600" b="1" spc="-45">
                <a:latin typeface="Calibri"/>
                <a:cs typeface="Calibri"/>
              </a:rPr>
              <a:t> </a:t>
            </a:r>
            <a:r>
              <a:rPr lang="en-US" sz="2600" b="1" spc="-45">
                <a:latin typeface="Calibri"/>
                <a:cs typeface="Calibri"/>
              </a:rPr>
              <a:t>6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97423" y="3981002"/>
            <a:ext cx="681566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4000" b="0" i="0">
                <a:solidFill>
                  <a:srgbClr val="455F5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355600" algn="l"/>
              </a:tabLst>
            </a:pPr>
            <a:r>
              <a:rPr lang="en-US" sz="2800" b="1" spc="-10" dirty="0"/>
              <a:t>Establishing </a:t>
            </a:r>
            <a:r>
              <a:rPr lang="en-US" sz="2800" b="1" spc="-5" dirty="0"/>
              <a:t>the</a:t>
            </a:r>
            <a:r>
              <a:rPr lang="en-US" sz="2800" b="1" dirty="0"/>
              <a:t> </a:t>
            </a:r>
            <a:r>
              <a:rPr lang="en-US" sz="2800" b="1" spc="-5" dirty="0"/>
              <a:t>business</a:t>
            </a:r>
            <a:r>
              <a:rPr lang="en-US" sz="2800" b="1" dirty="0"/>
              <a:t> </a:t>
            </a:r>
            <a:r>
              <a:rPr lang="en-US" sz="2800" b="1" spc="-15" dirty="0"/>
              <a:t>requirements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18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15553"/>
          </a:xfrm>
        </p:spPr>
        <p:txBody>
          <a:bodyPr/>
          <a:lstStyle/>
          <a:p>
            <a:r>
              <a:rPr lang="en-US" dirty="0"/>
              <a:t>Conflicting business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20531"/>
            <a:ext cx="6553200" cy="48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9195" y="2771775"/>
            <a:ext cx="5840476" cy="470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823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Vision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and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scope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document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01392"/>
            <a:ext cx="10707370" cy="366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8255" indent="-256540">
              <a:lnSpc>
                <a:spcPct val="150000"/>
              </a:lnSpc>
              <a:spcBef>
                <a:spcPts val="100"/>
              </a:spcBef>
              <a:tabLst>
                <a:tab pos="911860" algn="l"/>
                <a:tab pos="1823085" algn="l"/>
                <a:tab pos="2478405" algn="l"/>
                <a:tab pos="3382645" algn="l"/>
                <a:tab pos="4871720" algn="l"/>
                <a:tab pos="6025515" algn="l"/>
                <a:tab pos="6616700" algn="l"/>
                <a:tab pos="7905115" algn="l"/>
                <a:tab pos="9860280" algn="l"/>
                <a:tab pos="10532745" algn="l"/>
              </a:tabLst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26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vision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op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docu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ollect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q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ui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ts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nt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	a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single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deliverable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sets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stage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subsequent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work.</a:t>
            </a:r>
            <a:endParaRPr sz="2600">
              <a:latin typeface="Calibri"/>
              <a:cs typeface="Calibri"/>
            </a:endParaRPr>
          </a:p>
          <a:p>
            <a:pPr marL="268605" marR="6985" indent="-256540">
              <a:lnSpc>
                <a:spcPct val="150000"/>
              </a:lnSpc>
              <a:spcBef>
                <a:spcPts val="300"/>
              </a:spcBef>
              <a:tabLst>
                <a:tab pos="2275840" algn="l"/>
                <a:tab pos="2999740" algn="l"/>
                <a:tab pos="3844290" algn="l"/>
                <a:tab pos="5581650" algn="l"/>
                <a:tab pos="6936740" algn="l"/>
                <a:tab pos="7828915" algn="l"/>
                <a:tab pos="8844915" algn="l"/>
                <a:tab pos="9175750" algn="l"/>
                <a:tab pos="10302240" algn="l"/>
              </a:tabLst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26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ani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z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tions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ild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cial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soft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n	c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a	mar</a:t>
            </a:r>
            <a:r>
              <a:rPr sz="2600" spc="-85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(or 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marketing)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(MRD).</a:t>
            </a:r>
            <a:endParaRPr sz="2600">
              <a:latin typeface="Calibri"/>
              <a:cs typeface="Calibri"/>
            </a:endParaRPr>
          </a:p>
          <a:p>
            <a:pPr marL="268605" marR="5080" indent="-256540">
              <a:lnSpc>
                <a:spcPct val="150100"/>
              </a:lnSpc>
              <a:spcBef>
                <a:spcPts val="295"/>
              </a:spcBef>
              <a:tabLst>
                <a:tab pos="3242310" algn="l"/>
              </a:tabLst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7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MRD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might</a:t>
            </a:r>
            <a:r>
              <a:rPr sz="26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go</a:t>
            </a:r>
            <a:r>
              <a:rPr sz="26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more</a:t>
            </a:r>
            <a:r>
              <a:rPr sz="26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detail</a:t>
            </a:r>
            <a:r>
              <a:rPr sz="26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about</a:t>
            </a:r>
            <a:r>
              <a:rPr sz="26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target</a:t>
            </a:r>
            <a:r>
              <a:rPr sz="26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market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segments</a:t>
            </a:r>
            <a:r>
              <a:rPr sz="26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issues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pertain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commercial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success.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823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 smtClean="0">
                <a:latin typeface="Calibri"/>
                <a:cs typeface="Calibri"/>
              </a:rPr>
              <a:t>Vision</a:t>
            </a:r>
            <a:r>
              <a:rPr b="1" spc="-3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and</a:t>
            </a:r>
            <a:r>
              <a:rPr b="1" spc="-2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scope</a:t>
            </a:r>
            <a:r>
              <a:rPr b="1" spc="-2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document</a:t>
            </a:r>
            <a:endParaRPr b="1" spc="-5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504" y="1894331"/>
            <a:ext cx="4078558" cy="4328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8068" y="2206879"/>
            <a:ext cx="11145520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030595" indent="-25654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Figure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5-3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suggests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template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vision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scope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document;</a:t>
            </a:r>
            <a:endParaRPr sz="2400" dirty="0">
              <a:latin typeface="Calibri"/>
              <a:cs typeface="Calibri"/>
            </a:endParaRPr>
          </a:p>
          <a:p>
            <a:pPr marL="268605" marR="6031865" indent="-256540" algn="just">
              <a:lnSpc>
                <a:spcPct val="150000"/>
              </a:lnSpc>
              <a:spcBef>
                <a:spcPts val="300"/>
              </a:spcBef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Some elements 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vision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scope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might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reusable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from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project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project,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objectives,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business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risks,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stakeholder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profiles.</a:t>
            </a:r>
            <a:endParaRPr sz="2400" dirty="0">
              <a:latin typeface="Calibri"/>
              <a:cs typeface="Calibri"/>
            </a:endParaRPr>
          </a:p>
          <a:p>
            <a:pPr marL="6170295">
              <a:lnSpc>
                <a:spcPct val="100000"/>
              </a:lnSpc>
              <a:spcBef>
                <a:spcPts val="1220"/>
              </a:spcBef>
            </a:pP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5-3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Template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vision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scope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941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/>
              <a:t>Vision</a:t>
            </a:r>
            <a:r>
              <a:rPr lang="en-US" b="1" spc="-35" dirty="0"/>
              <a:t> </a:t>
            </a:r>
            <a:r>
              <a:rPr lang="en-US" b="1" spc="-5" dirty="0"/>
              <a:t>and</a:t>
            </a:r>
            <a:r>
              <a:rPr lang="en-US" b="1" spc="-25" dirty="0"/>
              <a:t> </a:t>
            </a:r>
            <a:r>
              <a:rPr lang="en-US" b="1" spc="-5" dirty="0"/>
              <a:t>scope</a:t>
            </a:r>
            <a:r>
              <a:rPr lang="en-US" b="1" spc="-25" dirty="0"/>
              <a:t> </a:t>
            </a:r>
            <a:r>
              <a:rPr lang="en-US" b="1" spc="-5" dirty="0"/>
              <a:t>document</a:t>
            </a:r>
            <a:endParaRPr b="1" spc="-1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0850" y="1961845"/>
            <a:ext cx="10815066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256540">
              <a:lnSpc>
                <a:spcPct val="150000"/>
              </a:lnSpc>
              <a:spcBef>
                <a:spcPts val="100"/>
              </a:spcBef>
              <a:tabLst>
                <a:tab pos="1640205" algn="l"/>
                <a:tab pos="3185795" algn="l"/>
                <a:tab pos="4841240" algn="l"/>
                <a:tab pos="5850255" algn="l"/>
                <a:tab pos="7035800" algn="l"/>
                <a:tab pos="7997825" algn="l"/>
                <a:tab pos="8683625" algn="l"/>
                <a:tab pos="9636760" algn="l"/>
                <a:tab pos="10334625" algn="l"/>
              </a:tabLst>
            </a:pPr>
            <a:r>
              <a:rPr lang="en-US" sz="2400" dirty="0"/>
              <a:t>1.1 </a:t>
            </a:r>
            <a:r>
              <a:rPr lang="en-US" sz="2400" dirty="0" smtClean="0"/>
              <a:t>Background</a:t>
            </a:r>
          </a:p>
          <a:p>
            <a:pPr marL="377825" marR="5080" indent="-256540">
              <a:lnSpc>
                <a:spcPct val="150000"/>
              </a:lnSpc>
              <a:spcBef>
                <a:spcPts val="100"/>
              </a:spcBef>
              <a:tabLst>
                <a:tab pos="1640205" algn="l"/>
                <a:tab pos="3185795" algn="l"/>
                <a:tab pos="4841240" algn="l"/>
                <a:tab pos="5850255" algn="l"/>
                <a:tab pos="7035800" algn="l"/>
                <a:tab pos="7997825" algn="l"/>
                <a:tab pos="8683625" algn="l"/>
                <a:tab pos="9636760" algn="l"/>
                <a:tab pos="10334625" algn="l"/>
              </a:tabLst>
            </a:pPr>
            <a:r>
              <a:rPr lang="en-US" sz="2400" dirty="0"/>
              <a:t>1.2 Business </a:t>
            </a:r>
            <a:r>
              <a:rPr lang="en-US" sz="2400" dirty="0" smtClean="0"/>
              <a:t>opportunity</a:t>
            </a:r>
          </a:p>
          <a:p>
            <a:pPr marL="377825" marR="5080" indent="-256540">
              <a:lnSpc>
                <a:spcPct val="150000"/>
              </a:lnSpc>
              <a:spcBef>
                <a:spcPts val="100"/>
              </a:spcBef>
              <a:tabLst>
                <a:tab pos="1640205" algn="l"/>
                <a:tab pos="3185795" algn="l"/>
                <a:tab pos="4841240" algn="l"/>
                <a:tab pos="5850255" algn="l"/>
                <a:tab pos="7035800" algn="l"/>
                <a:tab pos="7997825" algn="l"/>
                <a:tab pos="8683625" algn="l"/>
                <a:tab pos="9636760" algn="l"/>
                <a:tab pos="10334625" algn="l"/>
              </a:tabLst>
            </a:pPr>
            <a:r>
              <a:rPr lang="en-US" sz="2400" dirty="0"/>
              <a:t>1.3 Business objectives</a:t>
            </a:r>
            <a:endParaRPr sz="2400" spc="-1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72588"/>
            <a:ext cx="8305800" cy="32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5010"/>
            <a:ext cx="6312914" cy="53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15553"/>
          </a:xfrm>
        </p:spPr>
        <p:txBody>
          <a:bodyPr/>
          <a:lstStyle/>
          <a:p>
            <a:r>
              <a:rPr lang="en-US" dirty="0"/>
              <a:t>1.4 Success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79"/>
          <a:stretch/>
        </p:blipFill>
        <p:spPr>
          <a:xfrm>
            <a:off x="5562600" y="22366"/>
            <a:ext cx="5486400" cy="68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15553"/>
          </a:xfrm>
        </p:spPr>
        <p:txBody>
          <a:bodyPr/>
          <a:lstStyle/>
          <a:p>
            <a:r>
              <a:rPr lang="en-US" dirty="0"/>
              <a:t>1.5 Vision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" y="2194076"/>
            <a:ext cx="9189508" cy="29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Vision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64" y="2194077"/>
            <a:ext cx="8457935" cy="389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823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 smtClean="0">
                <a:latin typeface="Calibri"/>
                <a:cs typeface="Calibri"/>
              </a:rPr>
              <a:t>Vision</a:t>
            </a:r>
            <a:r>
              <a:rPr b="1" spc="-3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and</a:t>
            </a:r>
            <a:r>
              <a:rPr b="1" spc="-2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scope</a:t>
            </a:r>
            <a:r>
              <a:rPr b="1" spc="-2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document</a:t>
            </a:r>
            <a:endParaRPr b="1" spc="-5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504" y="1894331"/>
            <a:ext cx="4078558" cy="4328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8068" y="2206879"/>
            <a:ext cx="11145520" cy="1063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030595" indent="-25654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Figure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5-3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suggests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template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vision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scope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document</a:t>
            </a:r>
            <a:r>
              <a:rPr sz="2400" spc="-5" dirty="0" smtClean="0">
                <a:solidFill>
                  <a:srgbClr val="455F51"/>
                </a:solidFill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30" dirty="0"/>
              <a:t>n</a:t>
            </a:r>
            <a:r>
              <a:rPr spc="-50" dirty="0"/>
              <a:t>t</a:t>
            </a:r>
            <a:r>
              <a:rPr spc="-5" dirty="0"/>
              <a:t>e</a:t>
            </a:r>
            <a:r>
              <a:rPr spc="-40" dirty="0"/>
              <a:t>n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059" y="2274846"/>
            <a:ext cx="6104890" cy="205422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Establishing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8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98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Defining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61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615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representation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techniques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1231106"/>
          </a:xfrm>
        </p:spPr>
        <p:txBody>
          <a:bodyPr/>
          <a:lstStyle/>
          <a:p>
            <a:r>
              <a:rPr lang="en-US" dirty="0"/>
              <a:t>3. Business context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30" y="1927613"/>
            <a:ext cx="10815066" cy="4862870"/>
          </a:xfrm>
        </p:spPr>
        <p:txBody>
          <a:bodyPr/>
          <a:lstStyle/>
          <a:p>
            <a:r>
              <a:rPr lang="en-US" dirty="0" smtClean="0"/>
              <a:t>3.1 </a:t>
            </a:r>
            <a:r>
              <a:rPr lang="en-US" dirty="0"/>
              <a:t>Stakeholder </a:t>
            </a:r>
            <a:r>
              <a:rPr lang="en-US" dirty="0" smtClean="0"/>
              <a:t>profiles</a:t>
            </a:r>
          </a:p>
          <a:p>
            <a:r>
              <a:rPr lang="en-US" dirty="0" smtClean="0"/>
              <a:t>	</a:t>
            </a:r>
            <a:r>
              <a:rPr lang="en-US" sz="2000" dirty="0" smtClean="0"/>
              <a:t>Each stakeholder </a:t>
            </a:r>
            <a:r>
              <a:rPr lang="en-US" sz="2000" dirty="0"/>
              <a:t>profile should include the following information:</a:t>
            </a:r>
          </a:p>
          <a:p>
            <a:r>
              <a:rPr lang="en-US" sz="2000" dirty="0" smtClean="0"/>
              <a:t>	■ </a:t>
            </a:r>
            <a:r>
              <a:rPr lang="en-US" sz="2000" dirty="0"/>
              <a:t>The major value or benefit that the stakeholder will receive </a:t>
            </a:r>
            <a:r>
              <a:rPr lang="en-US" sz="2000" dirty="0" smtClean="0"/>
              <a:t>from the </a:t>
            </a:r>
            <a:r>
              <a:rPr lang="en-US" sz="2000" dirty="0"/>
              <a:t>product. </a:t>
            </a:r>
            <a:r>
              <a:rPr lang="en-US" sz="2000" dirty="0" smtClean="0"/>
              <a:t>Stakeholder 	    value </a:t>
            </a:r>
            <a:r>
              <a:rPr lang="en-US" sz="2000" dirty="0"/>
              <a:t>could be defined in terms of:</a:t>
            </a:r>
          </a:p>
          <a:p>
            <a:r>
              <a:rPr lang="en-US" sz="2000" dirty="0" smtClean="0"/>
              <a:t>		• </a:t>
            </a:r>
            <a:r>
              <a:rPr lang="en-US" sz="1800" dirty="0"/>
              <a:t>Improved productivity</a:t>
            </a:r>
            <a:r>
              <a:rPr lang="en-US" sz="1800" dirty="0" smtClean="0"/>
              <a:t>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Reduced rework and waste.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Cost savings.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Streamlined business processes.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Automation of previously manual tasks.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Ability to perform entirely new tasks.</a:t>
            </a:r>
          </a:p>
          <a:p>
            <a:pPr marL="1828800" lvl="8"/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• Compliance with pertinent standards or regulations.</a:t>
            </a:r>
          </a:p>
          <a:p>
            <a:pPr marL="1828800" lvl="8"/>
            <a:r>
              <a:rPr lang="en-US" dirty="0" smtClean="0">
                <a:solidFill>
                  <a:srgbClr val="455F51"/>
                </a:solidFill>
                <a:latin typeface="Calibri"/>
                <a:cs typeface="Calibri"/>
              </a:rPr>
              <a:t>• </a:t>
            </a:r>
            <a:r>
              <a:rPr lang="en-US" dirty="0">
                <a:solidFill>
                  <a:srgbClr val="455F51"/>
                </a:solidFill>
                <a:latin typeface="Calibri"/>
                <a:cs typeface="Calibri"/>
              </a:rPr>
              <a:t>Improved usability compared to current products.</a:t>
            </a:r>
            <a:endParaRPr lang="en-US" sz="2000" dirty="0">
              <a:solidFill>
                <a:srgbClr val="455F51"/>
              </a:solidFill>
              <a:latin typeface="Calibri"/>
              <a:cs typeface="Calibri"/>
            </a:endParaRPr>
          </a:p>
          <a:p>
            <a:pPr marL="0" lvl="4"/>
            <a:r>
              <a:rPr lang="en-US" sz="2000" dirty="0" smtClean="0">
                <a:solidFill>
                  <a:srgbClr val="455F51"/>
                </a:solidFill>
                <a:latin typeface="Calibri"/>
                <a:cs typeface="Calibri"/>
              </a:rPr>
              <a:t>	■ </a:t>
            </a:r>
            <a:r>
              <a:rPr lang="en-US" sz="2000" dirty="0">
                <a:solidFill>
                  <a:srgbClr val="455F51"/>
                </a:solidFill>
                <a:latin typeface="Calibri"/>
                <a:cs typeface="Calibri"/>
              </a:rPr>
              <a:t>Their likely attitudes toward the product.</a:t>
            </a:r>
          </a:p>
          <a:p>
            <a:pPr marL="0" lvl="4"/>
            <a:r>
              <a:rPr lang="en-US" sz="2000" dirty="0" smtClean="0">
                <a:solidFill>
                  <a:srgbClr val="455F51"/>
                </a:solidFill>
                <a:latin typeface="Calibri"/>
                <a:cs typeface="Calibri"/>
              </a:rPr>
              <a:t>	■ </a:t>
            </a:r>
            <a:r>
              <a:rPr lang="en-US" sz="2000" dirty="0">
                <a:solidFill>
                  <a:srgbClr val="455F51"/>
                </a:solidFill>
                <a:latin typeface="Calibri"/>
                <a:cs typeface="Calibri"/>
              </a:rPr>
              <a:t>Major features and characteristics of interest.</a:t>
            </a:r>
          </a:p>
          <a:p>
            <a:pPr marL="0" lvl="4"/>
            <a:r>
              <a:rPr lang="en-US" sz="2000" dirty="0" smtClean="0">
                <a:solidFill>
                  <a:srgbClr val="455F51"/>
                </a:solidFill>
                <a:latin typeface="Calibri"/>
                <a:cs typeface="Calibri"/>
              </a:rPr>
              <a:t>	■ </a:t>
            </a:r>
            <a:r>
              <a:rPr lang="en-US" sz="2000" dirty="0">
                <a:solidFill>
                  <a:srgbClr val="455F51"/>
                </a:solidFill>
                <a:latin typeface="Calibri"/>
                <a:cs typeface="Calibri"/>
              </a:rPr>
              <a:t>Any known constraints that must be accommodated.</a:t>
            </a:r>
          </a:p>
        </p:txBody>
      </p:sp>
    </p:spTree>
    <p:extLst>
      <p:ext uri="{BB962C8B-B14F-4D97-AF65-F5344CB8AC3E}">
        <p14:creationId xmlns:p14="http://schemas.microsoft.com/office/powerpoint/2010/main" val="39617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15553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priorities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6" y="2194077"/>
            <a:ext cx="10815066" cy="2339102"/>
          </a:xfrm>
        </p:spPr>
        <p:txBody>
          <a:bodyPr/>
          <a:lstStyle/>
          <a:p>
            <a:r>
              <a:rPr lang="en-US" dirty="0"/>
              <a:t>Each dimension fits in one of the following three categories on any given project:</a:t>
            </a:r>
          </a:p>
          <a:p>
            <a:r>
              <a:rPr lang="en-US" sz="2400" dirty="0" smtClean="0"/>
              <a:t>	■ </a:t>
            </a:r>
            <a:r>
              <a:rPr lang="en-US" sz="2400" b="1" dirty="0"/>
              <a:t>Constraint </a:t>
            </a:r>
            <a:r>
              <a:rPr lang="en-US" sz="2400" dirty="0"/>
              <a:t>A limiting factor within which the project manager must operate</a:t>
            </a:r>
          </a:p>
          <a:p>
            <a:r>
              <a:rPr lang="en-US" sz="2400" dirty="0" smtClean="0"/>
              <a:t>	■ </a:t>
            </a:r>
            <a:r>
              <a:rPr lang="en-US" sz="2400" b="1" dirty="0"/>
              <a:t>Driver </a:t>
            </a:r>
            <a:r>
              <a:rPr lang="en-US" sz="2400" dirty="0"/>
              <a:t>A significant success objective with limited flexibility for adjustment</a:t>
            </a:r>
          </a:p>
          <a:p>
            <a:r>
              <a:rPr lang="en-US" sz="2400" dirty="0" smtClean="0"/>
              <a:t>	■ </a:t>
            </a:r>
            <a:r>
              <a:rPr lang="en-US" sz="2400" b="1" dirty="0" smtClean="0"/>
              <a:t>Degree </a:t>
            </a:r>
            <a:r>
              <a:rPr lang="en-US" sz="2400" b="1" dirty="0"/>
              <a:t>of freedom </a:t>
            </a:r>
            <a:r>
              <a:rPr lang="en-US" sz="2400" dirty="0"/>
              <a:t>A factor that the project manager has some latitude to </a:t>
            </a:r>
            <a:r>
              <a:rPr lang="en-US" sz="2400" dirty="0" smtClean="0"/>
              <a:t>	adjust and balance </a:t>
            </a:r>
            <a:r>
              <a:rPr lang="en-US" sz="2400" dirty="0"/>
              <a:t>against the other dimensions</a:t>
            </a:r>
          </a:p>
        </p:txBody>
      </p:sp>
    </p:spTree>
    <p:extLst>
      <p:ext uri="{BB962C8B-B14F-4D97-AF65-F5344CB8AC3E}">
        <p14:creationId xmlns:p14="http://schemas.microsoft.com/office/powerpoint/2010/main" val="49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priorities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66" y="2194077"/>
            <a:ext cx="10815066" cy="3693319"/>
          </a:xfrm>
        </p:spPr>
        <p:txBody>
          <a:bodyPr/>
          <a:lstStyle/>
          <a:p>
            <a:r>
              <a:rPr lang="en-US" dirty="0"/>
              <a:t>The project manager’s challenge is to adjust the degrees of freedom to achieve the </a:t>
            </a:r>
            <a:r>
              <a:rPr lang="en-US" dirty="0" smtClean="0"/>
              <a:t>project’s success </a:t>
            </a:r>
            <a:r>
              <a:rPr lang="en-US" dirty="0"/>
              <a:t>drivers within the limits imposed by the constraints. Suppose marketing suddenly </a:t>
            </a:r>
            <a:r>
              <a:rPr lang="en-US" dirty="0" smtClean="0"/>
              <a:t>demands that </a:t>
            </a:r>
            <a:r>
              <a:rPr lang="en-US" dirty="0"/>
              <a:t>you release the product one month earlier than scheduled. How do you respond? Do you:</a:t>
            </a:r>
          </a:p>
          <a:p>
            <a:r>
              <a:rPr lang="en-US" dirty="0" smtClean="0"/>
              <a:t>	</a:t>
            </a:r>
            <a:r>
              <a:rPr lang="en-US" sz="2400" dirty="0" smtClean="0"/>
              <a:t>■ </a:t>
            </a:r>
            <a:r>
              <a:rPr lang="en-US" sz="2400" dirty="0"/>
              <a:t>Defer certain requirements to a later release?</a:t>
            </a:r>
          </a:p>
          <a:p>
            <a:r>
              <a:rPr lang="en-US" sz="2400" dirty="0" smtClean="0"/>
              <a:t>	■ </a:t>
            </a:r>
            <a:r>
              <a:rPr lang="en-US" sz="2400" dirty="0"/>
              <a:t>Shorten the planned system test cycle?</a:t>
            </a:r>
          </a:p>
          <a:p>
            <a:r>
              <a:rPr lang="en-US" sz="2400" dirty="0" smtClean="0"/>
              <a:t>	■ </a:t>
            </a:r>
            <a:r>
              <a:rPr lang="en-US" sz="2400" dirty="0"/>
              <a:t>Demand overtime from your staff or hire contractors to </a:t>
            </a:r>
            <a:r>
              <a:rPr lang="en-US" sz="2400" dirty="0" smtClean="0"/>
              <a:t>	accelerate 	  	   development</a:t>
            </a:r>
            <a:r>
              <a:rPr lang="en-US" sz="2400" dirty="0"/>
              <a:t>?</a:t>
            </a:r>
          </a:p>
          <a:p>
            <a:r>
              <a:rPr lang="en-US" sz="2400" dirty="0" smtClean="0"/>
              <a:t>	■ </a:t>
            </a:r>
            <a:r>
              <a:rPr lang="en-US" sz="2400" dirty="0"/>
              <a:t>Shift resources from other projects to help out?</a:t>
            </a:r>
          </a:p>
        </p:txBody>
      </p:sp>
    </p:spTree>
    <p:extLst>
      <p:ext uri="{BB962C8B-B14F-4D97-AF65-F5344CB8AC3E}">
        <p14:creationId xmlns:p14="http://schemas.microsoft.com/office/powerpoint/2010/main" val="11021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510" y="2763011"/>
            <a:ext cx="7412355" cy="479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941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Scope </a:t>
            </a:r>
            <a:r>
              <a:rPr b="1" spc="-20" dirty="0">
                <a:latin typeface="Calibri"/>
                <a:cs typeface="Calibri"/>
              </a:rPr>
              <a:t>representation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techniques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256540">
              <a:lnSpc>
                <a:spcPct val="150000"/>
              </a:lnSpc>
              <a:spcBef>
                <a:spcPts val="100"/>
              </a:spcBef>
              <a:tabLst>
                <a:tab pos="1640205" algn="l"/>
                <a:tab pos="3185795" algn="l"/>
                <a:tab pos="4841240" algn="l"/>
                <a:tab pos="5850255" algn="l"/>
                <a:tab pos="7035800" algn="l"/>
                <a:tab pos="7997825" algn="l"/>
                <a:tab pos="8683625" algn="l"/>
                <a:tab pos="9636760" algn="l"/>
                <a:tab pos="10334625" algn="l"/>
              </a:tabLst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10" dirty="0"/>
              <a:t>Co</a:t>
            </a:r>
            <a:r>
              <a:rPr spc="-35" dirty="0"/>
              <a:t>nt</a:t>
            </a:r>
            <a:r>
              <a:rPr spc="-55" dirty="0"/>
              <a:t>e</a:t>
            </a:r>
            <a:r>
              <a:rPr spc="5" dirty="0"/>
              <a:t>x</a:t>
            </a:r>
            <a:r>
              <a:rPr spc="-5" dirty="0"/>
              <a:t>t</a:t>
            </a:r>
            <a:r>
              <a:rPr dirty="0"/>
              <a:t>	</a:t>
            </a:r>
            <a:r>
              <a:rPr spc="-10" dirty="0"/>
              <a:t>dia</a:t>
            </a:r>
            <a:r>
              <a:rPr spc="-5" dirty="0"/>
              <a:t>g</a:t>
            </a:r>
            <a:r>
              <a:rPr spc="-70" dirty="0"/>
              <a:t>r</a:t>
            </a:r>
            <a:r>
              <a:rPr spc="-5" dirty="0"/>
              <a:t>ams,</a:t>
            </a:r>
            <a:r>
              <a:rPr dirty="0"/>
              <a:t>	</a:t>
            </a:r>
            <a:r>
              <a:rPr spc="-5" dirty="0"/>
              <a:t>e</a:t>
            </a:r>
            <a:r>
              <a:rPr spc="-25" dirty="0"/>
              <a:t>c</a:t>
            </a:r>
            <a:r>
              <a:rPr spc="-10" dirty="0"/>
              <a:t>o</a:t>
            </a:r>
            <a:r>
              <a:rPr spc="-55" dirty="0"/>
              <a:t>s</a:t>
            </a:r>
            <a:r>
              <a:rPr spc="-35" dirty="0"/>
              <a:t>y</a:t>
            </a:r>
            <a:r>
              <a:rPr spc="-45" dirty="0"/>
              <a:t>s</a:t>
            </a:r>
            <a:r>
              <a:rPr spc="-35" dirty="0"/>
              <a:t>t</a:t>
            </a:r>
            <a:r>
              <a:rPr spc="-5" dirty="0"/>
              <a:t>em</a:t>
            </a:r>
            <a:r>
              <a:rPr dirty="0"/>
              <a:t>	</a:t>
            </a:r>
            <a:r>
              <a:rPr spc="-5" dirty="0"/>
              <a:t>maps,</a:t>
            </a:r>
            <a:r>
              <a:rPr dirty="0"/>
              <a:t>	</a:t>
            </a:r>
            <a:r>
              <a:rPr spc="-80" dirty="0"/>
              <a:t>f</a:t>
            </a:r>
            <a:r>
              <a:rPr spc="-5" dirty="0"/>
              <a:t>e</a:t>
            </a:r>
            <a:r>
              <a:rPr spc="-25" dirty="0"/>
              <a:t>a</a:t>
            </a:r>
            <a:r>
              <a:rPr spc="-5" dirty="0"/>
              <a:t>tu</a:t>
            </a:r>
            <a:r>
              <a:rPr spc="-50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t</a:t>
            </a:r>
            <a:r>
              <a:rPr spc="-45" dirty="0"/>
              <a:t>r</a:t>
            </a:r>
            <a:r>
              <a:rPr spc="-5" dirty="0"/>
              <a:t>ee</a:t>
            </a:r>
            <a:r>
              <a:rPr dirty="0"/>
              <a:t>s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a</a:t>
            </a:r>
            <a:r>
              <a:rPr spc="5" dirty="0"/>
              <a:t>n</a:t>
            </a:r>
            <a:r>
              <a:rPr spc="-5" dirty="0"/>
              <a:t>d</a:t>
            </a:r>
            <a:r>
              <a:rPr dirty="0"/>
              <a:t>	</a:t>
            </a:r>
            <a:r>
              <a:rPr spc="-15" dirty="0"/>
              <a:t>e</a:t>
            </a:r>
            <a:r>
              <a:rPr spc="-35" dirty="0"/>
              <a:t>v</a:t>
            </a:r>
            <a:r>
              <a:rPr spc="-5" dirty="0"/>
              <a:t>e</a:t>
            </a:r>
            <a:r>
              <a:rPr spc="-35" dirty="0"/>
              <a:t>n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li</a:t>
            </a:r>
            <a:r>
              <a:rPr spc="-45" dirty="0"/>
              <a:t>s</a:t>
            </a:r>
            <a:r>
              <a:rPr dirty="0"/>
              <a:t>t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a</a:t>
            </a:r>
            <a:r>
              <a:rPr spc="-30" dirty="0"/>
              <a:t>r</a:t>
            </a:r>
            <a:r>
              <a:rPr spc="-5" dirty="0"/>
              <a:t>e  the</a:t>
            </a:r>
            <a:r>
              <a:rPr dirty="0"/>
              <a:t> </a:t>
            </a:r>
            <a:r>
              <a:rPr spc="-15" dirty="0"/>
              <a:t>most</a:t>
            </a:r>
            <a:r>
              <a:rPr spc="10" dirty="0"/>
              <a:t> </a:t>
            </a:r>
            <a:r>
              <a:rPr spc="-10" dirty="0"/>
              <a:t>common</a:t>
            </a:r>
            <a:r>
              <a:rPr spc="25" dirty="0"/>
              <a:t> </a:t>
            </a:r>
            <a:r>
              <a:rPr spc="-30" dirty="0"/>
              <a:t>ways</a:t>
            </a:r>
            <a:r>
              <a:rPr spc="-5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5" dirty="0"/>
              <a:t>represent</a:t>
            </a:r>
            <a:r>
              <a:rPr spc="20" dirty="0"/>
              <a:t> </a:t>
            </a:r>
            <a:r>
              <a:rPr spc="-10" dirty="0"/>
              <a:t>scope</a:t>
            </a:r>
            <a:r>
              <a:rPr spc="5" dirty="0"/>
              <a:t> </a:t>
            </a:r>
            <a:r>
              <a:rPr spc="-30" dirty="0"/>
              <a:t>visually.</a:t>
            </a:r>
          </a:p>
          <a:p>
            <a:pPr marL="377825" marR="6350" indent="-256540">
              <a:lnSpc>
                <a:spcPct val="150000"/>
              </a:lnSpc>
              <a:spcBef>
                <a:spcPts val="300"/>
              </a:spcBef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5" dirty="0"/>
              <a:t>Identifying</a:t>
            </a:r>
            <a:r>
              <a:rPr spc="330" dirty="0"/>
              <a:t> </a:t>
            </a:r>
            <a:r>
              <a:rPr spc="-20" dirty="0"/>
              <a:t>affected</a:t>
            </a:r>
            <a:r>
              <a:rPr spc="320" dirty="0"/>
              <a:t> </a:t>
            </a:r>
            <a:r>
              <a:rPr spc="-5" dirty="0"/>
              <a:t>business</a:t>
            </a:r>
            <a:r>
              <a:rPr spc="355" dirty="0"/>
              <a:t> </a:t>
            </a:r>
            <a:r>
              <a:rPr spc="-10" dirty="0"/>
              <a:t>processes</a:t>
            </a:r>
            <a:r>
              <a:rPr spc="340" dirty="0"/>
              <a:t> </a:t>
            </a:r>
            <a:r>
              <a:rPr spc="-5" dirty="0"/>
              <a:t>also</a:t>
            </a:r>
            <a:r>
              <a:rPr spc="325" dirty="0"/>
              <a:t> </a:t>
            </a:r>
            <a:r>
              <a:rPr spc="-10" dirty="0"/>
              <a:t>can</a:t>
            </a:r>
            <a:r>
              <a:rPr spc="355" dirty="0"/>
              <a:t> </a:t>
            </a:r>
            <a:r>
              <a:rPr spc="-10" dirty="0"/>
              <a:t>help</a:t>
            </a:r>
            <a:r>
              <a:rPr spc="340" dirty="0"/>
              <a:t> </a:t>
            </a:r>
            <a:r>
              <a:rPr spc="-15" dirty="0"/>
              <a:t>define</a:t>
            </a:r>
            <a:r>
              <a:rPr spc="330" dirty="0"/>
              <a:t> </a:t>
            </a:r>
            <a:r>
              <a:rPr spc="-5" dirty="0"/>
              <a:t>the</a:t>
            </a:r>
            <a:r>
              <a:rPr spc="340" dirty="0"/>
              <a:t> </a:t>
            </a:r>
            <a:r>
              <a:rPr spc="-10" dirty="0"/>
              <a:t>scope </a:t>
            </a:r>
            <a:r>
              <a:rPr spc="-615" dirty="0"/>
              <a:t> </a:t>
            </a:r>
            <a:r>
              <a:rPr spc="-30" dirty="0"/>
              <a:t>boundary.</a:t>
            </a:r>
          </a:p>
          <a:p>
            <a:pPr marL="377825" marR="5080" indent="-256540">
              <a:lnSpc>
                <a:spcPct val="150000"/>
              </a:lnSpc>
              <a:spcBef>
                <a:spcPts val="305"/>
              </a:spcBef>
              <a:tabLst>
                <a:tab pos="1809750" algn="l"/>
                <a:tab pos="3251835" algn="l"/>
                <a:tab pos="4911090" algn="l"/>
                <a:tab pos="6485890" algn="l"/>
                <a:tab pos="8004175" algn="l"/>
              </a:tabLst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54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5" dirty="0"/>
              <a:t>Use</a:t>
            </a:r>
            <a:r>
              <a:rPr spc="375" dirty="0"/>
              <a:t> </a:t>
            </a:r>
            <a:r>
              <a:rPr spc="-10" dirty="0"/>
              <a:t>case	</a:t>
            </a:r>
            <a:r>
              <a:rPr spc="-15" dirty="0"/>
              <a:t>diagrams	</a:t>
            </a:r>
            <a:r>
              <a:rPr spc="-10" dirty="0"/>
              <a:t>can</a:t>
            </a:r>
            <a:r>
              <a:rPr spc="380" dirty="0"/>
              <a:t> </a:t>
            </a:r>
            <a:r>
              <a:rPr spc="-10" dirty="0"/>
              <a:t>depict	the</a:t>
            </a:r>
            <a:r>
              <a:rPr spc="375" dirty="0"/>
              <a:t> </a:t>
            </a:r>
            <a:r>
              <a:rPr spc="-10" dirty="0"/>
              <a:t>scope	</a:t>
            </a:r>
            <a:r>
              <a:rPr spc="-5" dirty="0"/>
              <a:t>boundary	</a:t>
            </a:r>
            <a:r>
              <a:rPr spc="-10" dirty="0"/>
              <a:t>between</a:t>
            </a:r>
            <a:r>
              <a:rPr spc="330" dirty="0"/>
              <a:t> </a:t>
            </a:r>
            <a:r>
              <a:rPr spc="-10" dirty="0"/>
              <a:t>use</a:t>
            </a:r>
            <a:r>
              <a:rPr spc="335" dirty="0"/>
              <a:t> </a:t>
            </a:r>
            <a:r>
              <a:rPr spc="-10" dirty="0"/>
              <a:t>cases </a:t>
            </a:r>
            <a:r>
              <a:rPr spc="-61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5" dirty="0"/>
              <a:t>actors.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620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Context</a:t>
            </a:r>
            <a:r>
              <a:rPr spc="-30" dirty="0"/>
              <a:t> </a:t>
            </a:r>
            <a:r>
              <a:rPr spc="-2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7370" cy="394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8255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description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establishes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boundary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connections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between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you’re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developing.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98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54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455F51"/>
                </a:solidFill>
                <a:latin typeface="Calibri"/>
                <a:cs typeface="Calibri"/>
              </a:rPr>
              <a:t>context</a:t>
            </a:r>
            <a:r>
              <a:rPr sz="2800" i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diagram</a:t>
            </a:r>
            <a:r>
              <a:rPr sz="2800" i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visually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illustrates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boundary.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identifies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external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entities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(also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called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terminators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)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outside the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interface to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some </a:t>
            </a:r>
            <a:r>
              <a:rPr sz="2800" spc="-75" dirty="0">
                <a:solidFill>
                  <a:srgbClr val="455F51"/>
                </a:solidFill>
                <a:latin typeface="Calibri"/>
                <a:cs typeface="Calibri"/>
              </a:rPr>
              <a:t>way,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well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data,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control,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material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flows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between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terminators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244" y="513588"/>
            <a:ext cx="8202168" cy="6141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268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latin typeface="Calibri"/>
                <a:cs typeface="Calibri"/>
              </a:rPr>
              <a:t>Ecosystem </a:t>
            </a:r>
            <a:r>
              <a:rPr b="1" spc="-10" dirty="0">
                <a:latin typeface="Calibri"/>
                <a:cs typeface="Calibri"/>
              </a:rPr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60218"/>
            <a:ext cx="10706100" cy="3942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800" i="1" spc="-20" dirty="0">
                <a:solidFill>
                  <a:srgbClr val="455F51"/>
                </a:solidFill>
                <a:latin typeface="Calibri"/>
                <a:cs typeface="Calibri"/>
              </a:rPr>
              <a:t>ecosystem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map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shows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all of the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related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interest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interact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one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another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nature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those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interactions.</a:t>
            </a:r>
            <a:endParaRPr sz="2800">
              <a:latin typeface="Calibri"/>
              <a:cs typeface="Calibri"/>
            </a:endParaRPr>
          </a:p>
          <a:p>
            <a:pPr marL="268605" marR="6350" indent="-256540" algn="just">
              <a:lnSpc>
                <a:spcPct val="10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ecosystem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map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represents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scope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showing all the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interconnect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therefore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might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modified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accommodate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your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new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Ecosystem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maps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differ from context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diagrams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they show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other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have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relationship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with the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 you’re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working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on,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including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those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without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direct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interfaces.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303" y="612648"/>
            <a:ext cx="8836152" cy="6109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2606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Calibri"/>
                <a:cs typeface="Calibri"/>
              </a:rPr>
              <a:t>Feature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17547"/>
            <a:ext cx="10707370" cy="40233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8605" marR="5080" indent="-256540" algn="just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feature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tree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visual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depiction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product’s features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organized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logical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groups, hierarchically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subdividing each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feature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further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levels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of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detail.</a:t>
            </a:r>
            <a:endParaRPr sz="2800">
              <a:latin typeface="Calibri"/>
              <a:cs typeface="Calibri"/>
            </a:endParaRPr>
          </a:p>
          <a:p>
            <a:pPr marL="268605" marR="5715" indent="-256540" algn="just">
              <a:lnSpc>
                <a:spcPts val="3020"/>
              </a:lnSpc>
              <a:spcBef>
                <a:spcPts val="31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feature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tree provides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concise view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all of 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</a:t>
            </a:r>
            <a:r>
              <a:rPr sz="2800" spc="5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planned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project,</a:t>
            </a:r>
            <a:r>
              <a:rPr sz="28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making</a:t>
            </a:r>
            <a:r>
              <a:rPr sz="28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8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ideal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model</a:t>
            </a:r>
            <a:r>
              <a:rPr sz="28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show</a:t>
            </a:r>
            <a:r>
              <a:rPr sz="28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executives</a:t>
            </a:r>
            <a:r>
              <a:rPr sz="28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8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want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quick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glance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scope.</a:t>
            </a:r>
            <a:endParaRPr sz="2800">
              <a:latin typeface="Calibri"/>
              <a:cs typeface="Calibri"/>
            </a:endParaRPr>
          </a:p>
          <a:p>
            <a:pPr marL="268605" marR="8255" indent="-256540" algn="just">
              <a:lnSpc>
                <a:spcPts val="3030"/>
              </a:lnSpc>
              <a:spcBef>
                <a:spcPts val="30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feature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tree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show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up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three levels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features,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commonly called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level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1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(L1),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level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2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(L2),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level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3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(L3).</a:t>
            </a:r>
            <a:endParaRPr sz="2800">
              <a:latin typeface="Calibri"/>
              <a:cs typeface="Calibri"/>
            </a:endParaRPr>
          </a:p>
          <a:p>
            <a:pPr marL="268605" marR="8890" indent="-256540" algn="just">
              <a:lnSpc>
                <a:spcPts val="302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L2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 are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sub-features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L1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L3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 are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sub-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L2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features.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6248" y="2760852"/>
            <a:ext cx="6817106" cy="48183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442" y="935210"/>
            <a:ext cx="10008217" cy="5729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931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latin typeface="Calibri"/>
                <a:cs typeface="Calibri"/>
              </a:rPr>
              <a:t>Event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60218"/>
            <a:ext cx="10706100" cy="3942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event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list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identifies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external events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could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trigger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behavior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268605" marR="5715" indent="-256540" algn="just">
              <a:lnSpc>
                <a:spcPct val="10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event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list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depicts the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scope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boundary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naming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possible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triggered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 users,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time-triggered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(temporal)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events,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signal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received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from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external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components,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such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hardware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devices.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event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list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only names 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events;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functional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800" spc="3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2800" spc="3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3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8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responds</a:t>
            </a:r>
            <a:r>
              <a:rPr sz="2800" spc="3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3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events</a:t>
            </a:r>
            <a:r>
              <a:rPr sz="2800" spc="3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would</a:t>
            </a:r>
            <a:r>
              <a:rPr sz="2800" spc="3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800" spc="3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detailed</a:t>
            </a:r>
            <a:r>
              <a:rPr sz="28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using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event-response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tables.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8814" y="1597442"/>
            <a:ext cx="7923379" cy="4503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</a:t>
            </a:r>
            <a:r>
              <a:rPr spc="5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059" y="2274846"/>
            <a:ext cx="6104890" cy="205422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Establishing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98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Defining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61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615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representation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techniques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97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Defining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Business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10536"/>
            <a:ext cx="10708005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4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“Business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requirements” 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refers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set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information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that, in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aggregate,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describes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need that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leads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one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more projects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deliver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solution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desired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ultimate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outcomes.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opportunities,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objectives,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success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metrics,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vision 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statement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make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up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600">
              <a:latin typeface="Calibri"/>
              <a:cs typeface="Calibri"/>
            </a:endParaRPr>
          </a:p>
          <a:p>
            <a:pPr marL="268605" marR="5715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provide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reference for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making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decisions about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proposed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enhancements.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37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Identifying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desired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business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10536"/>
            <a:ext cx="10707370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715" indent="-256540" algn="just">
              <a:lnSpc>
                <a:spcPct val="14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set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context </a:t>
            </a:r>
            <a:r>
              <a:rPr sz="2600" spc="-75" dirty="0">
                <a:solidFill>
                  <a:srgbClr val="455F51"/>
                </a:solidFill>
                <a:latin typeface="Calibri"/>
                <a:cs typeface="Calibri"/>
              </a:rPr>
              <a:t>for,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enable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measurement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60" dirty="0">
                <a:solidFill>
                  <a:srgbClr val="455F51"/>
                </a:solidFill>
                <a:latin typeface="Calibri"/>
                <a:cs typeface="Calibri"/>
              </a:rPr>
              <a:t>of,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benefits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hopes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achieve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undertaking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project.</a:t>
            </a:r>
            <a:endParaRPr sz="2600">
              <a:latin typeface="Calibri"/>
              <a:cs typeface="Calibri"/>
            </a:endParaRPr>
          </a:p>
          <a:p>
            <a:pPr marL="268605" marR="6985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Organizations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should not initiate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any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without 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clear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understanding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value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 will add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Set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measurable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targets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objectives,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define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success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metrics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allow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you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measure whether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you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track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meet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those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objectives.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4535" y="2771775"/>
            <a:ext cx="6774815" cy="471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880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Product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vision and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project scope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256540">
              <a:lnSpc>
                <a:spcPct val="150000"/>
              </a:lnSpc>
              <a:spcBef>
                <a:spcPts val="100"/>
              </a:spcBef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5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50" dirty="0"/>
              <a:t>Two</a:t>
            </a:r>
            <a:r>
              <a:rPr spc="145" dirty="0"/>
              <a:t> </a:t>
            </a:r>
            <a:r>
              <a:rPr spc="-20" dirty="0"/>
              <a:t>core</a:t>
            </a:r>
            <a:r>
              <a:rPr spc="145" dirty="0"/>
              <a:t> </a:t>
            </a:r>
            <a:r>
              <a:rPr spc="-10" dirty="0"/>
              <a:t>elements</a:t>
            </a:r>
            <a:r>
              <a:rPr spc="160" dirty="0"/>
              <a:t> </a:t>
            </a:r>
            <a:r>
              <a:rPr spc="-5" dirty="0"/>
              <a:t>of</a:t>
            </a:r>
            <a:r>
              <a:rPr spc="140" dirty="0"/>
              <a:t> </a:t>
            </a:r>
            <a:r>
              <a:rPr spc="-5" dirty="0"/>
              <a:t>the</a:t>
            </a:r>
            <a:r>
              <a:rPr spc="150" dirty="0"/>
              <a:t> </a:t>
            </a:r>
            <a:r>
              <a:rPr spc="-5" dirty="0"/>
              <a:t>business</a:t>
            </a:r>
            <a:r>
              <a:rPr spc="155" dirty="0"/>
              <a:t> </a:t>
            </a:r>
            <a:r>
              <a:rPr spc="-15" dirty="0"/>
              <a:t>requirements</a:t>
            </a:r>
            <a:r>
              <a:rPr spc="140" dirty="0"/>
              <a:t> </a:t>
            </a:r>
            <a:r>
              <a:rPr spc="-15" dirty="0"/>
              <a:t>are</a:t>
            </a:r>
            <a:r>
              <a:rPr spc="145" dirty="0"/>
              <a:t> </a:t>
            </a:r>
            <a:r>
              <a:rPr spc="-5" dirty="0"/>
              <a:t>the</a:t>
            </a:r>
            <a:r>
              <a:rPr spc="145" dirty="0"/>
              <a:t> </a:t>
            </a:r>
            <a:r>
              <a:rPr spc="-5" dirty="0"/>
              <a:t>vision</a:t>
            </a:r>
            <a:r>
              <a:rPr spc="145" dirty="0"/>
              <a:t> </a:t>
            </a:r>
            <a:r>
              <a:rPr spc="-5" dirty="0"/>
              <a:t>and</a:t>
            </a:r>
            <a:r>
              <a:rPr spc="150" dirty="0"/>
              <a:t> </a:t>
            </a:r>
            <a:r>
              <a:rPr spc="-5" dirty="0"/>
              <a:t>the </a:t>
            </a:r>
            <a:r>
              <a:rPr spc="-620" dirty="0"/>
              <a:t> </a:t>
            </a:r>
            <a:r>
              <a:rPr spc="-10" dirty="0"/>
              <a:t>scope.</a:t>
            </a:r>
          </a:p>
          <a:p>
            <a:pPr marL="377825" marR="5715" indent="-256540">
              <a:lnSpc>
                <a:spcPct val="150000"/>
              </a:lnSpc>
              <a:spcBef>
                <a:spcPts val="300"/>
              </a:spcBef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10" dirty="0"/>
              <a:t>The</a:t>
            </a:r>
            <a:r>
              <a:rPr spc="225" dirty="0"/>
              <a:t> </a:t>
            </a:r>
            <a:r>
              <a:rPr i="1" spc="-5" dirty="0">
                <a:latin typeface="Calibri"/>
                <a:cs typeface="Calibri"/>
              </a:rPr>
              <a:t>product</a:t>
            </a:r>
            <a:r>
              <a:rPr i="1" spc="21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vision</a:t>
            </a:r>
            <a:r>
              <a:rPr i="1" spc="235" dirty="0">
                <a:latin typeface="Calibri"/>
                <a:cs typeface="Calibri"/>
              </a:rPr>
              <a:t> </a:t>
            </a:r>
            <a:r>
              <a:rPr spc="-5" dirty="0"/>
              <a:t>describes</a:t>
            </a:r>
            <a:r>
              <a:rPr spc="220" dirty="0"/>
              <a:t> </a:t>
            </a:r>
            <a:r>
              <a:rPr spc="-5" dirty="0"/>
              <a:t>the</a:t>
            </a:r>
            <a:r>
              <a:rPr spc="225" dirty="0"/>
              <a:t> </a:t>
            </a:r>
            <a:r>
              <a:rPr spc="-15" dirty="0"/>
              <a:t>ultimate</a:t>
            </a:r>
            <a:r>
              <a:rPr spc="225" dirty="0"/>
              <a:t> </a:t>
            </a:r>
            <a:r>
              <a:rPr spc="-15" dirty="0"/>
              <a:t>product</a:t>
            </a:r>
            <a:r>
              <a:rPr spc="245" dirty="0"/>
              <a:t> </a:t>
            </a:r>
            <a:r>
              <a:rPr spc="-10" dirty="0"/>
              <a:t>that</a:t>
            </a:r>
            <a:r>
              <a:rPr spc="215" dirty="0"/>
              <a:t> </a:t>
            </a:r>
            <a:r>
              <a:rPr spc="-5" dirty="0"/>
              <a:t>will</a:t>
            </a:r>
            <a:r>
              <a:rPr spc="215" dirty="0"/>
              <a:t> </a:t>
            </a:r>
            <a:r>
              <a:rPr spc="-10" dirty="0"/>
              <a:t>achieve</a:t>
            </a:r>
            <a:r>
              <a:rPr spc="225" dirty="0"/>
              <a:t> </a:t>
            </a:r>
            <a:r>
              <a:rPr spc="-5" dirty="0"/>
              <a:t>the </a:t>
            </a:r>
            <a:r>
              <a:rPr spc="-620" dirty="0"/>
              <a:t> </a:t>
            </a:r>
            <a:r>
              <a:rPr spc="-10" dirty="0"/>
              <a:t>business</a:t>
            </a:r>
            <a:r>
              <a:rPr spc="50" dirty="0"/>
              <a:t> </a:t>
            </a:r>
            <a:r>
              <a:rPr spc="-10" dirty="0"/>
              <a:t>objectives.</a:t>
            </a:r>
          </a:p>
          <a:p>
            <a:pPr marL="377825" marR="6985" indent="-256540">
              <a:lnSpc>
                <a:spcPct val="150000"/>
              </a:lnSpc>
              <a:spcBef>
                <a:spcPts val="305"/>
              </a:spcBef>
              <a:tabLst>
                <a:tab pos="1128395" algn="l"/>
                <a:tab pos="2432685" algn="l"/>
                <a:tab pos="3394710" algn="l"/>
                <a:tab pos="4339590" algn="l"/>
                <a:tab pos="4818380" algn="l"/>
                <a:tab pos="5469255" algn="l"/>
                <a:tab pos="6993255" algn="l"/>
                <a:tab pos="8329930" algn="l"/>
                <a:tab pos="8910955" algn="l"/>
                <a:tab pos="9563100" algn="l"/>
              </a:tabLst>
            </a:pPr>
            <a:r>
              <a:rPr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pc="-10" dirty="0"/>
              <a:t>Thi</a:t>
            </a:r>
            <a:r>
              <a:rPr spc="-5" dirty="0"/>
              <a:t>s</a:t>
            </a:r>
            <a:r>
              <a:rPr dirty="0"/>
              <a:t>	</a:t>
            </a:r>
            <a:r>
              <a:rPr spc="-10" dirty="0"/>
              <a:t>p</a:t>
            </a:r>
            <a:r>
              <a:rPr spc="-65" dirty="0"/>
              <a:t>r</a:t>
            </a:r>
            <a:r>
              <a:rPr spc="5" dirty="0"/>
              <a:t>o</a:t>
            </a:r>
            <a:r>
              <a:rPr spc="-10" dirty="0"/>
              <a:t>du</a:t>
            </a:r>
            <a:r>
              <a:rPr spc="-5" dirty="0"/>
              <a:t>ct</a:t>
            </a:r>
            <a:r>
              <a:rPr dirty="0"/>
              <a:t>	</a:t>
            </a:r>
            <a:r>
              <a:rPr spc="-25" dirty="0"/>
              <a:t>c</a:t>
            </a:r>
            <a:r>
              <a:rPr spc="5" dirty="0"/>
              <a:t>o</a:t>
            </a:r>
            <a:r>
              <a:rPr spc="-10" dirty="0"/>
              <a:t>ul</a:t>
            </a:r>
            <a:r>
              <a:rPr spc="-5" dirty="0"/>
              <a:t>d</a:t>
            </a:r>
            <a:r>
              <a:rPr dirty="0"/>
              <a:t>	</a:t>
            </a:r>
            <a:r>
              <a:rPr spc="-10" dirty="0"/>
              <a:t>se</a:t>
            </a:r>
            <a:r>
              <a:rPr spc="10" dirty="0"/>
              <a:t>r</a:t>
            </a:r>
            <a:r>
              <a:rPr spc="-35" dirty="0"/>
              <a:t>v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as</a:t>
            </a:r>
            <a:r>
              <a:rPr dirty="0"/>
              <a:t>	</a:t>
            </a:r>
            <a:r>
              <a:rPr spc="-10" dirty="0"/>
              <a:t>th</a:t>
            </a:r>
            <a:r>
              <a:rPr spc="-5" dirty="0"/>
              <a:t>e</a:t>
            </a:r>
            <a:r>
              <a:rPr dirty="0"/>
              <a:t>	</a:t>
            </a:r>
            <a:r>
              <a:rPr spc="-25"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</a:t>
            </a:r>
            <a:r>
              <a:rPr spc="-20" dirty="0"/>
              <a:t>l</a:t>
            </a:r>
            <a:r>
              <a:rPr spc="-15" dirty="0"/>
              <a:t>e</a:t>
            </a:r>
            <a:r>
              <a:rPr spc="-35" dirty="0"/>
              <a:t>t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solutio</a:t>
            </a:r>
            <a:r>
              <a:rPr spc="-5" dirty="0"/>
              <a:t>n</a:t>
            </a:r>
            <a:r>
              <a:rPr dirty="0"/>
              <a:t>	</a:t>
            </a:r>
            <a:r>
              <a:rPr spc="-70" dirty="0"/>
              <a:t>f</a:t>
            </a:r>
            <a:r>
              <a:rPr spc="-10" dirty="0"/>
              <a:t>o</a:t>
            </a:r>
            <a:r>
              <a:rPr spc="-5" dirty="0"/>
              <a:t>r</a:t>
            </a:r>
            <a:r>
              <a:rPr dirty="0"/>
              <a:t>	t</a:t>
            </a:r>
            <a:r>
              <a:rPr spc="-10" dirty="0"/>
              <a:t>h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b</a:t>
            </a:r>
            <a:r>
              <a:rPr spc="5" dirty="0"/>
              <a:t>u</a:t>
            </a:r>
            <a:r>
              <a:rPr spc="-10" dirty="0"/>
              <a:t>sin</a:t>
            </a:r>
            <a:r>
              <a:rPr dirty="0"/>
              <a:t>e</a:t>
            </a:r>
            <a:r>
              <a:rPr spc="-10" dirty="0"/>
              <a:t>ss  </a:t>
            </a:r>
            <a:r>
              <a:rPr spc="-15" dirty="0"/>
              <a:t>requirements</a:t>
            </a:r>
            <a:r>
              <a:rPr spc="25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15" dirty="0"/>
              <a:t>just</a:t>
            </a:r>
            <a:r>
              <a:rPr spc="2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portion</a:t>
            </a:r>
            <a:r>
              <a:rPr spc="3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solution.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880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Product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vision and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project 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77923"/>
            <a:ext cx="10704830" cy="325120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268605" algn="l"/>
              </a:tabLst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	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Two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core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elements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vision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 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scope.</a:t>
            </a:r>
            <a:endParaRPr sz="2400">
              <a:latin typeface="Calibri"/>
              <a:cs typeface="Calibri"/>
            </a:endParaRPr>
          </a:p>
          <a:p>
            <a:pPr marL="268605" marR="5715" indent="-256540">
              <a:lnSpc>
                <a:spcPct val="140100"/>
              </a:lnSpc>
              <a:spcBef>
                <a:spcPts val="300"/>
              </a:spcBef>
              <a:tabLst>
                <a:tab pos="268605" algn="l"/>
              </a:tabLst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i="1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400" i="1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describes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ultimate</a:t>
            </a:r>
            <a:r>
              <a:rPr sz="2400" spc="4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achieve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objectives.</a:t>
            </a:r>
            <a:endParaRPr sz="2400">
              <a:latin typeface="Calibri"/>
              <a:cs typeface="Calibri"/>
            </a:endParaRPr>
          </a:p>
          <a:p>
            <a:pPr marL="268605" marR="5080" indent="-256540">
              <a:lnSpc>
                <a:spcPct val="140000"/>
              </a:lnSpc>
              <a:spcBef>
                <a:spcPts val="300"/>
              </a:spcBef>
              <a:tabLst>
                <a:tab pos="268605" algn="l"/>
              </a:tabLst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400" spc="1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could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serve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spc="1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complete</a:t>
            </a:r>
            <a:r>
              <a:rPr sz="24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solution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just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portion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268605" algn="l"/>
              </a:tabLst>
            </a:pPr>
            <a:r>
              <a:rPr sz="2400" dirty="0">
                <a:solidFill>
                  <a:srgbClr val="297C52"/>
                </a:solidFill>
                <a:latin typeface="Georgia"/>
                <a:cs typeface="Georgia"/>
              </a:rPr>
              <a:t>•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about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what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ultimately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could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become.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880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Product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vision and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project 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100" cy="394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100"/>
              </a:spcBef>
              <a:tabLst>
                <a:tab pos="5496560" algn="l"/>
                <a:tab pos="6951980" algn="l"/>
                <a:tab pos="9337675" algn="l"/>
              </a:tabLst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vid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5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x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maki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decisi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th</a:t>
            </a:r>
            <a:r>
              <a:rPr sz="2800" spc="-6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ugh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800" spc="-6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uc</a:t>
            </a:r>
            <a:r>
              <a:rPr sz="2800" spc="9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165" dirty="0">
                <a:solidFill>
                  <a:srgbClr val="455F51"/>
                </a:solidFill>
                <a:latin typeface="Calibri"/>
                <a:cs typeface="Calibri"/>
              </a:rPr>
              <a:t>’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 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life,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aligns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all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common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direction.</a:t>
            </a:r>
            <a:endParaRPr sz="2800">
              <a:latin typeface="Calibri"/>
              <a:cs typeface="Calibri"/>
            </a:endParaRPr>
          </a:p>
          <a:p>
            <a:pPr marL="268605" marR="5080" indent="-256540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54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800" i="1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800" i="1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identifies</a:t>
            </a:r>
            <a:r>
              <a:rPr sz="28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8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portion</a:t>
            </a:r>
            <a:r>
              <a:rPr sz="28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ultimate</a:t>
            </a:r>
            <a:r>
              <a:rPr sz="28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vision </a:t>
            </a:r>
            <a:r>
              <a:rPr sz="2800" spc="-6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current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iteration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  <a:p>
            <a:pPr marL="268605" marR="5715" indent="-256540">
              <a:lnSpc>
                <a:spcPct val="150000"/>
              </a:lnSpc>
              <a:spcBef>
                <a:spcPts val="305"/>
              </a:spcBef>
              <a:tabLst>
                <a:tab pos="955675" algn="l"/>
                <a:tab pos="2578100" algn="l"/>
                <a:tab pos="3025775" algn="l"/>
                <a:tab pos="4016375" algn="l"/>
                <a:tab pos="5028565" algn="l"/>
                <a:tab pos="5662930" algn="l"/>
                <a:tab pos="7206615" algn="l"/>
                <a:tab pos="8629015" algn="l"/>
                <a:tab pos="9726295" algn="l"/>
                <a:tab pos="10145395" algn="l"/>
              </a:tabLst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me</a:t>
            </a:r>
            <a:r>
              <a:rPr sz="2800" spc="-4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s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op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800" spc="-7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da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ry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een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8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175" dirty="0">
                <a:solidFill>
                  <a:srgbClr val="455F51"/>
                </a:solidFill>
                <a:latin typeface="Calibri"/>
                <a:cs typeface="Calibri"/>
              </a:rPr>
              <a:t>’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i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 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what’s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out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763</Words>
  <Application>Microsoft Office PowerPoint</Application>
  <PresentationFormat>Widescreen</PresentationFormat>
  <Paragraphs>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Georgia</vt:lpstr>
      <vt:lpstr>Office Theme</vt:lpstr>
      <vt:lpstr>Software Requirement  Engineering </vt:lpstr>
      <vt:lpstr>Content</vt:lpstr>
      <vt:lpstr>PowerPoint Presentation</vt:lpstr>
      <vt:lpstr>Defining Business Requirements</vt:lpstr>
      <vt:lpstr>Identifying desired business benefits</vt:lpstr>
      <vt:lpstr>PowerPoint Presentation</vt:lpstr>
      <vt:lpstr>Product vision and project scope</vt:lpstr>
      <vt:lpstr>Product vision and project scope</vt:lpstr>
      <vt:lpstr>Product vision and project scope</vt:lpstr>
      <vt:lpstr>Conflicting business requirements</vt:lpstr>
      <vt:lpstr>PowerPoint Presentation</vt:lpstr>
      <vt:lpstr>Vision and scope document</vt:lpstr>
      <vt:lpstr>Vision and scope document</vt:lpstr>
      <vt:lpstr>Vision and scope document</vt:lpstr>
      <vt:lpstr>PowerPoint Presentation</vt:lpstr>
      <vt:lpstr>1.4 Success metrics</vt:lpstr>
      <vt:lpstr>1.5 Vision statement</vt:lpstr>
      <vt:lpstr>1.5 Vision statement</vt:lpstr>
      <vt:lpstr>Vision and scope document</vt:lpstr>
      <vt:lpstr>3. Business context </vt:lpstr>
      <vt:lpstr>Project priorities</vt:lpstr>
      <vt:lpstr>Project priorities</vt:lpstr>
      <vt:lpstr>PowerPoint Presentation</vt:lpstr>
      <vt:lpstr>Scope representation techniques</vt:lpstr>
      <vt:lpstr>Context diagrams</vt:lpstr>
      <vt:lpstr>PowerPoint Presentation</vt:lpstr>
      <vt:lpstr>Ecosystem map</vt:lpstr>
      <vt:lpstr>PowerPoint Presentation</vt:lpstr>
      <vt:lpstr>Feature tree</vt:lpstr>
      <vt:lpstr>PowerPoint Presentation</vt:lpstr>
      <vt:lpstr>Event list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Bushra Fazal BUKC</cp:lastModifiedBy>
  <cp:revision>6</cp:revision>
  <dcterms:created xsi:type="dcterms:W3CDTF">2021-11-04T05:59:53Z</dcterms:created>
  <dcterms:modified xsi:type="dcterms:W3CDTF">2022-10-27T07:02:19Z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2021-11-04T00:00:00Z</vt:filetime>
  </property>
</Properties>
</file>