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79" r:id="rId2"/>
    <p:sldId id="782" r:id="rId3"/>
    <p:sldId id="783" r:id="rId4"/>
    <p:sldId id="786" r:id="rId5"/>
    <p:sldId id="788" r:id="rId6"/>
    <p:sldId id="789" r:id="rId7"/>
    <p:sldId id="790" r:id="rId8"/>
    <p:sldId id="791" r:id="rId9"/>
    <p:sldId id="792" r:id="rId10"/>
    <p:sldId id="793" r:id="rId11"/>
    <p:sldId id="795" r:id="rId12"/>
    <p:sldId id="796" r:id="rId13"/>
    <p:sldId id="797" r:id="rId14"/>
    <p:sldId id="798" r:id="rId15"/>
    <p:sldId id="799" r:id="rId16"/>
    <p:sldId id="800" r:id="rId17"/>
    <p:sldId id="801" r:id="rId18"/>
    <p:sldId id="802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2"/>
    <a:srgbClr val="FF94AF"/>
    <a:srgbClr val="FF5781"/>
    <a:srgbClr val="E6B02A"/>
    <a:srgbClr val="54C0E2"/>
    <a:srgbClr val="FF4775"/>
    <a:srgbClr val="EBC053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833" autoAdjust="0"/>
  </p:normalViewPr>
  <p:slideViewPr>
    <p:cSldViewPr>
      <p:cViewPr varScale="1">
        <p:scale>
          <a:sx n="70" d="100"/>
          <a:sy n="70" d="100"/>
        </p:scale>
        <p:origin x="12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814"/>
    </p:cViewPr>
  </p:sorterViewPr>
  <p:notesViewPr>
    <p:cSldViewPr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5493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 smtClean="0"/>
              <a:t>Click to edit Master text styles</a:t>
            </a:r>
          </a:p>
          <a:p>
            <a:pPr lvl="1"/>
            <a:r>
              <a:rPr lang="id-ID" noProof="0" smtClean="0"/>
              <a:t>Second level</a:t>
            </a:r>
          </a:p>
          <a:p>
            <a:pPr lvl="2"/>
            <a:r>
              <a:rPr lang="id-ID" noProof="0" smtClean="0"/>
              <a:t>Third level</a:t>
            </a:r>
          </a:p>
          <a:p>
            <a:pPr lvl="3"/>
            <a:r>
              <a:rPr lang="id-ID" noProof="0" smtClean="0"/>
              <a:t>Fourth level</a:t>
            </a:r>
          </a:p>
          <a:p>
            <a:pPr lvl="4"/>
            <a:r>
              <a:rPr lang="id-ID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50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</a:t>
            </a:r>
            <a:r>
              <a:rPr lang="en-US" sz="1400" dirty="0" smtClean="0"/>
              <a:t>7/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2622550" y="490220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2039938" y="5815013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79400"/>
            <a:ext cx="9117013" cy="4492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5" r:id="rId1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29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39.png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4.wmf"/><Relationship Id="rId3" Type="http://schemas.openxmlformats.org/officeDocument/2006/relationships/image" Target="../media/image46.png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image" Target="../media/image58.png"/><Relationship Id="rId21" Type="http://schemas.openxmlformats.org/officeDocument/2006/relationships/oleObject" Target="../embeddings/oleObject44.bin"/><Relationship Id="rId7" Type="http://schemas.openxmlformats.org/officeDocument/2006/relationships/image" Target="../media/image48.wmf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6.wmf"/><Relationship Id="rId5" Type="http://schemas.openxmlformats.org/officeDocument/2006/relationships/image" Target="../media/image47.wmf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59.jpeg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9.wmf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image" Target="../media/image22.jpe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11" Type="http://schemas.openxmlformats.org/officeDocument/2006/relationships/image" Target="../media/image69.wmf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66.wmf"/><Relationship Id="rId9" Type="http://schemas.openxmlformats.org/officeDocument/2006/relationships/image" Target="../media/image6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81.png"/><Relationship Id="rId21" Type="http://schemas.openxmlformats.org/officeDocument/2006/relationships/image" Target="../media/image79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23" Type="http://schemas.openxmlformats.org/officeDocument/2006/relationships/image" Target="../media/image80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98.wmf"/><Relationship Id="rId3" Type="http://schemas.openxmlformats.org/officeDocument/2006/relationships/image" Target="../media/image100.png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oleObject" Target="../embeddings/oleObject83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96.wmf"/><Relationship Id="rId1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 smtClean="0"/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endParaRPr lang="en-US" sz="1400"/>
          </a:p>
        </p:txBody>
      </p:sp>
      <p:sp>
        <p:nvSpPr>
          <p:cNvPr id="13316" name="Rectangle 21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endParaRPr lang="id-ID" sz="1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663825"/>
            <a:ext cx="89995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2800" b="1" dirty="0">
                <a:solidFill>
                  <a:srgbClr val="FF2E62"/>
                </a:solidFill>
              </a:rPr>
              <a:t>Chapter </a:t>
            </a:r>
            <a:r>
              <a:rPr lang="en-US" sz="2800" b="1" dirty="0" smtClean="0">
                <a:solidFill>
                  <a:srgbClr val="FF2E62"/>
                </a:solidFill>
              </a:rPr>
              <a:t>6</a:t>
            </a:r>
            <a:endParaRPr lang="en-US" sz="2800" b="1" dirty="0">
              <a:solidFill>
                <a:srgbClr val="FF2E62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59125"/>
            <a:ext cx="89995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3200" b="1" dirty="0" smtClean="0">
                <a:solidFill>
                  <a:schemeClr val="tx1"/>
                </a:solidFill>
              </a:rPr>
              <a:t>Some Continuous Probability Distributions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 smtClean="0"/>
              <a:t>Chapter 6</a:t>
            </a:r>
            <a:endParaRPr lang="en-US" sz="14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Some Continuous Probability Distributions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3030998" y="5681202"/>
            <a:ext cx="8001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86448" y="3601116"/>
            <a:ext cx="8001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Area Under the Normal Curve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Given a standard normal distribution, find the area under the curve that lies </a:t>
            </a:r>
            <a:r>
              <a:rPr lang="en-US" sz="2000" dirty="0" smtClean="0">
                <a:solidFill>
                  <a:srgbClr val="FF2E62"/>
                </a:solidFill>
              </a:rPr>
              <a:t>(a)</a:t>
            </a:r>
            <a:r>
              <a:rPr lang="en-US" sz="2000" dirty="0" smtClean="0">
                <a:solidFill>
                  <a:schemeClr val="tx1"/>
                </a:solidFill>
              </a:rPr>
              <a:t> to the right of </a:t>
            </a:r>
            <a:r>
              <a:rPr lang="en-US" sz="2000" i="1" dirty="0" smtClean="0">
                <a:solidFill>
                  <a:schemeClr val="tx1"/>
                </a:solidFill>
              </a:rPr>
              <a:t>z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1.84 and </a:t>
            </a:r>
            <a:r>
              <a:rPr lang="en-US" sz="2000" dirty="0" smtClean="0">
                <a:solidFill>
                  <a:srgbClr val="FF2E62"/>
                </a:solidFill>
              </a:rPr>
              <a:t>(b)</a:t>
            </a:r>
            <a:r>
              <a:rPr lang="en-US" sz="2000" dirty="0" smtClean="0">
                <a:solidFill>
                  <a:schemeClr val="tx1"/>
                </a:solidFill>
              </a:rPr>
              <a:t> between </a:t>
            </a:r>
            <a:r>
              <a:rPr lang="en-US" sz="2000" i="1" dirty="0" smtClean="0">
                <a:solidFill>
                  <a:schemeClr val="tx1"/>
                </a:solidFill>
              </a:rPr>
              <a:t>z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–1.97 and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</a:rPr>
              <a:t>z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0.86.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352164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21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6650" y="1765300"/>
            <a:ext cx="197358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1604" y="4321810"/>
            <a:ext cx="1943100" cy="226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258445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47625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0858" y="2714164"/>
          <a:ext cx="28971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2" name="Equation" r:id="rId5" imgW="1815840" imgH="203040" progId="Equation.DSMT4">
                  <p:embed/>
                </p:oleObj>
              </mc:Choice>
              <mc:Fallback>
                <p:oleObj name="Equation" r:id="rId5" imgW="18158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58" y="2714164"/>
                        <a:ext cx="28971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965991" y="3171364"/>
          <a:ext cx="11985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3" name="Equation" r:id="rId7" imgW="749160" imgH="177480" progId="Equation.DSMT4">
                  <p:embed/>
                </p:oleObj>
              </mc:Choice>
              <mc:Fallback>
                <p:oleObj name="Equation" r:id="rId7" imgW="7491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991" y="3171364"/>
                        <a:ext cx="119856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963071" y="3636962"/>
          <a:ext cx="9953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4" name="Equation" r:id="rId9" imgW="622080" imgH="203040" progId="Equation.DSMT4">
                  <p:embed/>
                </p:oleObj>
              </mc:Choice>
              <mc:Fallback>
                <p:oleObj name="Equation" r:id="rId9" imgW="6220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071" y="3636962"/>
                        <a:ext cx="99536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80129" y="4868402"/>
          <a:ext cx="49625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5" name="Equation" r:id="rId11" imgW="3111480" imgH="203040" progId="Equation.DSMT4">
                  <p:embed/>
                </p:oleObj>
              </mc:Choice>
              <mc:Fallback>
                <p:oleObj name="Equation" r:id="rId11" imgW="31114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29" y="4868402"/>
                        <a:ext cx="49625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2794666" y="5278437"/>
          <a:ext cx="17922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6" name="Equation" r:id="rId13" imgW="1117440" imgH="177480" progId="Equation.DSMT4">
                  <p:embed/>
                </p:oleObj>
              </mc:Choice>
              <mc:Fallback>
                <p:oleObj name="Equation" r:id="rId13" imgW="11174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666" y="5278437"/>
                        <a:ext cx="179228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2804446" y="5721144"/>
          <a:ext cx="996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7" name="Equation" r:id="rId15" imgW="622080" imgH="203040" progId="Equation.DSMT4">
                  <p:embed/>
                </p:oleObj>
              </mc:Choice>
              <mc:Fallback>
                <p:oleObj name="Equation" r:id="rId15" imgW="6220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446" y="5721144"/>
                        <a:ext cx="996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15" grpId="0" build="p"/>
      <p:bldP spid="16" grpId="0" animBg="1"/>
      <p:bldP spid="17" grpId="0" build="p"/>
      <p:bldP spid="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585708" y="5162550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3726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950" y="4230008"/>
            <a:ext cx="48387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Area Under the Normal Curve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Given a random variable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having a normal distribution with </a:t>
            </a:r>
            <a:r>
              <a:rPr lang="el-GR" sz="2000" i="1" dirty="0" smtClean="0">
                <a:solidFill>
                  <a:schemeClr val="tx1"/>
                </a:solidFill>
              </a:rPr>
              <a:t>μ</a:t>
            </a:r>
            <a:r>
              <a:rPr lang="en-US" sz="2000" dirty="0" smtClean="0">
                <a:solidFill>
                  <a:schemeClr val="tx1"/>
                </a:solidFill>
              </a:rPr>
              <a:t> = 50 and </a:t>
            </a:r>
            <a:r>
              <a:rPr lang="el-GR" sz="2000" i="1" dirty="0" smtClean="0">
                <a:solidFill>
                  <a:schemeClr val="tx1"/>
                </a:solidFill>
              </a:rPr>
              <a:t>σ</a:t>
            </a:r>
            <a:r>
              <a:rPr lang="en-US" sz="2000" dirty="0" smtClean="0">
                <a:solidFill>
                  <a:schemeClr val="tx1"/>
                </a:solidFill>
              </a:rPr>
              <a:t> = 10, find the probability that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assumes a value between 45 and 62.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1208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9236" y="2227263"/>
          <a:ext cx="11160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58" name="Equation" r:id="rId4" imgW="698400" imgH="393480" progId="Equation.DSMT4">
                  <p:embed/>
                </p:oleObj>
              </mc:Choice>
              <mc:Fallback>
                <p:oleObj name="Equation" r:id="rId4" imgW="6984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236" y="2227263"/>
                        <a:ext cx="111601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64048" y="3887121"/>
          <a:ext cx="35226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59" name="Equation" r:id="rId6" imgW="2209680" imgH="203040" progId="Equation.DSMT4">
                  <p:embed/>
                </p:oleObj>
              </mc:Choice>
              <mc:Fallback>
                <p:oleObj name="Equation" r:id="rId6" imgW="22096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3887121"/>
                        <a:ext cx="35226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805997" y="2998788"/>
          <a:ext cx="11588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60" name="Equation" r:id="rId8" imgW="723600" imgH="393480" progId="Equation.DSMT4">
                  <p:embed/>
                </p:oleObj>
              </mc:Choice>
              <mc:Fallback>
                <p:oleObj name="Equation" r:id="rId8" imgW="7236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97" y="2998788"/>
                        <a:ext cx="11588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2320290" y="4347483"/>
          <a:ext cx="26717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61" name="Equation" r:id="rId10" imgW="1676160" imgH="203040" progId="Equation.DSMT4">
                  <p:embed/>
                </p:oleObj>
              </mc:Choice>
              <mc:Fallback>
                <p:oleObj name="Equation" r:id="rId10" imgW="16761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290" y="4347483"/>
                        <a:ext cx="26717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2325687" y="4783593"/>
          <a:ext cx="18018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62" name="Equation" r:id="rId12" imgW="1130040" imgH="177480" progId="Equation.DSMT4">
                  <p:embed/>
                </p:oleObj>
              </mc:Choice>
              <mc:Fallback>
                <p:oleObj name="Equation" r:id="rId12" imgW="11300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7" y="4783593"/>
                        <a:ext cx="180181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2334773" y="5202917"/>
          <a:ext cx="993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63" name="Equation" r:id="rId14" imgW="622080" imgH="203040" progId="Equation.DSMT4">
                  <p:embed/>
                </p:oleObj>
              </mc:Choice>
              <mc:Fallback>
                <p:oleObj name="Equation" r:id="rId14" imgW="6220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773" y="5202917"/>
                        <a:ext cx="9937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932216" y="2227263"/>
          <a:ext cx="16637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64" name="Equation" r:id="rId16" imgW="1041120" imgH="393480" progId="Equation.DSMT4">
                  <p:embed/>
                </p:oleObj>
              </mc:Choice>
              <mc:Fallback>
                <p:oleObj name="Equation" r:id="rId16" imgW="104112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216" y="2227263"/>
                        <a:ext cx="16637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1982108" y="2998788"/>
          <a:ext cx="15240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65" name="Equation" r:id="rId18" imgW="952200" imgH="393480" progId="Equation.DSMT4">
                  <p:embed/>
                </p:oleObj>
              </mc:Choice>
              <mc:Fallback>
                <p:oleObj name="Equation" r:id="rId18" imgW="9522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108" y="2998788"/>
                        <a:ext cx="15240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build="p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2216150" y="4311650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3828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0" y="4038600"/>
            <a:ext cx="48291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Area Under the Normal Curve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58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Given that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has a normal distribution with </a:t>
            </a:r>
            <a:r>
              <a:rPr lang="el-GR" sz="2000" i="1" dirty="0" smtClean="0">
                <a:solidFill>
                  <a:schemeClr val="tx1"/>
                </a:solidFill>
              </a:rPr>
              <a:t>μ</a:t>
            </a:r>
            <a:r>
              <a:rPr lang="en-US" sz="2000" dirty="0" smtClean="0">
                <a:solidFill>
                  <a:schemeClr val="tx1"/>
                </a:solidFill>
              </a:rPr>
              <a:t> = 300 and </a:t>
            </a:r>
            <a:r>
              <a:rPr lang="el-GR" sz="2000" i="1" dirty="0" smtClean="0">
                <a:solidFill>
                  <a:schemeClr val="tx1"/>
                </a:solidFill>
              </a:rPr>
              <a:t>σ</a:t>
            </a:r>
            <a:r>
              <a:rPr lang="en-US" sz="2000" dirty="0" smtClean="0">
                <a:solidFill>
                  <a:schemeClr val="tx1"/>
                </a:solidFill>
              </a:rPr>
              <a:t> = 50, find the probability that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assumes a value greater than 362.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0319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9002" y="2093913"/>
          <a:ext cx="9731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4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2093913"/>
                        <a:ext cx="9731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78796" y="3028950"/>
          <a:ext cx="26114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5" name="Equation" r:id="rId6" imgW="1638000" imgH="203040" progId="Equation.DSMT4">
                  <p:embed/>
                </p:oleObj>
              </mc:Choice>
              <mc:Fallback>
                <p:oleObj name="Equation" r:id="rId6" imgW="1638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3028950"/>
                        <a:ext cx="26114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1975056" y="3917744"/>
          <a:ext cx="12144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6" name="Equation" r:id="rId8" imgW="761760" imgH="177480" progId="Equation.DSMT4">
                  <p:embed/>
                </p:oleObj>
              </mc:Choice>
              <mc:Fallback>
                <p:oleObj name="Equation" r:id="rId8" imgW="7617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056" y="3917744"/>
                        <a:ext cx="121443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975056" y="3473450"/>
          <a:ext cx="1701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7" name="Equation" r:id="rId10" imgW="1066680" imgH="203040" progId="Equation.DSMT4">
                  <p:embed/>
                </p:oleObj>
              </mc:Choice>
              <mc:Fallback>
                <p:oleObj name="Equation" r:id="rId10" imgW="10666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056" y="3473450"/>
                        <a:ext cx="17018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976438" y="4357688"/>
          <a:ext cx="9937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8" name="Equation" r:id="rId12" imgW="622080" imgH="203040" progId="Equation.DSMT4">
                  <p:embed/>
                </p:oleObj>
              </mc:Choice>
              <mc:Fallback>
                <p:oleObj name="Equation" r:id="rId12" imgW="6220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357688"/>
                        <a:ext cx="9937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858962" y="2095500"/>
          <a:ext cx="18875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9" name="Equation" r:id="rId14" imgW="1180800" imgH="393480" progId="Equation.DSMT4">
                  <p:embed/>
                </p:oleObj>
              </mc:Choice>
              <mc:Fallback>
                <p:oleObj name="Equation" r:id="rId14" imgW="11808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2" y="2095500"/>
                        <a:ext cx="18875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build="p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6305550" y="2703052"/>
            <a:ext cx="900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39312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4450" y="4511222"/>
            <a:ext cx="18954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Area Under the Normal Curve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Given a normal distribution with </a:t>
            </a:r>
            <a:r>
              <a:rPr lang="el-GR" sz="2000" i="1" dirty="0" smtClean="0">
                <a:solidFill>
                  <a:schemeClr val="tx1"/>
                </a:solidFill>
              </a:rPr>
              <a:t>μ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40 and </a:t>
            </a:r>
            <a:r>
              <a:rPr lang="el-GR" sz="2000" i="1" dirty="0" smtClean="0">
                <a:solidFill>
                  <a:schemeClr val="tx1"/>
                </a:solidFill>
              </a:rPr>
              <a:t>σ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6, find the value of</a:t>
            </a:r>
            <a:r>
              <a:rPr lang="en-US" sz="2000" i="1" dirty="0" smtClean="0">
                <a:solidFill>
                  <a:schemeClr val="tx1"/>
                </a:solidFill>
              </a:rPr>
              <a:t> x </a:t>
            </a:r>
            <a:r>
              <a:rPr lang="en-US" sz="2000" dirty="0" smtClean="0">
                <a:solidFill>
                  <a:schemeClr val="tx1"/>
                </a:solidFill>
              </a:rPr>
              <a:t>that has </a:t>
            </a:r>
            <a:r>
              <a:rPr lang="en-US" sz="2000" dirty="0" smtClean="0">
                <a:solidFill>
                  <a:srgbClr val="FF2E62"/>
                </a:solidFill>
              </a:rPr>
              <a:t>(a)</a:t>
            </a:r>
            <a:r>
              <a:rPr lang="en-US" sz="2000" dirty="0" smtClean="0">
                <a:solidFill>
                  <a:schemeClr val="tx1"/>
                </a:solidFill>
              </a:rPr>
              <a:t> 45% of the area to the left, and </a:t>
            </a:r>
            <a:r>
              <a:rPr lang="en-US" sz="2000" dirty="0" smtClean="0">
                <a:solidFill>
                  <a:srgbClr val="FF2E62"/>
                </a:solidFill>
              </a:rPr>
              <a:t>(b)</a:t>
            </a:r>
            <a:r>
              <a:rPr lang="en-US" sz="2000" dirty="0" smtClean="0">
                <a:solidFill>
                  <a:schemeClr val="tx1"/>
                </a:solidFill>
              </a:rPr>
              <a:t> 14% of the area to the right.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19177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20955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64048" y="2216150"/>
          <a:ext cx="1600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33"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216150"/>
                        <a:ext cx="16002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945039" y="2006600"/>
          <a:ext cx="44862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34" name="Equation" r:id="rId6" imgW="2806560" imgH="393480" progId="Equation.DSMT4">
                  <p:embed/>
                </p:oleObj>
              </mc:Choice>
              <mc:Fallback>
                <p:oleObj name="Equation" r:id="rId6" imgW="28065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039" y="2006600"/>
                        <a:ext cx="44862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7494587" y="2170794"/>
          <a:ext cx="10779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35" name="Equation" r:id="rId8" imgW="672840" imgH="177480" progId="Equation.DSMT4">
                  <p:embed/>
                </p:oleObj>
              </mc:Choice>
              <mc:Fallback>
                <p:oleObj name="Equation" r:id="rId8" imgW="67284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7" y="2170794"/>
                        <a:ext cx="10779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 descr="Untitled-1 copy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950" y="3117850"/>
            <a:ext cx="7816850" cy="144452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2702014" y="4095750"/>
            <a:ext cx="1368000" cy="216000"/>
          </a:xfrm>
          <a:prstGeom prst="rect">
            <a:avLst/>
          </a:prstGeom>
          <a:noFill/>
          <a:ln w="3810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928258" y="2782888"/>
          <a:ext cx="11176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36" name="Equation" r:id="rId11" imgW="698400" imgH="177480" progId="Equation.DSMT4">
                  <p:embed/>
                </p:oleObj>
              </mc:Choice>
              <mc:Fallback>
                <p:oleObj name="Equation" r:id="rId11" imgW="69840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58" y="2782888"/>
                        <a:ext cx="11176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56"/>
          <p:cNvSpPr>
            <a:spLocks noChangeShapeType="1"/>
          </p:cNvSpPr>
          <p:nvPr/>
        </p:nvSpPr>
        <p:spPr bwMode="auto">
          <a:xfrm rot="5400000" flipH="1">
            <a:off x="2919151" y="5933075"/>
            <a:ext cx="918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rot="10800000" flipH="1">
            <a:off x="3344554" y="5488654"/>
            <a:ext cx="115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4" name="Group 59"/>
          <p:cNvGrpSpPr/>
          <p:nvPr/>
        </p:nvGrpSpPr>
        <p:grpSpPr>
          <a:xfrm>
            <a:off x="2014537" y="4535013"/>
            <a:ext cx="3224213" cy="2127725"/>
            <a:chOff x="2014537" y="4535013"/>
            <a:chExt cx="3224213" cy="2127725"/>
          </a:xfrm>
        </p:grpSpPr>
        <p:cxnSp>
          <p:nvCxnSpPr>
            <p:cNvPr id="38" name="Straight Connector 37"/>
            <p:cNvCxnSpPr/>
            <p:nvPr/>
          </p:nvCxnSpPr>
          <p:spPr bwMode="auto">
            <a:xfrm flipV="1">
              <a:off x="2482850" y="4806950"/>
              <a:ext cx="1822450" cy="1318738"/>
            </a:xfrm>
            <a:prstGeom prst="line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 rot="5400000" flipH="1">
              <a:off x="2533550" y="6163902"/>
              <a:ext cx="43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Line 58"/>
            <p:cNvSpPr>
              <a:spLocks noChangeShapeType="1"/>
            </p:cNvSpPr>
            <p:nvPr/>
          </p:nvSpPr>
          <p:spPr bwMode="auto">
            <a:xfrm rot="10800000" flipH="1">
              <a:off x="2755099" y="5918200"/>
              <a:ext cx="172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rot="10800000" flipH="1">
              <a:off x="4066054" y="4984750"/>
              <a:ext cx="43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rot="5400000" flipH="1">
              <a:off x="3354600" y="5683498"/>
              <a:ext cx="136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5" name="Group 42"/>
            <p:cNvGrpSpPr>
              <a:grpSpLocks/>
            </p:cNvGrpSpPr>
            <p:nvPr/>
          </p:nvGrpSpPr>
          <p:grpSpPr bwMode="auto">
            <a:xfrm flipH="1">
              <a:off x="2014537" y="4535013"/>
              <a:ext cx="2609850" cy="1979612"/>
              <a:chOff x="1037" y="2047"/>
              <a:chExt cx="1644" cy="1247"/>
            </a:xfrm>
          </p:grpSpPr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 flipV="1">
                <a:off x="1122" y="2047"/>
                <a:ext cx="0" cy="12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 rot="5400000" flipV="1">
                <a:off x="1859" y="2387"/>
                <a:ext cx="0" cy="16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aphicFrame>
          <p:nvGraphicFramePr>
            <p:cNvPr id="44" name="Object 10"/>
            <p:cNvGraphicFramePr>
              <a:graphicFrameLocks noChangeAspect="1"/>
            </p:cNvGraphicFramePr>
            <p:nvPr/>
          </p:nvGraphicFramePr>
          <p:xfrm flipH="1">
            <a:off x="2466975" y="6396038"/>
            <a:ext cx="59055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37" name="Equation" r:id="rId13" imgW="393480" imgH="177480" progId="Equation.DSMT4">
                    <p:embed/>
                  </p:oleObj>
                </mc:Choice>
                <mc:Fallback>
                  <p:oleObj name="Equation" r:id="rId13" imgW="393480" imgH="177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2466975" y="6396038"/>
                          <a:ext cx="59055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Oval 48"/>
            <p:cNvSpPr>
              <a:spLocks noChangeAspect="1" noChangeArrowheads="1"/>
            </p:cNvSpPr>
            <p:nvPr/>
          </p:nvSpPr>
          <p:spPr bwMode="auto">
            <a:xfrm flipH="1">
              <a:off x="4009104" y="4957969"/>
              <a:ext cx="71437" cy="71437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aphicFrame>
          <p:nvGraphicFramePr>
            <p:cNvPr id="46" name="Object 49"/>
            <p:cNvGraphicFramePr>
              <a:graphicFrameLocks noChangeAspect="1"/>
            </p:cNvGraphicFramePr>
            <p:nvPr/>
          </p:nvGraphicFramePr>
          <p:xfrm flipH="1">
            <a:off x="4527550" y="5829300"/>
            <a:ext cx="685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38" name="Equation" r:id="rId15" imgW="457200" imgH="177480" progId="Equation.DSMT4">
                    <p:embed/>
                  </p:oleObj>
                </mc:Choice>
                <mc:Fallback>
                  <p:oleObj name="Equation" r:id="rId15" imgW="457200" imgH="1774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27550" y="5829300"/>
                          <a:ext cx="6858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Oval 57"/>
            <p:cNvSpPr>
              <a:spLocks noChangeAspect="1" noChangeArrowheads="1"/>
            </p:cNvSpPr>
            <p:nvPr/>
          </p:nvSpPr>
          <p:spPr bwMode="auto">
            <a:xfrm flipH="1">
              <a:off x="2722563" y="5891213"/>
              <a:ext cx="71437" cy="71437"/>
            </a:xfrm>
            <a:prstGeom prst="ellipse">
              <a:avLst/>
            </a:prstGeom>
            <a:solidFill>
              <a:srgbClr val="54C0E2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aphicFrame>
          <p:nvGraphicFramePr>
            <p:cNvPr id="50" name="Object 59"/>
            <p:cNvGraphicFramePr>
              <a:graphicFrameLocks noChangeAspect="1"/>
            </p:cNvGraphicFramePr>
            <p:nvPr/>
          </p:nvGraphicFramePr>
          <p:xfrm flipH="1">
            <a:off x="3743071" y="6392863"/>
            <a:ext cx="59055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39" name="Equation" r:id="rId17" imgW="393480" imgH="177480" progId="Equation.DSMT4">
                    <p:embed/>
                  </p:oleObj>
                </mc:Choice>
                <mc:Fallback>
                  <p:oleObj name="Equation" r:id="rId17" imgW="393480" imgH="17748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743071" y="6392863"/>
                          <a:ext cx="59055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60"/>
            <p:cNvGraphicFramePr>
              <a:graphicFrameLocks noChangeAspect="1"/>
            </p:cNvGraphicFramePr>
            <p:nvPr/>
          </p:nvGraphicFramePr>
          <p:xfrm flipH="1">
            <a:off x="4533900" y="4910138"/>
            <a:ext cx="70485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740" name="Equation" r:id="rId19" imgW="469800" imgH="177480" progId="Equation.DSMT4">
                    <p:embed/>
                  </p:oleObj>
                </mc:Choice>
                <mc:Fallback>
                  <p:oleObj name="Equation" r:id="rId19" imgW="469800" imgH="17748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33900" y="4910138"/>
                          <a:ext cx="70485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Object 10"/>
          <p:cNvGraphicFramePr>
            <a:graphicFrameLocks noChangeAspect="1"/>
          </p:cNvGraphicFramePr>
          <p:nvPr/>
        </p:nvGraphicFramePr>
        <p:xfrm flipH="1">
          <a:off x="3327812" y="6396038"/>
          <a:ext cx="1714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41" name="Equation" r:id="rId21" imgW="114120" imgH="177480" progId="Equation.DSMT4">
                  <p:embed/>
                </p:oleObj>
              </mc:Choice>
              <mc:Fallback>
                <p:oleObj name="Equation" r:id="rId21" imgW="11412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327812" y="6396038"/>
                        <a:ext cx="1714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0"/>
          <p:cNvGraphicFramePr>
            <a:graphicFrameLocks noChangeAspect="1"/>
          </p:cNvGraphicFramePr>
          <p:nvPr/>
        </p:nvGraphicFramePr>
        <p:xfrm flipH="1">
          <a:off x="4521200" y="5355304"/>
          <a:ext cx="457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42" name="Equation" r:id="rId23" imgW="304560" imgH="177480" progId="Equation.DSMT4">
                  <p:embed/>
                </p:oleObj>
              </mc:Choice>
              <mc:Fallback>
                <p:oleObj name="Equation" r:id="rId23" imgW="30456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521200" y="5355304"/>
                        <a:ext cx="457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57"/>
          <p:cNvSpPr>
            <a:spLocks noChangeAspect="1" noChangeArrowheads="1"/>
          </p:cNvSpPr>
          <p:nvPr/>
        </p:nvSpPr>
        <p:spPr bwMode="auto">
          <a:xfrm flipH="1">
            <a:off x="3348243" y="5443984"/>
            <a:ext cx="71437" cy="71437"/>
          </a:xfrm>
          <a:prstGeom prst="ellipse">
            <a:avLst/>
          </a:prstGeom>
          <a:solidFill>
            <a:srgbClr val="E6B02A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4110038" y="2744788"/>
          <a:ext cx="308451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43" name="Equation" r:id="rId25" imgW="1930320" imgH="203040" progId="Equation.DSMT4">
                  <p:embed/>
                </p:oleObj>
              </mc:Choice>
              <mc:Fallback>
                <p:oleObj name="Equation" r:id="rId25" imgW="19303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2744788"/>
                        <a:ext cx="308451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5" grpId="0" build="p"/>
      <p:bldP spid="16" grpId="0" animBg="1"/>
      <p:bldP spid="17" grpId="0" build="p"/>
      <p:bldP spid="31" grpId="0" animBg="1"/>
      <p:bldP spid="53" grpId="0" animBg="1"/>
      <p:bldP spid="54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427580" y="3592258"/>
            <a:ext cx="648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Area Under the Normal Curve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Given a normal distribution with </a:t>
            </a:r>
            <a:r>
              <a:rPr lang="el-GR" sz="2000" i="1" dirty="0" smtClean="0">
                <a:solidFill>
                  <a:schemeClr val="tx1"/>
                </a:solidFill>
              </a:rPr>
              <a:t>μ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40 and </a:t>
            </a:r>
            <a:r>
              <a:rPr lang="el-GR" sz="2000" i="1" dirty="0" smtClean="0">
                <a:solidFill>
                  <a:schemeClr val="tx1"/>
                </a:solidFill>
              </a:rPr>
              <a:t>σ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6, find the value of</a:t>
            </a:r>
            <a:r>
              <a:rPr lang="en-US" sz="2000" i="1" dirty="0" smtClean="0">
                <a:solidFill>
                  <a:schemeClr val="tx1"/>
                </a:solidFill>
              </a:rPr>
              <a:t> x </a:t>
            </a:r>
            <a:r>
              <a:rPr lang="en-US" sz="2000" dirty="0" smtClean="0">
                <a:solidFill>
                  <a:schemeClr val="tx1"/>
                </a:solidFill>
              </a:rPr>
              <a:t>that has </a:t>
            </a:r>
            <a:r>
              <a:rPr lang="en-US" sz="2000" dirty="0" smtClean="0">
                <a:solidFill>
                  <a:srgbClr val="FF2E62"/>
                </a:solidFill>
              </a:rPr>
              <a:t>(a)</a:t>
            </a:r>
            <a:r>
              <a:rPr lang="en-US" sz="2000" dirty="0" smtClean="0">
                <a:solidFill>
                  <a:schemeClr val="tx1"/>
                </a:solidFill>
              </a:rPr>
              <a:t> 45% of the area to the left, and </a:t>
            </a:r>
            <a:r>
              <a:rPr lang="en-US" sz="2000" dirty="0" smtClean="0">
                <a:solidFill>
                  <a:srgbClr val="FF2E62"/>
                </a:solidFill>
              </a:rPr>
              <a:t>(b)</a:t>
            </a:r>
            <a:r>
              <a:rPr lang="en-US" sz="2000" dirty="0" smtClean="0">
                <a:solidFill>
                  <a:schemeClr val="tx1"/>
                </a:solidFill>
              </a:rPr>
              <a:t> 14% of the area to the right.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19177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20955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79002" y="2169858"/>
          <a:ext cx="29956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03" name="Equation" r:id="rId3" imgW="1879560" imgH="203040" progId="Equation.DSMT4">
                  <p:embed/>
                </p:oleObj>
              </mc:Choice>
              <mc:Fallback>
                <p:oleObj name="Equation" r:id="rId3" imgW="18795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2169858"/>
                        <a:ext cx="29956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778562" y="2673968"/>
          <a:ext cx="25511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04" name="Equation" r:id="rId5" imgW="1600200" imgH="203040" progId="Equation.DSMT4">
                  <p:embed/>
                </p:oleObj>
              </mc:Choice>
              <mc:Fallback>
                <p:oleObj name="Equation" r:id="rId5" imgW="16002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62" y="2673968"/>
                        <a:ext cx="25511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1243631" y="3191796"/>
          <a:ext cx="11128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05" name="Equation" r:id="rId7" imgW="698400" imgH="177480" progId="Equation.DSMT4">
                  <p:embed/>
                </p:oleObj>
              </mc:Choice>
              <mc:Fallback>
                <p:oleObj name="Equation" r:id="rId7" imgW="69840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631" y="3191796"/>
                        <a:ext cx="111283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1519010" y="3678444"/>
          <a:ext cx="11160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06" name="Equation" r:id="rId9" imgW="698400" imgH="177480" progId="Equation.DSMT4">
                  <p:embed/>
                </p:oleObj>
              </mc:Choice>
              <mc:Fallback>
                <p:oleObj name="Equation" r:id="rId9" imgW="69840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010" y="3678444"/>
                        <a:ext cx="111601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35" descr="Untitled-2 copy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450" y="4375707"/>
            <a:ext cx="7662858" cy="140914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>
            <a:off x="7344410" y="5156200"/>
            <a:ext cx="648000" cy="216000"/>
          </a:xfrm>
          <a:prstGeom prst="rect">
            <a:avLst/>
          </a:prstGeom>
          <a:noFill/>
          <a:ln w="3810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40331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150100" y="2051050"/>
            <a:ext cx="18383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2630714" y="3636296"/>
          <a:ext cx="24336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07" name="Equation" r:id="rId13" imgW="1523880" imgH="203040" progId="Equation.DSMT4">
                  <p:embed/>
                </p:oleObj>
              </mc:Choice>
              <mc:Fallback>
                <p:oleObj name="Equation" r:id="rId13" imgW="15238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714" y="3636296"/>
                        <a:ext cx="243363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build="p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2230898" y="3429206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30898" y="3917950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Applications of the Normal Distribution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6.4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Applications of the Normal Distribution</a:t>
            </a:r>
            <a:endParaRPr lang="en-US" sz="1400" dirty="0"/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0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 certain type of storage battery lasts, on average, 3.0 years, with a standard deviation of 0.5 year. Assuming that the battery lives are normally distributed, find the probability that a given battery will last less than 2.3 years.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0" y="24193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6"/>
          <p:cNvGraphicFramePr>
            <a:graphicFrameLocks noChangeAspect="1"/>
          </p:cNvGraphicFramePr>
          <p:nvPr/>
        </p:nvGraphicFramePr>
        <p:xfrm>
          <a:off x="768144" y="3475704"/>
          <a:ext cx="22256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8" name="Equation" r:id="rId3" imgW="1396800" imgH="203040" progId="Equation.DSMT4">
                  <p:embed/>
                </p:oleObj>
              </mc:Choice>
              <mc:Fallback>
                <p:oleObj name="Equation" r:id="rId3" imgW="13968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44" y="3475704"/>
                        <a:ext cx="22256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78796" y="2660650"/>
          <a:ext cx="9747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9" name="Equation" r:id="rId5" imgW="609480" imgH="393480" progId="Equation.DSMT4">
                  <p:embed/>
                </p:oleObj>
              </mc:Choice>
              <mc:Fallback>
                <p:oleObj name="Equation" r:id="rId5" imgW="6094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2660650"/>
                        <a:ext cx="9747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86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9850" y="2514600"/>
            <a:ext cx="350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816100" y="2660650"/>
          <a:ext cx="17859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0" name="Equation" r:id="rId8" imgW="1117440" imgH="393480" progId="Equation.DSMT4">
                  <p:embed/>
                </p:oleObj>
              </mc:Choice>
              <mc:Fallback>
                <p:oleObj name="Equation" r:id="rId8" imgW="11174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660650"/>
                        <a:ext cx="178593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2006394" y="3972386"/>
          <a:ext cx="9509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1" name="Equation" r:id="rId10" imgW="596880" imgH="203040" progId="Equation.DSMT4">
                  <p:embed/>
                </p:oleObj>
              </mc:Choice>
              <mc:Fallback>
                <p:oleObj name="Equation" r:id="rId10" imgW="5968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394" y="3972386"/>
                        <a:ext cx="9509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7" grpId="0" build="p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35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418840"/>
            <a:ext cx="3911600" cy="180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 bwMode="auto">
          <a:xfrm>
            <a:off x="6527800" y="5305425"/>
            <a:ext cx="1872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524360" y="5794375"/>
            <a:ext cx="1872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Applications of the Normal Distribution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6.4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Applications of the Normal Distribution</a:t>
            </a:r>
            <a:endParaRPr lang="en-US" sz="1400" dirty="0"/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83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In an industrial process the diameter of a ball bearing is an important component part. The buyer sets specifications on the diameter to be 3.0 ± 0.01 cm. All parts falling outside these specifications will be rejected.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It is known that in the process the diameter of a ball bearing has a normal distribution with mean 3.0 and standard deviation 0.005.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On the average, how many manufactured ball bearings will be scrapped?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0" y="33718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78796" y="5260022"/>
          <a:ext cx="11176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6" name="Equation" r:id="rId4" imgW="698400" imgH="393480" progId="Equation.DSMT4">
                  <p:embed/>
                </p:oleObj>
              </mc:Choice>
              <mc:Fallback>
                <p:oleObj name="Equation" r:id="rId4" imgW="6984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5260022"/>
                        <a:ext cx="11176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79780" y="5954712"/>
          <a:ext cx="11557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7" name="Equation" r:id="rId6" imgW="723600" imgH="393480" progId="Equation.DSMT4">
                  <p:embed/>
                </p:oleObj>
              </mc:Choice>
              <mc:Fallback>
                <p:oleObj name="Equation" r:id="rId6" imgW="7236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" y="5954712"/>
                        <a:ext cx="11557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290060" y="3622040"/>
          <a:ext cx="3532187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8" name="Equation" r:id="rId8" imgW="2209680" imgH="203040" progId="Equation.DSMT4">
                  <p:embed/>
                </p:oleObj>
              </mc:Choice>
              <mc:Fallback>
                <p:oleObj name="Equation" r:id="rId8" imgW="22096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060" y="3622040"/>
                        <a:ext cx="3532187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6191568" y="4008580"/>
          <a:ext cx="233521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9" name="Equation" r:id="rId10" imgW="1460160" imgH="203040" progId="Equation.DSMT4">
                  <p:embed/>
                </p:oleObj>
              </mc:Choice>
              <mc:Fallback>
                <p:oleObj name="Equation" r:id="rId10" imgW="14601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68" y="4008580"/>
                        <a:ext cx="233521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6193155" y="4371658"/>
          <a:ext cx="18065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0" name="Equation" r:id="rId12" imgW="1130040" imgH="177480" progId="Equation.DSMT4">
                  <p:embed/>
                </p:oleObj>
              </mc:Choice>
              <mc:Fallback>
                <p:oleObj name="Equation" r:id="rId12" imgW="11300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55" y="4371658"/>
                        <a:ext cx="18065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6195060" y="4772025"/>
          <a:ext cx="9334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1" name="Equation" r:id="rId14" imgW="583920" imgH="177480" progId="Equation.DSMT4">
                  <p:embed/>
                </p:oleObj>
              </mc:Choice>
              <mc:Fallback>
                <p:oleObj name="Equation" r:id="rId14" imgW="58392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060" y="4772025"/>
                        <a:ext cx="9334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/>
        </p:nvGraphicFramePr>
        <p:xfrm>
          <a:off x="6209030" y="5830888"/>
          <a:ext cx="19891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2" name="Equation" r:id="rId16" imgW="1244520" imgH="203040" progId="Equation.DSMT4">
                  <p:embed/>
                </p:oleObj>
              </mc:Choice>
              <mc:Fallback>
                <p:oleObj name="Equation" r:id="rId16" imgW="12445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030" y="5830888"/>
                        <a:ext cx="19891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1918970" y="5260022"/>
          <a:ext cx="17462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3" name="Equation" r:id="rId18" imgW="1091880" imgH="393480" progId="Equation.DSMT4">
                  <p:embed/>
                </p:oleObj>
              </mc:Choice>
              <mc:Fallback>
                <p:oleObj name="Equation" r:id="rId18" imgW="109188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970" y="5260022"/>
                        <a:ext cx="17462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962785" y="5954712"/>
          <a:ext cx="17049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4" name="Equation" r:id="rId20" imgW="1066680" imgH="393480" progId="Equation.DSMT4">
                  <p:embed/>
                </p:oleObj>
              </mc:Choice>
              <mc:Fallback>
                <p:oleObj name="Equation" r:id="rId20" imgW="106668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785" y="5954712"/>
                        <a:ext cx="17049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6201093" y="5345113"/>
          <a:ext cx="21923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5" name="Equation" r:id="rId22" imgW="1371600" imgH="203040" progId="Equation.DSMT4">
                  <p:embed/>
                </p:oleObj>
              </mc:Choice>
              <mc:Fallback>
                <p:oleObj name="Equation" r:id="rId22" imgW="137160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093" y="5345113"/>
                        <a:ext cx="21923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2" grpId="0" build="p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7265733" y="3899821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594600" y="5094954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Applications of the Normal Distribution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6.4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Applications of the Normal Distribution</a:t>
            </a:r>
            <a:endParaRPr lang="en-US" sz="1400" dirty="0"/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14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 certain machine makes electrical resistors having a mean resistance of 40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Ω</a:t>
            </a:r>
            <a:r>
              <a:rPr lang="en-US" sz="2000" dirty="0" smtClean="0">
                <a:solidFill>
                  <a:schemeClr val="tx1"/>
                </a:solidFill>
              </a:rPr>
              <a:t> and a standard deviation of 2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Ω</a:t>
            </a:r>
            <a:r>
              <a:rPr lang="en-US" sz="2000" dirty="0" smtClean="0">
                <a:solidFill>
                  <a:schemeClr val="tx1"/>
                </a:solidFill>
              </a:rPr>
              <a:t>.  It is assumed that the resistance follows a normal distribution.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What percentage of resistors will have a resistance exceeding 43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Ω</a:t>
            </a:r>
            <a:r>
              <a:rPr lang="en-US" sz="2000" dirty="0" smtClean="0">
                <a:solidFill>
                  <a:schemeClr val="tx1"/>
                </a:solidFill>
              </a:rPr>
              <a:t> if: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 smtClean="0">
                <a:solidFill>
                  <a:schemeClr val="tx1"/>
                </a:solidFill>
              </a:rPr>
              <a:t>the resistance can be measured to any degree of accuracy.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 smtClean="0">
                <a:solidFill>
                  <a:schemeClr val="tx1"/>
                </a:solidFill>
              </a:rPr>
              <a:t>the resistance can be measured to the nearest ohm only.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31876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9002" y="3354642"/>
          <a:ext cx="16843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8" name="Equation" r:id="rId3" imgW="1054080" imgH="393480" progId="Equation.DSMT4">
                  <p:embed/>
                </p:oleObj>
              </mc:Choice>
              <mc:Fallback>
                <p:oleObj name="Equation" r:id="rId3" imgW="10540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3354642"/>
                        <a:ext cx="16843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746125" y="3932492"/>
          <a:ext cx="23542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9" name="Equation" r:id="rId5" imgW="1473120" imgH="203040" progId="Equation.DSMT4">
                  <p:embed/>
                </p:oleObj>
              </mc:Choice>
              <mc:Fallback>
                <p:oleObj name="Equation" r:id="rId5" imgW="14731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932492"/>
                        <a:ext cx="235426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194050" y="3932492"/>
          <a:ext cx="1563687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0" name="Equation" r:id="rId7" imgW="977760" imgH="203040" progId="Equation.DSMT4">
                  <p:embed/>
                </p:oleObj>
              </mc:Choice>
              <mc:Fallback>
                <p:oleObj name="Equation" r:id="rId7" imgW="9777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932492"/>
                        <a:ext cx="1563687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4838700" y="3932698"/>
          <a:ext cx="12192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1" name="Equation" r:id="rId9" imgW="761760" imgH="177480" progId="Equation.DSMT4">
                  <p:embed/>
                </p:oleObj>
              </mc:Choice>
              <mc:Fallback>
                <p:oleObj name="Equation" r:id="rId9" imgW="76176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932698"/>
                        <a:ext cx="12192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6083300" y="3932698"/>
          <a:ext cx="93503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2" name="Equation" r:id="rId11" imgW="583920" imgH="177480" progId="Equation.DSMT4">
                  <p:embed/>
                </p:oleObj>
              </mc:Choice>
              <mc:Fallback>
                <p:oleObj name="Equation" r:id="rId11" imgW="58392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932698"/>
                        <a:ext cx="93503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7031292" y="3933159"/>
          <a:ext cx="9556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3" name="Equation" r:id="rId13" imgW="596880" imgH="203040" progId="Equation.DSMT4">
                  <p:embed/>
                </p:oleObj>
              </mc:Choice>
              <mc:Fallback>
                <p:oleObj name="Equation" r:id="rId13" imgW="5968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292" y="3933159"/>
                        <a:ext cx="9556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71438" y="3414046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71438" y="454025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763176" y="5132642"/>
          <a:ext cx="267811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4" name="Equation" r:id="rId15" imgW="1676160" imgH="203040" progId="Equation.DSMT4">
                  <p:embed/>
                </p:oleObj>
              </mc:Choice>
              <mc:Fallback>
                <p:oleObj name="Equation" r:id="rId15" imgW="167616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6" y="5132642"/>
                        <a:ext cx="267811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3520360" y="5132848"/>
          <a:ext cx="16859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5" name="Equation" r:id="rId17" imgW="1054080" imgH="203040" progId="Equation.DSMT4">
                  <p:embed/>
                </p:oleObj>
              </mc:Choice>
              <mc:Fallback>
                <p:oleObj name="Equation" r:id="rId17" imgW="105408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360" y="5132848"/>
                        <a:ext cx="16859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5234654" y="5133054"/>
          <a:ext cx="12192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6" name="Equation" r:id="rId19" imgW="761760" imgH="177480" progId="Equation.DSMT4">
                  <p:embed/>
                </p:oleObj>
              </mc:Choice>
              <mc:Fallback>
                <p:oleObj name="Equation" r:id="rId19" imgW="76176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654" y="5133054"/>
                        <a:ext cx="12192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6454060" y="5133054"/>
          <a:ext cx="9144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7" name="Equation" r:id="rId21" imgW="571320" imgH="177480" progId="Equation.DSMT4">
                  <p:embed/>
                </p:oleObj>
              </mc:Choice>
              <mc:Fallback>
                <p:oleObj name="Equation" r:id="rId21" imgW="57132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060" y="5133054"/>
                        <a:ext cx="9144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7373937" y="5134436"/>
          <a:ext cx="9763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8" name="Equation" r:id="rId23" imgW="609480" imgH="203040" progId="Equation.DSMT4">
                  <p:embed/>
                </p:oleObj>
              </mc:Choice>
              <mc:Fallback>
                <p:oleObj name="Equation" r:id="rId23" imgW="60948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7" y="5134436"/>
                        <a:ext cx="9763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775366" y="4451350"/>
          <a:ext cx="19891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9" name="Equation" r:id="rId25" imgW="1244520" imgH="393480" progId="Equation.DSMT4">
                  <p:embed/>
                </p:oleObj>
              </mc:Choice>
              <mc:Fallback>
                <p:oleObj name="Equation" r:id="rId25" imgW="124452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66" y="4451350"/>
                        <a:ext cx="19891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850762" y="5651912"/>
            <a:ext cx="51625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 smtClean="0">
                <a:solidFill>
                  <a:schemeClr val="tx1"/>
                </a:solidFill>
              </a:rPr>
              <a:t>As many as 6.68%–4.01% = 2.67% of the resistors will be accepted although the value is greater than 43 </a:t>
            </a:r>
            <a:r>
              <a:rPr lang="el-GR" sz="1600" b="1" dirty="0" smtClean="0">
                <a:solidFill>
                  <a:schemeClr val="tx1"/>
                </a:solidFill>
              </a:rPr>
              <a:t>Ω</a:t>
            </a:r>
            <a:r>
              <a:rPr lang="en-US" sz="1600" b="1" dirty="0" smtClean="0">
                <a:solidFill>
                  <a:schemeClr val="tx1"/>
                </a:solidFill>
              </a:rPr>
              <a:t> due to measurement limitation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7" grpId="0" build="p"/>
      <p:bldP spid="13" grpId="0" animBg="1"/>
      <p:bldP spid="21" grpId="0" build="p"/>
      <p:bldP spid="22" grpId="0" build="p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3771900" y="5918200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4340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0" y="1917700"/>
            <a:ext cx="3590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Applications of the Normal Distribution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6.4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Applications of the Normal Distribution</a:t>
            </a:r>
            <a:endParaRPr lang="en-US" sz="1400" dirty="0"/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0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The average grade for an exam is 74, and the standard deviation is 7. If 12% of the class are given A’s, and the grade are curved to follow a normal distribution, what is the lowest possible A and the highest possible B?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23622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58825" y="2584450"/>
          <a:ext cx="16033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8"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584450"/>
                        <a:ext cx="16033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758825" y="2999248"/>
          <a:ext cx="23336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9" name="Equation" r:id="rId6" imgW="1460160" imgH="203040" progId="Equation.DSMT4">
                  <p:embed/>
                </p:oleObj>
              </mc:Choice>
              <mc:Fallback>
                <p:oleObj name="Equation" r:id="rId6" imgW="14601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999248"/>
                        <a:ext cx="23336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3164554" y="2984500"/>
          <a:ext cx="16446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0" name="Equation" r:id="rId8" imgW="1028520" imgH="177480" progId="Equation.DSMT4">
                  <p:embed/>
                </p:oleObj>
              </mc:Choice>
              <mc:Fallback>
                <p:oleObj name="Equation" r:id="rId8" imgW="10285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554" y="2984500"/>
                        <a:ext cx="16446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482806" y="5551488"/>
          <a:ext cx="12382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1" name="Equation" r:id="rId10" imgW="774360" imgH="177480" progId="Equation.DSMT4">
                  <p:embed/>
                </p:oleObj>
              </mc:Choice>
              <mc:Fallback>
                <p:oleObj name="Equation" r:id="rId10" imgW="77436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06" y="5551488"/>
                        <a:ext cx="12382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64048" y="6003876"/>
          <a:ext cx="111601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2" name="Equation" r:id="rId12" imgW="698400" imgH="177480" progId="Equation.DSMT4">
                  <p:embed/>
                </p:oleObj>
              </mc:Choice>
              <mc:Fallback>
                <p:oleObj name="Equation" r:id="rId12" imgW="69840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6003876"/>
                        <a:ext cx="1116013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157218" y="5918200"/>
            <a:ext cx="3473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 smtClean="0">
                <a:solidFill>
                  <a:schemeClr val="tx1"/>
                </a:solidFill>
              </a:rPr>
              <a:t>Lowest possible A is 83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 smtClean="0">
                <a:solidFill>
                  <a:schemeClr val="tx1"/>
                </a:solidFill>
              </a:rPr>
              <a:t>Highest possible B is 82</a:t>
            </a:r>
          </a:p>
        </p:txBody>
      </p:sp>
      <p:pic>
        <p:nvPicPr>
          <p:cNvPr id="23" name="Picture 22" descr="Untitled-2 copy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1366" y="3814714"/>
            <a:ext cx="7662858" cy="140914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6590796" y="4807362"/>
            <a:ext cx="1368000" cy="216000"/>
          </a:xfrm>
          <a:prstGeom prst="rect">
            <a:avLst/>
          </a:prstGeom>
          <a:noFill/>
          <a:ln w="3810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1869869" y="5964238"/>
          <a:ext cx="26606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3" name="Equation" r:id="rId15" imgW="1663560" imgH="203040" progId="Equation.DSMT4">
                  <p:embed/>
                </p:oleObj>
              </mc:Choice>
              <mc:Fallback>
                <p:oleObj name="Equation" r:id="rId15" imgW="1663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869" y="5964238"/>
                        <a:ext cx="26606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build="p"/>
      <p:bldP spid="13" grpId="0" animBg="1"/>
      <p:bldP spid="22" grpId="0" build="p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2800" y="3517900"/>
            <a:ext cx="44862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Normal Distribution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 smtClean="0">
                <a:solidFill>
                  <a:schemeClr val="tx1"/>
                </a:solidFill>
              </a:rPr>
              <a:t>Normal distribution </a:t>
            </a:r>
            <a:r>
              <a:rPr lang="en-US" sz="2000" dirty="0" smtClean="0">
                <a:solidFill>
                  <a:schemeClr val="tx1"/>
                </a:solidFill>
              </a:rPr>
              <a:t>is the most important continuous probability distribution in the entire field of statistics.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Its graph, called the </a:t>
            </a:r>
            <a:r>
              <a:rPr lang="en-US" sz="2000" b="1" dirty="0" smtClean="0">
                <a:solidFill>
                  <a:schemeClr val="tx1"/>
                </a:solidFill>
              </a:rPr>
              <a:t>normal curve</a:t>
            </a:r>
            <a:r>
              <a:rPr lang="en-US" sz="2000" dirty="0" smtClean="0">
                <a:solidFill>
                  <a:schemeClr val="tx1"/>
                </a:solidFill>
              </a:rPr>
              <a:t>, is the bell-shaped curve which describes approximately many phenomena that occur in nature, industry, and research.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The normal distribution is often referred to as the </a:t>
            </a:r>
            <a:r>
              <a:rPr lang="en-US" sz="2000" b="1" dirty="0" smtClean="0">
                <a:solidFill>
                  <a:schemeClr val="tx1"/>
                </a:solidFill>
              </a:rPr>
              <a:t>Gaussian distribution</a:t>
            </a:r>
            <a:r>
              <a:rPr lang="en-US" sz="2000" dirty="0" smtClean="0">
                <a:solidFill>
                  <a:schemeClr val="tx1"/>
                </a:solidFill>
              </a:rPr>
              <a:t>, in honor of Karl Friedrich Gauss, who also derived its equation from a study of errors in repeated measurements of the same quantity.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6.2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Normal Distribution</a:t>
            </a:r>
            <a:endParaRPr lang="en-US" sz="1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49600" y="5962650"/>
            <a:ext cx="28892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 smtClean="0">
                <a:solidFill>
                  <a:schemeClr val="tx1"/>
                </a:solidFill>
              </a:rPr>
              <a:t>The normal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Normal Distribution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continuous random variable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having the bell-shaped distribution as shown on the figure is called a </a:t>
            </a:r>
            <a:r>
              <a:rPr lang="en-US" sz="2000" b="1" dirty="0" smtClean="0">
                <a:solidFill>
                  <a:schemeClr val="tx1"/>
                </a:solidFill>
              </a:rPr>
              <a:t>normal random variable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64254" y="2762662"/>
          <a:ext cx="480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1" name="Equation" r:id="rId3" imgW="2666880" imgH="495000" progId="Equation.DSMT4">
                  <p:embed/>
                </p:oleObj>
              </mc:Choice>
              <mc:Fallback>
                <p:oleObj name="Equation" r:id="rId3" imgW="266688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2762662"/>
                        <a:ext cx="480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38735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where </a:t>
            </a:r>
            <a:r>
              <a:rPr lang="el-GR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3.14159... and </a:t>
            </a:r>
            <a:r>
              <a:rPr lang="en-US" sz="2000" i="1" dirty="0" smtClean="0">
                <a:solidFill>
                  <a:schemeClr val="tx1"/>
                </a:solidFill>
              </a:rPr>
              <a:t>e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2.71828...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6.2</a:t>
            </a:r>
            <a:endParaRPr lang="en-US" sz="1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Normal Distribution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82344" y="2184400"/>
            <a:ext cx="8964000" cy="20891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2228850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The density function of the normal random variable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, with mean </a:t>
            </a:r>
            <a:r>
              <a:rPr lang="el-GR" sz="2000" i="1" dirty="0" smtClean="0">
                <a:solidFill>
                  <a:schemeClr val="tx1"/>
                </a:solidFill>
              </a:rPr>
              <a:t>μ</a:t>
            </a:r>
            <a:r>
              <a:rPr lang="en-US" sz="2000" dirty="0" smtClean="0">
                <a:solidFill>
                  <a:schemeClr val="tx1"/>
                </a:solidFill>
              </a:rPr>
              <a:t> and variance </a:t>
            </a:r>
            <a:r>
              <a:rPr lang="el-GR" sz="2000" i="1" dirty="0" smtClean="0">
                <a:solidFill>
                  <a:schemeClr val="tx1"/>
                </a:solidFill>
              </a:rPr>
              <a:t>σ</a:t>
            </a:r>
            <a:r>
              <a:rPr lang="en-US" sz="2000" baseline="30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,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4" grpId="0" animBg="1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Area Under the Normal Curve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The area under the curve bounded by two ordinates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 equals the probability that the random variable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assumes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 value between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1430338" y="4516438"/>
          <a:ext cx="58975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5" name="Equation" r:id="rId3" imgW="3276360" imgH="533160" progId="Equation.DSMT4">
                  <p:embed/>
                </p:oleObj>
              </mc:Choice>
              <mc:Fallback>
                <p:oleObj name="Equation" r:id="rId3" imgW="327636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4516438"/>
                        <a:ext cx="5897562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1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1175" y="2095500"/>
            <a:ext cx="49244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Area Under the Normal Curve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The difficulty encountered in solving integrals of normal density functions necessitates the tabulation of normal curve area for quick reference.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Fortunately, we are able to transform all the observations of any normal random variable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to a new set of observation of a </a:t>
            </a:r>
            <a:r>
              <a:rPr lang="en-US" sz="2000" b="1" dirty="0" smtClean="0">
                <a:solidFill>
                  <a:schemeClr val="tx1"/>
                </a:solidFill>
              </a:rPr>
              <a:t>normal random variable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Z</a:t>
            </a:r>
            <a:r>
              <a:rPr lang="en-US" sz="2000" dirty="0" smtClean="0">
                <a:solidFill>
                  <a:schemeClr val="tx1"/>
                </a:solidFill>
              </a:rPr>
              <a:t> with mean</a:t>
            </a:r>
            <a:r>
              <a:rPr lang="en-US" sz="2000" b="1" dirty="0" smtClean="0">
                <a:solidFill>
                  <a:schemeClr val="tx1"/>
                </a:solidFill>
              </a:rPr>
              <a:t> 0</a:t>
            </a:r>
            <a:r>
              <a:rPr lang="en-US" sz="2000" dirty="0" smtClean="0">
                <a:solidFill>
                  <a:schemeClr val="tx1"/>
                </a:solidFill>
              </a:rPr>
              <a:t> and variance 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64254" y="2807112"/>
          <a:ext cx="1255713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35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2807112"/>
                        <a:ext cx="1255713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83098" y="3450049"/>
          <a:ext cx="4114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36" name="Equation" r:id="rId5" imgW="2286000" imgH="533160" progId="Equation.DSMT4">
                  <p:embed/>
                </p:oleObj>
              </mc:Choice>
              <mc:Fallback>
                <p:oleObj name="Equation" r:id="rId5" imgW="228600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098" y="3450049"/>
                        <a:ext cx="4114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468102" y="4540662"/>
          <a:ext cx="17827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37" name="Equation" r:id="rId7" imgW="990360" imgH="507960" progId="Equation.DSMT4">
                  <p:embed/>
                </p:oleObj>
              </mc:Choice>
              <mc:Fallback>
                <p:oleObj name="Equation" r:id="rId7" imgW="9903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02" y="4540662"/>
                        <a:ext cx="17827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469750" y="5502021"/>
          <a:ext cx="16224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38" name="Equation" r:id="rId9" imgW="901440" imgH="495000" progId="Equation.DSMT4">
                  <p:embed/>
                </p:oleObj>
              </mc:Choice>
              <mc:Fallback>
                <p:oleObj name="Equation" r:id="rId9" imgW="90144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750" y="5502021"/>
                        <a:ext cx="16224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4167648" y="5726525"/>
          <a:ext cx="1917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39" name="Equation" r:id="rId11" imgW="1066680" imgH="228600" progId="Equation.DSMT4">
                  <p:embed/>
                </p:oleObj>
              </mc:Choice>
              <mc:Fallback>
                <p:oleObj name="Equation" r:id="rId11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648" y="5726525"/>
                        <a:ext cx="19177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Area Under the Normal Curve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The distribution of a normal random variable with mean </a:t>
            </a:r>
            <a:r>
              <a:rPr lang="en-US" sz="2000" b="1" dirty="0" smtClean="0">
                <a:solidFill>
                  <a:schemeClr val="tx1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 and variance 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 is called a </a:t>
            </a:r>
            <a:r>
              <a:rPr lang="en-US" sz="2000" b="1" dirty="0" smtClean="0">
                <a:solidFill>
                  <a:schemeClr val="tx1"/>
                </a:solidFill>
              </a:rPr>
              <a:t>standard normal distribution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grpSp>
        <p:nvGrpSpPr>
          <p:cNvPr id="2" name="Group 14"/>
          <p:cNvGrpSpPr/>
          <p:nvPr/>
        </p:nvGrpSpPr>
        <p:grpSpPr>
          <a:xfrm>
            <a:off x="1238250" y="1651000"/>
            <a:ext cx="6067425" cy="3343275"/>
            <a:chOff x="1504950" y="2940050"/>
            <a:chExt cx="6067425" cy="3343275"/>
          </a:xfrm>
        </p:grpSpPr>
        <p:pic>
          <p:nvPicPr>
            <p:cNvPr id="40550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4950" y="2940050"/>
              <a:ext cx="6067425" cy="334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ight Arrow 12"/>
            <p:cNvSpPr/>
            <p:nvPr/>
          </p:nvSpPr>
          <p:spPr bwMode="auto">
            <a:xfrm>
              <a:off x="4260644" y="4302840"/>
              <a:ext cx="1155700" cy="755650"/>
            </a:xfrm>
            <a:prstGeom prst="rightArrow">
              <a:avLst/>
            </a:prstGeom>
            <a:solidFill>
              <a:srgbClr val="FF2E6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2344" y="850900"/>
            <a:ext cx="8964000" cy="6223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44244" y="5963062"/>
            <a:ext cx="533400" cy="622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Table A.3 Normal Probability Table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" y="895350"/>
            <a:ext cx="4406265" cy="526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7550" y="1325102"/>
            <a:ext cx="43891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40"/>
          <p:cNvSpPr>
            <a:spLocks noChangeShapeType="1"/>
          </p:cNvSpPr>
          <p:nvPr/>
        </p:nvSpPr>
        <p:spPr bwMode="auto">
          <a:xfrm rot="10800000">
            <a:off x="1544194" y="4738687"/>
            <a:ext cx="79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 rot="-5400000">
            <a:off x="2046093" y="5030787"/>
            <a:ext cx="584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 rot="-5400000">
            <a:off x="2372510" y="4854887"/>
            <a:ext cx="936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2" name="Line 58"/>
          <p:cNvSpPr>
            <a:spLocks noChangeShapeType="1"/>
          </p:cNvSpPr>
          <p:nvPr/>
        </p:nvSpPr>
        <p:spPr bwMode="auto">
          <a:xfrm rot="10800000">
            <a:off x="1528056" y="4403725"/>
            <a:ext cx="133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" name="Line 56"/>
          <p:cNvSpPr>
            <a:spLocks noChangeShapeType="1"/>
          </p:cNvSpPr>
          <p:nvPr/>
        </p:nvSpPr>
        <p:spPr bwMode="auto">
          <a:xfrm rot="-5400000">
            <a:off x="2797219" y="4692887"/>
            <a:ext cx="126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Line 58"/>
          <p:cNvSpPr>
            <a:spLocks noChangeShapeType="1"/>
          </p:cNvSpPr>
          <p:nvPr/>
        </p:nvSpPr>
        <p:spPr bwMode="auto">
          <a:xfrm rot="10800000">
            <a:off x="1538094" y="4000500"/>
            <a:ext cx="18891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/>
          <p:cNvCxnSpPr/>
          <p:nvPr/>
        </p:nvCxnSpPr>
        <p:spPr bwMode="auto">
          <a:xfrm rot="10800000" flipV="1">
            <a:off x="1847656" y="3825875"/>
            <a:ext cx="1866900" cy="1244600"/>
          </a:xfrm>
          <a:prstGeom prst="line">
            <a:avLst/>
          </a:prstGeom>
          <a:noFill/>
          <a:ln w="571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Interpolation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403156" y="3479800"/>
            <a:ext cx="2609850" cy="1979612"/>
            <a:chOff x="1037" y="2047"/>
            <a:chExt cx="1644" cy="1247"/>
          </a:xfrm>
        </p:grpSpPr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1122" y="2047"/>
              <a:ext cx="0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rot="5400000" flipV="1">
              <a:off x="1859" y="2387"/>
              <a:ext cx="0" cy="16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2247706" y="5368925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86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706" y="5368925"/>
                        <a:ext cx="1905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48"/>
          <p:cNvSpPr>
            <a:spLocks noChangeAspect="1" noChangeArrowheads="1"/>
          </p:cNvSpPr>
          <p:nvPr/>
        </p:nvSpPr>
        <p:spPr bwMode="auto">
          <a:xfrm>
            <a:off x="2292156" y="4708857"/>
            <a:ext cx="71437" cy="71437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5" name="Object 49"/>
          <p:cNvGraphicFramePr>
            <a:graphicFrameLocks noChangeAspect="1"/>
          </p:cNvGraphicFramePr>
          <p:nvPr/>
        </p:nvGraphicFramePr>
        <p:xfrm>
          <a:off x="976785" y="4584700"/>
          <a:ext cx="514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87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85" y="4584700"/>
                        <a:ext cx="5143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57"/>
          <p:cNvSpPr>
            <a:spLocks noChangeAspect="1" noChangeArrowheads="1"/>
          </p:cNvSpPr>
          <p:nvPr/>
        </p:nvSpPr>
        <p:spPr bwMode="auto">
          <a:xfrm>
            <a:off x="3388324" y="3980655"/>
            <a:ext cx="71437" cy="71437"/>
          </a:xfrm>
          <a:prstGeom prst="ellipse">
            <a:avLst/>
          </a:prstGeom>
          <a:solidFill>
            <a:srgbClr val="54C0E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9" name="Object 59"/>
          <p:cNvGraphicFramePr>
            <a:graphicFrameLocks noChangeAspect="1"/>
          </p:cNvGraphicFramePr>
          <p:nvPr/>
        </p:nvGraphicFramePr>
        <p:xfrm>
          <a:off x="3390706" y="5337175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88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706" y="5337175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0"/>
          <p:cNvGraphicFramePr>
            <a:graphicFrameLocks noChangeAspect="1"/>
          </p:cNvGraphicFramePr>
          <p:nvPr/>
        </p:nvGraphicFramePr>
        <p:xfrm>
          <a:off x="996756" y="38354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89" name="Equation" r:id="rId9" imgW="330120" imgH="203040" progId="Equation.DSMT4">
                  <p:embed/>
                </p:oleObj>
              </mc:Choice>
              <mc:Fallback>
                <p:oleObj name="Equation" r:id="rId9" imgW="330120" imgH="2030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56" y="383540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Interpolation is a method of constructing new data points within the range of a discrete set of known data points.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Examine the following graph. Two data points are known, which are (</a:t>
            </a:r>
            <a:r>
              <a:rPr lang="en-US" sz="2000" i="1" dirty="0" err="1" smtClean="0">
                <a:solidFill>
                  <a:schemeClr val="tx1"/>
                </a:solidFill>
              </a:rPr>
              <a:t>a</a:t>
            </a:r>
            <a:r>
              <a:rPr lang="en-US" sz="2000" dirty="0" err="1" smtClean="0">
                <a:solidFill>
                  <a:schemeClr val="tx1"/>
                </a:solidFill>
              </a:rPr>
              <a:t>,</a:t>
            </a:r>
            <a:r>
              <a:rPr lang="en-US" sz="2000" i="1" dirty="0" err="1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)) and (</a:t>
            </a:r>
            <a:r>
              <a:rPr lang="en-US" sz="2000" i="1" dirty="0" err="1" smtClean="0">
                <a:solidFill>
                  <a:schemeClr val="tx1"/>
                </a:solidFill>
              </a:rPr>
              <a:t>b</a:t>
            </a:r>
            <a:r>
              <a:rPr lang="en-US" sz="2000" dirty="0" err="1" smtClean="0">
                <a:solidFill>
                  <a:schemeClr val="tx1"/>
                </a:solidFill>
              </a:rPr>
              <a:t>,</a:t>
            </a:r>
            <a:r>
              <a:rPr lang="en-US" sz="2000" i="1" dirty="0" err="1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)).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If a value of </a:t>
            </a:r>
            <a:r>
              <a:rPr lang="en-US" sz="2000" i="1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 is given, with </a:t>
            </a:r>
            <a:r>
              <a:rPr lang="en-US" sz="2000" i="1" dirty="0" smtClean="0">
                <a:solidFill>
                  <a:schemeClr val="tx1"/>
                </a:solidFill>
              </a:rPr>
              <a:t>a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, then the value of </a:t>
            </a:r>
            <a:r>
              <a:rPr lang="en-US" sz="2000" i="1" dirty="0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) can be estimated.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If a value of </a:t>
            </a:r>
            <a:r>
              <a:rPr lang="en-US" sz="2000" i="1" dirty="0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) is given, with </a:t>
            </a:r>
            <a:r>
              <a:rPr lang="en-US" sz="2000" i="1" dirty="0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), then the value of </a:t>
            </a:r>
            <a:r>
              <a:rPr lang="en-US" sz="2000" i="1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 can be estimated.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0" name="Object 10"/>
          <p:cNvGraphicFramePr>
            <a:graphicFrameLocks noChangeAspect="1"/>
          </p:cNvGraphicFramePr>
          <p:nvPr/>
        </p:nvGraphicFramePr>
        <p:xfrm>
          <a:off x="2738244" y="53403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90" name="Equation" r:id="rId11" imgW="203040" imgH="177480" progId="Equation.DSMT4">
                  <p:embed/>
                </p:oleObj>
              </mc:Choice>
              <mc:Fallback>
                <p:oleObj name="Equation" r:id="rId11" imgW="2030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244" y="53403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60"/>
          <p:cNvGraphicFramePr>
            <a:graphicFrameLocks noChangeAspect="1"/>
          </p:cNvGraphicFramePr>
          <p:nvPr/>
        </p:nvGraphicFramePr>
        <p:xfrm>
          <a:off x="869756" y="4225925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91" name="Equation" r:id="rId13" imgW="406080" imgH="203040" progId="Equation.DSMT4">
                  <p:embed/>
                </p:oleObj>
              </mc:Choice>
              <mc:Fallback>
                <p:oleObj name="Equation" r:id="rId13" imgW="4060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56" y="4225925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Oval 57"/>
          <p:cNvSpPr>
            <a:spLocks noChangeAspect="1" noChangeArrowheads="1"/>
          </p:cNvSpPr>
          <p:nvPr/>
        </p:nvSpPr>
        <p:spPr bwMode="auto">
          <a:xfrm>
            <a:off x="2795854" y="4374023"/>
            <a:ext cx="71437" cy="71437"/>
          </a:xfrm>
          <a:prstGeom prst="ellipse">
            <a:avLst/>
          </a:prstGeom>
          <a:solidFill>
            <a:srgbClr val="E6B02A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4972050" y="3502946"/>
          <a:ext cx="37465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92" name="Equation" r:id="rId15" imgW="2082600" imgH="393480" progId="Equation.DSMT4">
                  <p:embed/>
                </p:oleObj>
              </mc:Choice>
              <mc:Fallback>
                <p:oleObj name="Equation" r:id="rId15" imgW="208260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502946"/>
                        <a:ext cx="37465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3"/>
          <p:cNvGraphicFramePr>
            <a:graphicFrameLocks noChangeAspect="1"/>
          </p:cNvGraphicFramePr>
          <p:nvPr/>
        </p:nvGraphicFramePr>
        <p:xfrm>
          <a:off x="5352129" y="4569128"/>
          <a:ext cx="29686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93" name="Equation" r:id="rId17" imgW="1650960" imgH="419040" progId="Equation.DSMT4">
                  <p:embed/>
                </p:oleObj>
              </mc:Choice>
              <mc:Fallback>
                <p:oleObj name="Equation" r:id="rId17" imgW="165096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129" y="4569128"/>
                        <a:ext cx="29686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 bwMode="auto">
          <a:xfrm>
            <a:off x="4898104" y="3443336"/>
            <a:ext cx="3867150" cy="864000"/>
          </a:xfrm>
          <a:prstGeom prst="rect">
            <a:avLst/>
          </a:prstGeom>
          <a:noFill/>
          <a:ln w="5715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8104" y="4480228"/>
            <a:ext cx="3867150" cy="933450"/>
          </a:xfrm>
          <a:prstGeom prst="rect">
            <a:avLst/>
          </a:prstGeom>
          <a:noFill/>
          <a:ln w="5715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1" grpId="0" animBg="1"/>
      <p:bldP spid="52" grpId="0" animBg="1"/>
      <p:bldP spid="36" grpId="0" animBg="1"/>
      <p:bldP spid="37" grpId="0" animBg="1"/>
      <p:bldP spid="34" grpId="0" animBg="1"/>
      <p:bldP spid="38" grpId="0" animBg="1"/>
      <p:bldP spid="49" grpId="0" build="p"/>
      <p:bldP spid="57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Interpolation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6.3</a:t>
            </a:r>
            <a:endParaRPr lang="en-US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Areas Under the Normal Curve</a:t>
            </a:r>
            <a:endParaRPr lang="en-US" sz="1400" dirty="0"/>
          </a:p>
        </p:txBody>
      </p:sp>
      <p:pic>
        <p:nvPicPr>
          <p:cNvPr id="30" name="Picture 29" descr="Untitled-2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162050"/>
            <a:ext cx="7662858" cy="1409143"/>
          </a:xfrm>
          <a:prstGeom prst="rect">
            <a:avLst/>
          </a:prstGeom>
        </p:spPr>
      </p:pic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2082800" y="3251200"/>
            <a:ext cx="573405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5294313" algn="r"/>
                <a:tab pos="6002338" algn="l"/>
              </a:tabLst>
            </a:pPr>
            <a:r>
              <a:rPr lang="en-US" sz="1600" b="1" i="1" dirty="0" smtClean="0">
                <a:solidFill>
                  <a:schemeClr val="tx1"/>
                </a:solidFill>
              </a:rPr>
              <a:t>P</a:t>
            </a:r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</a:rPr>
              <a:t>Z</a:t>
            </a:r>
            <a:r>
              <a:rPr lang="en-US" sz="600" b="1" i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&lt;</a:t>
            </a:r>
            <a:r>
              <a:rPr lang="en-US" sz="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1.172)?	</a:t>
            </a:r>
            <a:r>
              <a:rPr lang="en-US" sz="1600" b="1" i="1" dirty="0" smtClean="0">
                <a:solidFill>
                  <a:schemeClr val="tx1"/>
                </a:solidFill>
              </a:rPr>
              <a:t>Answer</a:t>
            </a:r>
            <a:r>
              <a:rPr lang="en-US" sz="1600" b="1" dirty="0" smtClean="0">
                <a:solidFill>
                  <a:schemeClr val="tx1"/>
                </a:solidFill>
              </a:rPr>
              <a:t>: 0.8794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5294313" algn="r"/>
                <a:tab pos="6002338" algn="l"/>
              </a:tabLst>
            </a:pPr>
            <a:r>
              <a:rPr lang="en-US" sz="1600" b="1" i="1" dirty="0" smtClean="0">
                <a:solidFill>
                  <a:schemeClr val="tx1"/>
                </a:solidFill>
              </a:rPr>
              <a:t>P</a:t>
            </a:r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</a:rPr>
              <a:t>Z</a:t>
            </a:r>
            <a:r>
              <a:rPr lang="en-US" sz="600" b="1" i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&lt;</a:t>
            </a:r>
            <a:r>
              <a:rPr lang="en-US" sz="600" b="1" dirty="0" smtClean="0">
                <a:solidFill>
                  <a:schemeClr val="tx1"/>
                </a:solidFill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</a:rPr>
              <a:t>z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0.8700, </a:t>
            </a:r>
            <a:r>
              <a:rPr lang="en-US" sz="1600" b="1" i="1" dirty="0" smtClean="0">
                <a:solidFill>
                  <a:schemeClr val="tx1"/>
                </a:solidFill>
              </a:rPr>
              <a:t>z</a:t>
            </a:r>
            <a:r>
              <a:rPr lang="en-US" sz="600" b="1" i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</a:t>
            </a:r>
            <a:r>
              <a:rPr lang="en-US" sz="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?  	1.126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770185" y="2149476"/>
            <a:ext cx="1289050" cy="216000"/>
          </a:xfrm>
          <a:prstGeom prst="rect">
            <a:avLst/>
          </a:prstGeom>
          <a:noFill/>
          <a:ln w="38100" cap="flat" cmpd="sng" algn="ctr">
            <a:solidFill>
              <a:srgbClr val="FF57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48970" y="2149476"/>
            <a:ext cx="1289050" cy="216000"/>
          </a:xfrm>
          <a:prstGeom prst="rect">
            <a:avLst/>
          </a:prstGeom>
          <a:noFill/>
          <a:ln w="38100" cap="flat" cmpd="sng" algn="ctr">
            <a:solidFill>
              <a:srgbClr val="FF57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2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34518</TotalTime>
  <Words>981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Verdana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lenovo</cp:lastModifiedBy>
  <cp:revision>2849</cp:revision>
  <dcterms:created xsi:type="dcterms:W3CDTF">2009-05-04T03:18:57Z</dcterms:created>
  <dcterms:modified xsi:type="dcterms:W3CDTF">2022-12-30T06:06:54Z</dcterms:modified>
</cp:coreProperties>
</file>