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President</a:t>
            </a:r>
            <a:r>
              <a:rPr lang="en-US" spc="-100" smtClean="0"/>
              <a:t> </a:t>
            </a:r>
            <a:r>
              <a:rPr lang="en-US" smtClean="0"/>
              <a:t>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Erwin</a:t>
            </a:r>
            <a:r>
              <a:rPr lang="en-US" spc="-75" smtClean="0"/>
              <a:t> </a:t>
            </a:r>
            <a:r>
              <a:rPr lang="en-US" smtClean="0"/>
              <a:t>Sitompul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PBST</a:t>
            </a:r>
            <a:r>
              <a:rPr lang="en-US" spc="-50" smtClean="0"/>
              <a:t> </a:t>
            </a:r>
            <a:r>
              <a:rPr lang="en-US" spc="-5" smtClean="0"/>
              <a:t>6/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4824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President</a:t>
            </a:r>
            <a:r>
              <a:rPr lang="en-US" spc="-100" smtClean="0"/>
              <a:t> </a:t>
            </a:r>
            <a:r>
              <a:rPr lang="en-US" smtClean="0"/>
              <a:t>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Erwin</a:t>
            </a:r>
            <a:r>
              <a:rPr lang="en-US" spc="-75" smtClean="0"/>
              <a:t> </a:t>
            </a:r>
            <a:r>
              <a:rPr lang="en-US" smtClean="0"/>
              <a:t>Sitompul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PBST</a:t>
            </a:r>
            <a:r>
              <a:rPr lang="en-US" spc="-50" smtClean="0"/>
              <a:t> </a:t>
            </a:r>
            <a:r>
              <a:rPr lang="en-US" spc="-5" smtClean="0"/>
              <a:t>6/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24235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President</a:t>
            </a:r>
            <a:r>
              <a:rPr lang="en-US" spc="-100" smtClean="0"/>
              <a:t> </a:t>
            </a:r>
            <a:r>
              <a:rPr lang="en-US" smtClean="0"/>
              <a:t>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Erwin</a:t>
            </a:r>
            <a:r>
              <a:rPr lang="en-US" spc="-75" smtClean="0"/>
              <a:t> </a:t>
            </a:r>
            <a:r>
              <a:rPr lang="en-US" smtClean="0"/>
              <a:t>Sitompul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PBST</a:t>
            </a:r>
            <a:r>
              <a:rPr lang="en-US" spc="-50" smtClean="0"/>
              <a:t> </a:t>
            </a:r>
            <a:r>
              <a:rPr lang="en-US" spc="-5" smtClean="0"/>
              <a:t>6/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14468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5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Erwin</a:t>
            </a:r>
            <a:r>
              <a:rPr lang="en-US" spc="-75" smtClean="0"/>
              <a:t> </a:t>
            </a:r>
            <a:r>
              <a:rPr lang="en-US" smtClean="0"/>
              <a:t>Sitompul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President</a:t>
            </a:r>
            <a:r>
              <a:rPr lang="en-US" spc="-100" smtClean="0"/>
              <a:t> </a:t>
            </a:r>
            <a:r>
              <a:rPr lang="en-US" smtClean="0"/>
              <a:t>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PBST</a:t>
            </a:r>
            <a:r>
              <a:rPr lang="en-US" spc="-50" smtClean="0"/>
              <a:t> </a:t>
            </a:r>
            <a:r>
              <a:rPr lang="en-US" spc="-5" smtClean="0"/>
              <a:t>6/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0666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President</a:t>
            </a:r>
            <a:r>
              <a:rPr lang="en-US" spc="-100" smtClean="0"/>
              <a:t> </a:t>
            </a:r>
            <a:r>
              <a:rPr lang="en-US" smtClean="0"/>
              <a:t>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Erwin</a:t>
            </a:r>
            <a:r>
              <a:rPr lang="en-US" spc="-75" smtClean="0"/>
              <a:t> </a:t>
            </a:r>
            <a:r>
              <a:rPr lang="en-US" smtClean="0"/>
              <a:t>Sitompul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PBST</a:t>
            </a:r>
            <a:r>
              <a:rPr lang="en-US" spc="-50" smtClean="0"/>
              <a:t> </a:t>
            </a:r>
            <a:r>
              <a:rPr lang="en-US" spc="-5" smtClean="0"/>
              <a:t>6/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4312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President</a:t>
            </a:r>
            <a:r>
              <a:rPr lang="en-US" spc="-100" smtClean="0"/>
              <a:t> </a:t>
            </a:r>
            <a:r>
              <a:rPr lang="en-US" smtClean="0"/>
              <a:t>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Erwin</a:t>
            </a:r>
            <a:r>
              <a:rPr lang="en-US" spc="-75" smtClean="0"/>
              <a:t> </a:t>
            </a:r>
            <a:r>
              <a:rPr lang="en-US" smtClean="0"/>
              <a:t>Sitompul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PBST</a:t>
            </a:r>
            <a:r>
              <a:rPr lang="en-US" spc="-50" smtClean="0"/>
              <a:t> </a:t>
            </a:r>
            <a:r>
              <a:rPr lang="en-US" spc="-5" smtClean="0"/>
              <a:t>6/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63198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President</a:t>
            </a:r>
            <a:r>
              <a:rPr lang="en-US" spc="-100" smtClean="0"/>
              <a:t> </a:t>
            </a:r>
            <a:r>
              <a:rPr lang="en-US" smtClean="0"/>
              <a:t>University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Erwin</a:t>
            </a:r>
            <a:r>
              <a:rPr lang="en-US" spc="-75" smtClean="0"/>
              <a:t> </a:t>
            </a:r>
            <a:r>
              <a:rPr lang="en-US" smtClean="0"/>
              <a:t>Sitompul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PBST</a:t>
            </a:r>
            <a:r>
              <a:rPr lang="en-US" spc="-50" smtClean="0"/>
              <a:t> </a:t>
            </a:r>
            <a:r>
              <a:rPr lang="en-US" spc="-5" smtClean="0"/>
              <a:t>6/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52533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President</a:t>
            </a:r>
            <a:r>
              <a:rPr lang="en-US" spc="-100" smtClean="0"/>
              <a:t> </a:t>
            </a:r>
            <a:r>
              <a:rPr lang="en-US" smtClean="0"/>
              <a:t>University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Erwin</a:t>
            </a:r>
            <a:r>
              <a:rPr lang="en-US" spc="-75" smtClean="0"/>
              <a:t> </a:t>
            </a:r>
            <a:r>
              <a:rPr lang="en-US" smtClean="0"/>
              <a:t>Sitompul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PBST</a:t>
            </a:r>
            <a:r>
              <a:rPr lang="en-US" spc="-50" smtClean="0"/>
              <a:t> </a:t>
            </a:r>
            <a:r>
              <a:rPr lang="en-US" spc="-5" smtClean="0"/>
              <a:t>6/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94462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President</a:t>
            </a:r>
            <a:r>
              <a:rPr lang="en-US" spc="-100" smtClean="0"/>
              <a:t> </a:t>
            </a:r>
            <a:r>
              <a:rPr lang="en-US" smtClean="0"/>
              <a:t>University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Erwin</a:t>
            </a:r>
            <a:r>
              <a:rPr lang="en-US" spc="-75" smtClean="0"/>
              <a:t> </a:t>
            </a:r>
            <a:r>
              <a:rPr lang="en-US" smtClean="0"/>
              <a:t>Sitompul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PBST</a:t>
            </a:r>
            <a:r>
              <a:rPr lang="en-US" spc="-50" smtClean="0"/>
              <a:t> </a:t>
            </a:r>
            <a:r>
              <a:rPr lang="en-US" spc="-5" smtClean="0"/>
              <a:t>6/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97833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20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President</a:t>
            </a:r>
            <a:r>
              <a:rPr lang="en-US" spc="-100" smtClean="0"/>
              <a:t> </a:t>
            </a:r>
            <a:r>
              <a:rPr lang="en-US" smtClean="0"/>
              <a:t>University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Erwin</a:t>
            </a:r>
            <a:r>
              <a:rPr lang="en-US" spc="-75" smtClean="0"/>
              <a:t> </a:t>
            </a:r>
            <a:r>
              <a:rPr lang="en-US" smtClean="0"/>
              <a:t>Sitompul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PBST</a:t>
            </a:r>
            <a:r>
              <a:rPr lang="en-US" spc="-50" smtClean="0"/>
              <a:t> </a:t>
            </a:r>
            <a:r>
              <a:rPr lang="en-US" spc="-5" smtClean="0"/>
              <a:t>6/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97911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President</a:t>
            </a:r>
            <a:r>
              <a:rPr lang="en-US" spc="-100" smtClean="0"/>
              <a:t> </a:t>
            </a:r>
            <a:r>
              <a:rPr lang="en-US" smtClean="0"/>
              <a:t>University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Erwin</a:t>
            </a:r>
            <a:r>
              <a:rPr lang="en-US" spc="-75" smtClean="0"/>
              <a:t> </a:t>
            </a:r>
            <a:r>
              <a:rPr lang="en-US" smtClean="0"/>
              <a:t>Sitompul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PBST</a:t>
            </a:r>
            <a:r>
              <a:rPr lang="en-US" spc="-50" smtClean="0"/>
              <a:t> </a:t>
            </a:r>
            <a:r>
              <a:rPr lang="en-US" spc="-5" smtClean="0"/>
              <a:t>6/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111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President</a:t>
            </a:r>
            <a:r>
              <a:rPr lang="en-US" spc="-100" smtClean="0"/>
              <a:t> </a:t>
            </a:r>
            <a:r>
              <a:rPr lang="en-US" smtClean="0"/>
              <a:t>University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Erwin</a:t>
            </a:r>
            <a:r>
              <a:rPr lang="en-US" spc="-75" smtClean="0"/>
              <a:t> </a:t>
            </a:r>
            <a:r>
              <a:rPr lang="en-US" smtClean="0"/>
              <a:t>Sitompul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mtClean="0"/>
              <a:t>PBST</a:t>
            </a:r>
            <a:r>
              <a:rPr lang="en-US" spc="-50" smtClean="0"/>
              <a:t> </a:t>
            </a:r>
            <a:r>
              <a:rPr lang="en-US" spc="-5" smtClean="0"/>
              <a:t>6/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04263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6" r:id="rId12"/>
    <p:sldLayoutId id="214748366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7278" y="2637343"/>
            <a:ext cx="5946140" cy="24179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55"/>
              </a:spcBef>
            </a:pPr>
            <a:r>
              <a:rPr sz="2800" b="1" spc="-5" dirty="0">
                <a:solidFill>
                  <a:srgbClr val="FF2D61"/>
                </a:solidFill>
                <a:latin typeface="Verdana"/>
                <a:cs typeface="Verdana"/>
              </a:rPr>
              <a:t>Chapter</a:t>
            </a:r>
            <a:r>
              <a:rPr sz="2800" b="1" spc="15" dirty="0">
                <a:solidFill>
                  <a:srgbClr val="FF2D61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FF2D61"/>
                </a:solidFill>
                <a:latin typeface="Verdana"/>
                <a:cs typeface="Verdana"/>
              </a:rPr>
              <a:t>5</a:t>
            </a:r>
            <a:endParaRPr sz="2800" dirty="0">
              <a:latin typeface="Verdana"/>
              <a:cs typeface="Verdana"/>
            </a:endParaRPr>
          </a:p>
          <a:p>
            <a:pPr marL="12065" marR="5080" algn="ctr">
              <a:lnSpc>
                <a:spcPct val="100000"/>
              </a:lnSpc>
              <a:spcBef>
                <a:spcPts val="540"/>
              </a:spcBef>
              <a:tabLst>
                <a:tab pos="1420495" algn="l"/>
              </a:tabLst>
            </a:pPr>
            <a:r>
              <a:rPr sz="3200" b="1" dirty="0">
                <a:latin typeface="Verdana"/>
                <a:cs typeface="Verdana"/>
              </a:rPr>
              <a:t>Some	</a:t>
            </a:r>
            <a:r>
              <a:rPr sz="3200" b="1" spc="-5" dirty="0">
                <a:latin typeface="Verdana"/>
                <a:cs typeface="Verdana"/>
              </a:rPr>
              <a:t>Discrete</a:t>
            </a:r>
            <a:r>
              <a:rPr sz="3200" b="1" spc="-55" dirty="0">
                <a:latin typeface="Verdana"/>
                <a:cs typeface="Verdana"/>
              </a:rPr>
              <a:t> </a:t>
            </a:r>
            <a:r>
              <a:rPr sz="3200" b="1" dirty="0">
                <a:latin typeface="Verdana"/>
                <a:cs typeface="Verdana"/>
              </a:rPr>
              <a:t>Probability  </a:t>
            </a:r>
            <a:r>
              <a:rPr sz="3200" b="1" spc="-5" dirty="0" smtClean="0">
                <a:latin typeface="Verdana"/>
                <a:cs typeface="Verdana"/>
              </a:rPr>
              <a:t>Distributions</a:t>
            </a:r>
            <a:endParaRPr lang="en-US" sz="3200" b="1" spc="-5" dirty="0" smtClean="0">
              <a:latin typeface="Verdana"/>
              <a:cs typeface="Verdana"/>
            </a:endParaRPr>
          </a:p>
          <a:p>
            <a:pPr marL="12065" marR="5080" algn="ctr">
              <a:lnSpc>
                <a:spcPct val="100000"/>
              </a:lnSpc>
              <a:spcBef>
                <a:spcPts val="540"/>
              </a:spcBef>
              <a:tabLst>
                <a:tab pos="1420495" algn="l"/>
              </a:tabLst>
            </a:pPr>
            <a:endParaRPr lang="en-US" sz="3200" b="1" spc="-5" dirty="0">
              <a:latin typeface="Verdana"/>
              <a:cs typeface="Verdana"/>
            </a:endParaRPr>
          </a:p>
          <a:p>
            <a:pPr marL="12065" marR="5080" algn="ctr">
              <a:lnSpc>
                <a:spcPct val="100000"/>
              </a:lnSpc>
              <a:spcBef>
                <a:spcPts val="540"/>
              </a:spcBef>
              <a:tabLst>
                <a:tab pos="1420495" algn="l"/>
              </a:tabLst>
            </a:pPr>
            <a:r>
              <a:rPr lang="en-US" sz="1600" b="1" i="1" spc="-5" smtClean="0">
                <a:latin typeface="Verdana"/>
                <a:cs typeface="Verdana"/>
              </a:rPr>
              <a:t>                            Acknowledgment</a:t>
            </a:r>
            <a:r>
              <a:rPr lang="en-US" sz="1600" b="1" i="1" spc="-5" dirty="0" smtClean="0">
                <a:latin typeface="Verdana"/>
                <a:cs typeface="Verdana"/>
              </a:rPr>
              <a:t>: Erwin </a:t>
            </a:r>
            <a:r>
              <a:rPr lang="en-US" sz="1600" b="1" i="1" spc="-5" dirty="0" err="1" smtClean="0">
                <a:latin typeface="Verdana"/>
                <a:cs typeface="Verdana"/>
              </a:rPr>
              <a:t>Sitompul</a:t>
            </a:r>
            <a:endParaRPr sz="1600" i="1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6455" y="6620923"/>
            <a:ext cx="882015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PBST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6/</a:t>
            </a:r>
            <a:fld id="{81D60167-4931-47E6-BA6A-407CBD079E47}" type="slidenum"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1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3130550" cy="233679"/>
          </a:xfrm>
          <a:prstGeom prst="rect">
            <a:avLst/>
          </a:prstGeom>
          <a:solidFill>
            <a:srgbClr val="FF2D61"/>
          </a:solidFill>
        </p:spPr>
        <p:txBody>
          <a:bodyPr vert="horz" wrap="square" lIns="0" tIns="3175" rIns="0" bIns="0" rtlCol="0">
            <a:spAutoFit/>
          </a:bodyPr>
          <a:lstStyle/>
          <a:p>
            <a:pPr marR="85090" algn="r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0295" y="0"/>
            <a:ext cx="6014085" cy="233679"/>
          </a:xfrm>
          <a:prstGeom prst="rect">
            <a:avLst/>
          </a:prstGeom>
          <a:solidFill>
            <a:srgbClr val="FF5681"/>
          </a:solidFill>
        </p:spPr>
        <p:txBody>
          <a:bodyPr vert="horz" wrap="square" lIns="0" tIns="317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Some Discrete Probability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624827"/>
            <a:ext cx="9144000" cy="233679"/>
            <a:chOff x="0" y="6624827"/>
            <a:chExt cx="9144000" cy="233679"/>
          </a:xfrm>
        </p:grpSpPr>
        <p:sp>
          <p:nvSpPr>
            <p:cNvPr id="3" name="object 3"/>
            <p:cNvSpPr/>
            <p:nvPr/>
          </p:nvSpPr>
          <p:spPr>
            <a:xfrm>
              <a:off x="0" y="6624827"/>
              <a:ext cx="3042285" cy="233679"/>
            </a:xfrm>
            <a:custGeom>
              <a:avLst/>
              <a:gdLst/>
              <a:ahLst/>
              <a:cxnLst/>
              <a:rect l="l" t="t" r="r" b="b"/>
              <a:pathLst>
                <a:path w="3042285" h="233679">
                  <a:moveTo>
                    <a:pt x="3041904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3041904" y="233171"/>
                  </a:lnTo>
                  <a:lnTo>
                    <a:pt x="3041904" y="0"/>
                  </a:lnTo>
                  <a:close/>
                </a:path>
              </a:pathLst>
            </a:custGeom>
            <a:solidFill>
              <a:srgbClr val="FF2D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1904" y="6624827"/>
              <a:ext cx="3077210" cy="233679"/>
            </a:xfrm>
            <a:custGeom>
              <a:avLst/>
              <a:gdLst/>
              <a:ahLst/>
              <a:cxnLst/>
              <a:rect l="l" t="t" r="r" b="b"/>
              <a:pathLst>
                <a:path w="3077210" h="233679">
                  <a:moveTo>
                    <a:pt x="3076956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3076956" y="233171"/>
                  </a:lnTo>
                  <a:lnTo>
                    <a:pt x="3076956" y="0"/>
                  </a:lnTo>
                  <a:close/>
                </a:path>
              </a:pathLst>
            </a:custGeom>
            <a:solidFill>
              <a:srgbClr val="FF5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2096" y="6624827"/>
              <a:ext cx="3042285" cy="233679"/>
            </a:xfrm>
            <a:custGeom>
              <a:avLst/>
              <a:gdLst/>
              <a:ahLst/>
              <a:cxnLst/>
              <a:rect l="l" t="t" r="r" b="b"/>
              <a:pathLst>
                <a:path w="3042284" h="233679">
                  <a:moveTo>
                    <a:pt x="3041904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3041904" y="233171"/>
                  </a:lnTo>
                  <a:lnTo>
                    <a:pt x="3041904" y="0"/>
                  </a:lnTo>
                  <a:close/>
                </a:path>
              </a:pathLst>
            </a:custGeom>
            <a:solidFill>
              <a:srgbClr val="FF9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752475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Poisson </a:t>
            </a:r>
            <a:r>
              <a:rPr dirty="0"/>
              <a:t>Distribution and </a:t>
            </a:r>
            <a:r>
              <a:rPr spc="-10" dirty="0"/>
              <a:t>Poisson</a:t>
            </a:r>
            <a:r>
              <a:rPr spc="-114" dirty="0"/>
              <a:t> </a:t>
            </a:r>
            <a:r>
              <a:rPr spc="-5" dirty="0"/>
              <a:t>Process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" y="2286000"/>
            <a:ext cx="8861425" cy="197738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78130" marR="74295" indent="-266065" algn="just">
              <a:lnSpc>
                <a:spcPts val="1920"/>
              </a:lnSpc>
              <a:spcBef>
                <a:spcPts val="56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spc="-5" dirty="0">
                <a:latin typeface="Verdana"/>
                <a:cs typeface="Verdana"/>
              </a:rPr>
              <a:t>Experiments yielding numerical </a:t>
            </a:r>
            <a:r>
              <a:rPr sz="2000" spc="-10" dirty="0">
                <a:latin typeface="Verdana"/>
                <a:cs typeface="Verdana"/>
              </a:rPr>
              <a:t>values </a:t>
            </a:r>
            <a:r>
              <a:rPr sz="2000" dirty="0">
                <a:latin typeface="Verdana"/>
                <a:cs typeface="Verdana"/>
              </a:rPr>
              <a:t>of a </a:t>
            </a:r>
            <a:r>
              <a:rPr sz="2000" spc="-5" dirty="0">
                <a:latin typeface="Verdana"/>
                <a:cs typeface="Verdana"/>
              </a:rPr>
              <a:t>random </a:t>
            </a:r>
            <a:r>
              <a:rPr sz="2000" spc="-10" dirty="0">
                <a:latin typeface="Verdana"/>
                <a:cs typeface="Verdana"/>
              </a:rPr>
              <a:t>variable </a:t>
            </a:r>
            <a:r>
              <a:rPr sz="2000" i="1" spc="-5" dirty="0">
                <a:latin typeface="Verdana"/>
                <a:cs typeface="Verdana"/>
              </a:rPr>
              <a:t>X</a:t>
            </a:r>
            <a:r>
              <a:rPr sz="2000" spc="-5" dirty="0">
                <a:latin typeface="Verdana"/>
                <a:cs typeface="Verdana"/>
              </a:rPr>
              <a:t>, the  </a:t>
            </a:r>
            <a:r>
              <a:rPr sz="2000" dirty="0">
                <a:latin typeface="Verdana"/>
                <a:cs typeface="Verdana"/>
              </a:rPr>
              <a:t>number of outcomes </a:t>
            </a:r>
            <a:r>
              <a:rPr sz="2000" spc="-5" dirty="0">
                <a:latin typeface="Verdana"/>
                <a:cs typeface="Verdana"/>
              </a:rPr>
              <a:t>occurring during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given </a:t>
            </a:r>
            <a:r>
              <a:rPr sz="2000" spc="-5" dirty="0">
                <a:latin typeface="Verdana"/>
                <a:cs typeface="Verdana"/>
              </a:rPr>
              <a:t>time interval </a:t>
            </a:r>
            <a:r>
              <a:rPr sz="200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a  </a:t>
            </a:r>
            <a:r>
              <a:rPr sz="2000" spc="-5" dirty="0">
                <a:latin typeface="Verdana"/>
                <a:cs typeface="Verdana"/>
              </a:rPr>
              <a:t>specified region, are called </a:t>
            </a:r>
            <a:r>
              <a:rPr sz="2000" b="1" dirty="0">
                <a:latin typeface="Verdana"/>
                <a:cs typeface="Verdana"/>
              </a:rPr>
              <a:t>Poisson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experiments</a:t>
            </a:r>
            <a:r>
              <a:rPr sz="2000" dirty="0">
                <a:latin typeface="Verdana"/>
                <a:cs typeface="Verdana"/>
              </a:rPr>
              <a:t>.</a:t>
            </a:r>
          </a:p>
          <a:p>
            <a:pPr marL="278130" marR="5080" indent="-266065" algn="just">
              <a:lnSpc>
                <a:spcPts val="1920"/>
              </a:lnSpc>
              <a:spcBef>
                <a:spcPts val="72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spc="-5" dirty="0">
                <a:latin typeface="Verdana"/>
                <a:cs typeface="Verdana"/>
              </a:rPr>
              <a:t>The time interval </a:t>
            </a:r>
            <a:r>
              <a:rPr sz="2000" spc="-10" dirty="0">
                <a:latin typeface="Verdana"/>
                <a:cs typeface="Verdana"/>
              </a:rPr>
              <a:t>may </a:t>
            </a:r>
            <a:r>
              <a:rPr sz="2000" spc="-5" dirty="0">
                <a:latin typeface="Verdana"/>
                <a:cs typeface="Verdana"/>
              </a:rPr>
              <a:t>be </a:t>
            </a:r>
            <a:r>
              <a:rPr sz="2000" spc="-10" dirty="0">
                <a:latin typeface="Verdana"/>
                <a:cs typeface="Verdana"/>
              </a:rPr>
              <a:t>given in any </a:t>
            </a:r>
            <a:r>
              <a:rPr sz="2000" spc="-5" dirty="0">
                <a:latin typeface="Verdana"/>
                <a:cs typeface="Verdana"/>
              </a:rPr>
              <a:t>length, </a:t>
            </a:r>
            <a:r>
              <a:rPr sz="2000" dirty="0">
                <a:latin typeface="Verdana"/>
                <a:cs typeface="Verdana"/>
              </a:rPr>
              <a:t>such as </a:t>
            </a:r>
            <a:r>
              <a:rPr sz="2000" spc="-5" dirty="0">
                <a:latin typeface="Verdana"/>
                <a:cs typeface="Verdana"/>
              </a:rPr>
              <a:t>minute, </a:t>
            </a:r>
            <a:r>
              <a:rPr sz="2000" spc="-50" dirty="0">
                <a:latin typeface="Verdana"/>
                <a:cs typeface="Verdana"/>
              </a:rPr>
              <a:t>day,  </a:t>
            </a:r>
            <a:r>
              <a:rPr sz="2000" spc="-5" dirty="0">
                <a:latin typeface="Verdana"/>
                <a:cs typeface="Verdana"/>
              </a:rPr>
              <a:t>week,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month.</a:t>
            </a:r>
          </a:p>
          <a:p>
            <a:pPr marL="278130" indent="-266065" algn="just">
              <a:lnSpc>
                <a:spcPts val="2160"/>
              </a:lnSpc>
              <a:spcBef>
                <a:spcPts val="254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spc="-5" dirty="0">
                <a:latin typeface="Verdana"/>
                <a:cs typeface="Verdana"/>
              </a:rPr>
              <a:t>The specified region may be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line </a:t>
            </a:r>
            <a:r>
              <a:rPr sz="2000" spc="-5" dirty="0">
                <a:latin typeface="Verdana"/>
                <a:cs typeface="Verdana"/>
              </a:rPr>
              <a:t>segment, </a:t>
            </a:r>
            <a:r>
              <a:rPr sz="2000" dirty="0">
                <a:latin typeface="Verdana"/>
                <a:cs typeface="Verdana"/>
              </a:rPr>
              <a:t>an </a:t>
            </a:r>
            <a:r>
              <a:rPr sz="2000" spc="-5" dirty="0">
                <a:latin typeface="Verdana"/>
                <a:cs typeface="Verdana"/>
              </a:rPr>
              <a:t>area,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volume,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</a:t>
            </a:r>
          </a:p>
          <a:p>
            <a:pPr marL="278130" algn="just">
              <a:lnSpc>
                <a:spcPts val="2160"/>
              </a:lnSpc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piece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material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3130550" cy="233679"/>
          </a:xfrm>
          <a:prstGeom prst="rect">
            <a:avLst/>
          </a:prstGeom>
          <a:solidFill>
            <a:srgbClr val="FF2D61"/>
          </a:solidFill>
        </p:spPr>
        <p:txBody>
          <a:bodyPr vert="horz" wrap="square" lIns="0" tIns="3175" rIns="0" bIns="0" rtlCol="0">
            <a:spAutoFit/>
          </a:bodyPr>
          <a:lstStyle/>
          <a:p>
            <a:pPr marL="197802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0295" y="0"/>
            <a:ext cx="6014085" cy="233679"/>
          </a:xfrm>
          <a:prstGeom prst="rect">
            <a:avLst/>
          </a:prstGeom>
          <a:solidFill>
            <a:srgbClr val="FF5681"/>
          </a:solidFill>
        </p:spPr>
        <p:txBody>
          <a:bodyPr vert="horz" wrap="square" lIns="0" tIns="317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Poisson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 and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Poisson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624827"/>
            <a:ext cx="9144000" cy="233679"/>
            <a:chOff x="0" y="6624827"/>
            <a:chExt cx="9144000" cy="233679"/>
          </a:xfrm>
        </p:grpSpPr>
        <p:sp>
          <p:nvSpPr>
            <p:cNvPr id="3" name="object 3"/>
            <p:cNvSpPr/>
            <p:nvPr/>
          </p:nvSpPr>
          <p:spPr>
            <a:xfrm>
              <a:off x="0" y="6624827"/>
              <a:ext cx="3042285" cy="233679"/>
            </a:xfrm>
            <a:custGeom>
              <a:avLst/>
              <a:gdLst/>
              <a:ahLst/>
              <a:cxnLst/>
              <a:rect l="l" t="t" r="r" b="b"/>
              <a:pathLst>
                <a:path w="3042285" h="233679">
                  <a:moveTo>
                    <a:pt x="3041904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3041904" y="233171"/>
                  </a:lnTo>
                  <a:lnTo>
                    <a:pt x="3041904" y="0"/>
                  </a:lnTo>
                  <a:close/>
                </a:path>
              </a:pathLst>
            </a:custGeom>
            <a:solidFill>
              <a:srgbClr val="FF2D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1904" y="6624827"/>
              <a:ext cx="3077210" cy="233679"/>
            </a:xfrm>
            <a:custGeom>
              <a:avLst/>
              <a:gdLst/>
              <a:ahLst/>
              <a:cxnLst/>
              <a:rect l="l" t="t" r="r" b="b"/>
              <a:pathLst>
                <a:path w="3077210" h="233679">
                  <a:moveTo>
                    <a:pt x="3076956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3076956" y="233171"/>
                  </a:lnTo>
                  <a:lnTo>
                    <a:pt x="3076956" y="0"/>
                  </a:lnTo>
                  <a:close/>
                </a:path>
              </a:pathLst>
            </a:custGeom>
            <a:solidFill>
              <a:srgbClr val="FF5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2096" y="6624827"/>
              <a:ext cx="3042285" cy="233679"/>
            </a:xfrm>
            <a:custGeom>
              <a:avLst/>
              <a:gdLst/>
              <a:ahLst/>
              <a:cxnLst/>
              <a:rect l="l" t="t" r="r" b="b"/>
              <a:pathLst>
                <a:path w="3042284" h="233679">
                  <a:moveTo>
                    <a:pt x="3041904" y="0"/>
                  </a:moveTo>
                  <a:lnTo>
                    <a:pt x="0" y="0"/>
                  </a:lnTo>
                  <a:lnTo>
                    <a:pt x="0" y="233171"/>
                  </a:lnTo>
                  <a:lnTo>
                    <a:pt x="3041904" y="233171"/>
                  </a:lnTo>
                  <a:lnTo>
                    <a:pt x="3041904" y="0"/>
                  </a:lnTo>
                  <a:close/>
                </a:path>
              </a:pathLst>
            </a:custGeom>
            <a:solidFill>
              <a:srgbClr val="FF9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762000"/>
            <a:ext cx="8515350" cy="532197"/>
          </a:xfrm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3086735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Properties </a:t>
            </a:r>
            <a:r>
              <a:rPr dirty="0"/>
              <a:t>of </a:t>
            </a:r>
            <a:r>
              <a:rPr spc="-10" dirty="0"/>
              <a:t>Poisson</a:t>
            </a:r>
            <a:r>
              <a:rPr spc="-110" dirty="0"/>
              <a:t> </a:t>
            </a:r>
            <a:r>
              <a:rPr spc="-5" dirty="0"/>
              <a:t>Process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" y="1981200"/>
            <a:ext cx="8904605" cy="3288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130" indent="-266065">
              <a:lnSpc>
                <a:spcPts val="2160"/>
              </a:lnSpc>
              <a:spcBef>
                <a:spcPts val="10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Poisson </a:t>
            </a:r>
            <a:r>
              <a:rPr sz="2000" spc="-5" dirty="0">
                <a:latin typeface="Verdana"/>
                <a:cs typeface="Verdana"/>
              </a:rPr>
              <a:t>experiment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derived </a:t>
            </a:r>
            <a:r>
              <a:rPr sz="2000" dirty="0">
                <a:latin typeface="Verdana"/>
                <a:cs typeface="Verdana"/>
              </a:rPr>
              <a:t>from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b="1" dirty="0">
                <a:latin typeface="Verdana"/>
                <a:cs typeface="Verdana"/>
              </a:rPr>
              <a:t>Poisson process</a:t>
            </a:r>
            <a:r>
              <a:rPr sz="2000" b="1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</a:p>
          <a:p>
            <a:pPr marL="278130">
              <a:lnSpc>
                <a:spcPts val="2160"/>
              </a:lnSpc>
            </a:pPr>
            <a:r>
              <a:rPr sz="2000" spc="-5" dirty="0">
                <a:latin typeface="Verdana"/>
                <a:cs typeface="Verdana"/>
              </a:rPr>
              <a:t>possesses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following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properties:</a:t>
            </a:r>
            <a:endParaRPr sz="2000" dirty="0">
              <a:latin typeface="Verdana"/>
              <a:cs typeface="Verdana"/>
            </a:endParaRPr>
          </a:p>
          <a:p>
            <a:pPr marL="646430" marR="5080" lvl="1" indent="-368935">
              <a:lnSpc>
                <a:spcPts val="1920"/>
              </a:lnSpc>
              <a:spcBef>
                <a:spcPts val="705"/>
              </a:spcBef>
              <a:buClr>
                <a:srgbClr val="FF2D61"/>
              </a:buClr>
              <a:buAutoNum type="arabicPeriod"/>
              <a:tabLst>
                <a:tab pos="647065" algn="l"/>
              </a:tabLst>
            </a:pPr>
            <a:r>
              <a:rPr sz="2000" spc="-5" dirty="0">
                <a:latin typeface="Verdana"/>
                <a:cs typeface="Verdana"/>
              </a:rPr>
              <a:t>The number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outcomes occurring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one time interval </a:t>
            </a:r>
            <a:r>
              <a:rPr sz="2000" dirty="0">
                <a:latin typeface="Verdana"/>
                <a:cs typeface="Verdana"/>
              </a:rPr>
              <a:t>or  </a:t>
            </a:r>
            <a:r>
              <a:rPr sz="2000" spc="-5" dirty="0">
                <a:latin typeface="Verdana"/>
                <a:cs typeface="Verdana"/>
              </a:rPr>
              <a:t>specified region is </a:t>
            </a:r>
            <a:r>
              <a:rPr sz="2000" dirty="0">
                <a:latin typeface="Verdana"/>
                <a:cs typeface="Verdana"/>
              </a:rPr>
              <a:t>independent of </a:t>
            </a:r>
            <a:r>
              <a:rPr sz="2000" spc="-5" dirty="0">
                <a:latin typeface="Verdana"/>
                <a:cs typeface="Verdana"/>
              </a:rPr>
              <a:t>the number that </a:t>
            </a:r>
            <a:r>
              <a:rPr sz="2000" dirty="0">
                <a:latin typeface="Verdana"/>
                <a:cs typeface="Verdana"/>
              </a:rPr>
              <a:t>occurs </a:t>
            </a:r>
            <a:r>
              <a:rPr sz="2000" spc="-10" dirty="0">
                <a:latin typeface="Verdana"/>
                <a:cs typeface="Verdana"/>
              </a:rPr>
              <a:t>in any  </a:t>
            </a:r>
            <a:r>
              <a:rPr sz="2000" dirty="0">
                <a:latin typeface="Verdana"/>
                <a:cs typeface="Verdana"/>
              </a:rPr>
              <a:t>other </a:t>
            </a:r>
            <a:r>
              <a:rPr sz="2000" spc="-5" dirty="0">
                <a:latin typeface="Verdana"/>
                <a:cs typeface="Verdana"/>
              </a:rPr>
              <a:t>disjoint time interval </a:t>
            </a:r>
            <a:r>
              <a:rPr sz="200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region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space.</a:t>
            </a:r>
            <a:endParaRPr sz="2000" dirty="0">
              <a:latin typeface="Verdana"/>
              <a:cs typeface="Verdana"/>
            </a:endParaRPr>
          </a:p>
          <a:p>
            <a:pPr marL="646430" marR="18415" lvl="1" indent="-368935">
              <a:lnSpc>
                <a:spcPct val="80000"/>
              </a:lnSpc>
              <a:spcBef>
                <a:spcPts val="735"/>
              </a:spcBef>
              <a:buClr>
                <a:srgbClr val="FF2D61"/>
              </a:buClr>
              <a:buAutoNum type="arabicPeriod"/>
              <a:tabLst>
                <a:tab pos="647065" algn="l"/>
              </a:tabLst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single </a:t>
            </a:r>
            <a:r>
              <a:rPr sz="2000" dirty="0">
                <a:latin typeface="Verdana"/>
                <a:cs typeface="Verdana"/>
              </a:rPr>
              <a:t>outcome </a:t>
            </a:r>
            <a:r>
              <a:rPr sz="2000" spc="-5" dirty="0">
                <a:latin typeface="Verdana"/>
                <a:cs typeface="Verdana"/>
              </a:rPr>
              <a:t>will </a:t>
            </a:r>
            <a:r>
              <a:rPr sz="2000" dirty="0">
                <a:latin typeface="Verdana"/>
                <a:cs typeface="Verdana"/>
              </a:rPr>
              <a:t>occur </a:t>
            </a:r>
            <a:r>
              <a:rPr sz="2000" spc="-5" dirty="0">
                <a:latin typeface="Verdana"/>
                <a:cs typeface="Verdana"/>
              </a:rPr>
              <a:t>during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very  </a:t>
            </a:r>
            <a:r>
              <a:rPr sz="2000" dirty="0">
                <a:latin typeface="Verdana"/>
                <a:cs typeface="Verdana"/>
              </a:rPr>
              <a:t>short </a:t>
            </a:r>
            <a:r>
              <a:rPr sz="2000" spc="-5" dirty="0">
                <a:latin typeface="Verdana"/>
                <a:cs typeface="Verdana"/>
              </a:rPr>
              <a:t>time </a:t>
            </a:r>
            <a:r>
              <a:rPr sz="2000" spc="-10" dirty="0">
                <a:latin typeface="Verdana"/>
                <a:cs typeface="Verdana"/>
              </a:rPr>
              <a:t>interval </a:t>
            </a:r>
            <a:r>
              <a:rPr sz="200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small region is proportional </a:t>
            </a:r>
            <a:r>
              <a:rPr sz="200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the  length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the time interval </a:t>
            </a:r>
            <a:r>
              <a:rPr sz="200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the size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the region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does </a:t>
            </a:r>
            <a:r>
              <a:rPr sz="2000" dirty="0">
                <a:latin typeface="Verdana"/>
                <a:cs typeface="Verdana"/>
              </a:rPr>
              <a:t>not  </a:t>
            </a:r>
            <a:r>
              <a:rPr sz="2000" spc="-5" dirty="0">
                <a:latin typeface="Verdana"/>
                <a:cs typeface="Verdana"/>
              </a:rPr>
              <a:t>depend </a:t>
            </a:r>
            <a:r>
              <a:rPr sz="200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the number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outcomes occurring outside this time  interval 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region.</a:t>
            </a:r>
            <a:endParaRPr sz="2000" dirty="0">
              <a:latin typeface="Verdana"/>
              <a:cs typeface="Verdana"/>
            </a:endParaRPr>
          </a:p>
          <a:p>
            <a:pPr marL="646430" lvl="1" indent="-368935">
              <a:lnSpc>
                <a:spcPts val="2160"/>
              </a:lnSpc>
              <a:spcBef>
                <a:spcPts val="240"/>
              </a:spcBef>
              <a:buClr>
                <a:srgbClr val="FF2D61"/>
              </a:buClr>
              <a:buAutoNum type="arabicPeriod"/>
              <a:tabLst>
                <a:tab pos="647065" algn="l"/>
              </a:tabLst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dirty="0">
                <a:latin typeface="Verdana"/>
                <a:cs typeface="Verdana"/>
              </a:rPr>
              <a:t>more than one outcome </a:t>
            </a:r>
            <a:r>
              <a:rPr sz="2000" spc="-5" dirty="0">
                <a:latin typeface="Verdana"/>
                <a:cs typeface="Verdana"/>
              </a:rPr>
              <a:t>will </a:t>
            </a:r>
            <a:r>
              <a:rPr sz="2000" dirty="0">
                <a:latin typeface="Verdana"/>
                <a:cs typeface="Verdana"/>
              </a:rPr>
              <a:t>occur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such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</a:p>
          <a:p>
            <a:pPr marL="646430">
              <a:lnSpc>
                <a:spcPts val="2160"/>
              </a:lnSpc>
            </a:pPr>
            <a:r>
              <a:rPr sz="2000" dirty="0">
                <a:latin typeface="Verdana"/>
                <a:cs typeface="Verdana"/>
              </a:rPr>
              <a:t>short </a:t>
            </a:r>
            <a:r>
              <a:rPr sz="2000" spc="-5" dirty="0">
                <a:latin typeface="Verdana"/>
                <a:cs typeface="Verdana"/>
              </a:rPr>
              <a:t>time </a:t>
            </a:r>
            <a:r>
              <a:rPr sz="2000" spc="-10" dirty="0">
                <a:latin typeface="Verdana"/>
                <a:cs typeface="Verdana"/>
              </a:rPr>
              <a:t>interval </a:t>
            </a:r>
            <a:r>
              <a:rPr sz="200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fall in </a:t>
            </a:r>
            <a:r>
              <a:rPr sz="2000" dirty="0">
                <a:latin typeface="Verdana"/>
                <a:cs typeface="Verdana"/>
              </a:rPr>
              <a:t>such a </a:t>
            </a:r>
            <a:r>
              <a:rPr sz="2000" spc="-5" dirty="0">
                <a:latin typeface="Verdana"/>
                <a:cs typeface="Verdana"/>
              </a:rPr>
              <a:t>small region is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negligible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3130550" cy="233679"/>
          </a:xfrm>
          <a:prstGeom prst="rect">
            <a:avLst/>
          </a:prstGeom>
          <a:solidFill>
            <a:srgbClr val="FF2D61"/>
          </a:solidFill>
        </p:spPr>
        <p:txBody>
          <a:bodyPr vert="horz" wrap="square" lIns="0" tIns="3175" rIns="0" bIns="0" rtlCol="0">
            <a:spAutoFit/>
          </a:bodyPr>
          <a:lstStyle/>
          <a:p>
            <a:pPr marL="197802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0295" y="0"/>
            <a:ext cx="6014085" cy="233679"/>
          </a:xfrm>
          <a:prstGeom prst="rect">
            <a:avLst/>
          </a:prstGeom>
          <a:solidFill>
            <a:srgbClr val="FF5681"/>
          </a:solidFill>
        </p:spPr>
        <p:txBody>
          <a:bodyPr vert="horz" wrap="square" lIns="0" tIns="317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Poisson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 and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Poisson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886700" cy="1325563"/>
          </a:xfrm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752475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Poisson </a:t>
            </a:r>
            <a:r>
              <a:rPr dirty="0"/>
              <a:t>Distribution and </a:t>
            </a:r>
            <a:r>
              <a:rPr spc="-10" dirty="0"/>
              <a:t>Poisson</a:t>
            </a:r>
            <a:r>
              <a:rPr spc="-114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905000"/>
            <a:ext cx="8854440" cy="10629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78130" marR="5080" indent="-266065">
              <a:lnSpc>
                <a:spcPct val="80000"/>
              </a:lnSpc>
              <a:spcBef>
                <a:spcPts val="58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b="1" spc="-5" dirty="0">
                <a:latin typeface="Verdana"/>
                <a:cs typeface="Verdana"/>
              </a:rPr>
              <a:t>|Poisson Distribution|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spc="-5" dirty="0">
                <a:latin typeface="Verdana"/>
                <a:cs typeface="Verdana"/>
              </a:rPr>
              <a:t>distribution of the </a:t>
            </a:r>
            <a:r>
              <a:rPr sz="2000" spc="-10" dirty="0">
                <a:latin typeface="Verdana"/>
                <a:cs typeface="Verdana"/>
              </a:rPr>
              <a:t>Poisson  </a:t>
            </a:r>
            <a:r>
              <a:rPr sz="2000" spc="-5" dirty="0">
                <a:latin typeface="Verdana"/>
                <a:cs typeface="Verdana"/>
              </a:rPr>
              <a:t>random </a:t>
            </a:r>
            <a:r>
              <a:rPr sz="2000" spc="-10" dirty="0">
                <a:latin typeface="Verdana"/>
                <a:cs typeface="Verdana"/>
              </a:rPr>
              <a:t>variable </a:t>
            </a:r>
            <a:r>
              <a:rPr sz="2000" i="1" spc="-5" dirty="0">
                <a:latin typeface="Verdana"/>
                <a:cs typeface="Verdana"/>
              </a:rPr>
              <a:t>X</a:t>
            </a:r>
            <a:r>
              <a:rPr sz="2000" spc="-5" dirty="0">
                <a:latin typeface="Verdana"/>
                <a:cs typeface="Verdana"/>
              </a:rPr>
              <a:t>, representing </a:t>
            </a:r>
            <a:r>
              <a:rPr sz="2000" dirty="0">
                <a:latin typeface="Verdana"/>
                <a:cs typeface="Verdana"/>
              </a:rPr>
              <a:t>the number of outcomes  </a:t>
            </a:r>
            <a:r>
              <a:rPr sz="2000" spc="-5" dirty="0">
                <a:latin typeface="Verdana"/>
                <a:cs typeface="Verdana"/>
              </a:rPr>
              <a:t>occurring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given </a:t>
            </a:r>
            <a:r>
              <a:rPr sz="2000" spc="-5" dirty="0">
                <a:latin typeface="Verdana"/>
                <a:cs typeface="Verdana"/>
              </a:rPr>
              <a:t>time interval </a:t>
            </a:r>
            <a:r>
              <a:rPr sz="200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specified region denoted by </a:t>
            </a:r>
            <a:r>
              <a:rPr sz="2000" i="1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,  </a:t>
            </a:r>
            <a:r>
              <a:rPr sz="2000" spc="-10" dirty="0">
                <a:latin typeface="Verdana"/>
                <a:cs typeface="Verdana"/>
              </a:rPr>
              <a:t>is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5705" y="0"/>
            <a:ext cx="7178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5.6	Poisson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 and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Poisson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3657600"/>
            <a:ext cx="993140" cy="0"/>
          </a:xfrm>
          <a:custGeom>
            <a:avLst/>
            <a:gdLst/>
            <a:ahLst/>
            <a:cxnLst/>
            <a:rect l="l" t="t" r="r" b="b"/>
            <a:pathLst>
              <a:path w="993139">
                <a:moveTo>
                  <a:pt x="0" y="0"/>
                </a:moveTo>
                <a:lnTo>
                  <a:pt x="992697" y="0"/>
                </a:lnTo>
              </a:path>
            </a:pathLst>
          </a:custGeom>
          <a:ln w="112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3600" y="3276600"/>
            <a:ext cx="1000760" cy="3175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800" i="1" spc="25" dirty="0">
                <a:latin typeface="Times New Roman"/>
                <a:cs typeface="Times New Roman"/>
              </a:rPr>
              <a:t>e</a:t>
            </a:r>
            <a:r>
              <a:rPr sz="1800" i="1" spc="-265" dirty="0">
                <a:latin typeface="Times New Roman"/>
                <a:cs typeface="Times New Roman"/>
              </a:rPr>
              <a:t> </a:t>
            </a:r>
            <a:r>
              <a:rPr sz="1575" spc="22" baseline="50264" dirty="0">
                <a:latin typeface="Symbol"/>
                <a:cs typeface="Symbol"/>
              </a:rPr>
              <a:t></a:t>
            </a:r>
            <a:r>
              <a:rPr sz="1575" spc="-142" baseline="50264" dirty="0">
                <a:latin typeface="Times New Roman"/>
                <a:cs typeface="Times New Roman"/>
              </a:rPr>
              <a:t> </a:t>
            </a:r>
            <a:r>
              <a:rPr sz="1650" i="1" spc="-15" baseline="47979" dirty="0">
                <a:latin typeface="Symbol"/>
                <a:cs typeface="Symbol"/>
              </a:rPr>
              <a:t></a:t>
            </a:r>
            <a:r>
              <a:rPr sz="1650" i="1" spc="-209" baseline="47979" dirty="0">
                <a:latin typeface="Times New Roman"/>
                <a:cs typeface="Times New Roman"/>
              </a:rPr>
              <a:t> </a:t>
            </a:r>
            <a:r>
              <a:rPr sz="1575" i="1" spc="7" baseline="50264" dirty="0">
                <a:latin typeface="Times New Roman"/>
                <a:cs typeface="Times New Roman"/>
              </a:rPr>
              <a:t>t</a:t>
            </a:r>
            <a:r>
              <a:rPr sz="1575" i="1" spc="135" baseline="50264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(</a:t>
            </a:r>
            <a:r>
              <a:rPr sz="1900" i="1" spc="60" dirty="0">
                <a:latin typeface="Symbol"/>
                <a:cs typeface="Symbol"/>
              </a:rPr>
              <a:t></a:t>
            </a:r>
            <a:r>
              <a:rPr sz="1900" i="1" spc="-265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t</a:t>
            </a:r>
            <a:r>
              <a:rPr sz="1800" i="1" spc="-23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)</a:t>
            </a:r>
            <a:r>
              <a:rPr sz="1800" spc="-229" dirty="0">
                <a:latin typeface="Times New Roman"/>
                <a:cs typeface="Times New Roman"/>
              </a:rPr>
              <a:t> </a:t>
            </a:r>
            <a:r>
              <a:rPr sz="1575" i="1" spc="22" baseline="50264" dirty="0">
                <a:latin typeface="Times New Roman"/>
                <a:cs typeface="Times New Roman"/>
              </a:rPr>
              <a:t>x</a:t>
            </a:r>
            <a:endParaRPr sz="1575" baseline="50264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3429000"/>
            <a:ext cx="1042669" cy="3175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i="1" spc="30" dirty="0">
                <a:latin typeface="Times New Roman"/>
                <a:cs typeface="Times New Roman"/>
              </a:rPr>
              <a:t>p</a:t>
            </a:r>
            <a:r>
              <a:rPr sz="1800" i="1" spc="-25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(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i="1" spc="80" dirty="0">
                <a:latin typeface="Times New Roman"/>
                <a:cs typeface="Times New Roman"/>
              </a:rPr>
              <a:t>x</a:t>
            </a:r>
            <a:r>
              <a:rPr sz="1800" spc="80" dirty="0">
                <a:latin typeface="Times New Roman"/>
                <a:cs typeface="Times New Roman"/>
              </a:rPr>
              <a:t>;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900" i="1" spc="-25" dirty="0">
                <a:latin typeface="Symbol"/>
                <a:cs typeface="Symbol"/>
              </a:rPr>
              <a:t></a:t>
            </a:r>
            <a:r>
              <a:rPr sz="1900" i="1" spc="-265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t</a:t>
            </a:r>
            <a:r>
              <a:rPr sz="1800" i="1" spc="-24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)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Symbol"/>
                <a:cs typeface="Symbol"/>
              </a:rPr>
              <a:t></a:t>
            </a:r>
            <a:endParaRPr sz="1800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800" y="3429000"/>
            <a:ext cx="170624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1645" algn="l"/>
              </a:tabLst>
            </a:pPr>
            <a:r>
              <a:rPr sz="1800" spc="15" dirty="0">
                <a:latin typeface="Times New Roman"/>
                <a:cs typeface="Times New Roman"/>
              </a:rPr>
              <a:t>,	</a:t>
            </a:r>
            <a:r>
              <a:rPr sz="1800" i="1" spc="25" dirty="0">
                <a:latin typeface="Times New Roman"/>
                <a:cs typeface="Times New Roman"/>
              </a:rPr>
              <a:t>x </a:t>
            </a:r>
            <a:r>
              <a:rPr sz="1800" spc="30" dirty="0">
                <a:latin typeface="Symbol"/>
                <a:cs typeface="Symbol"/>
              </a:rPr>
              <a:t>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0,1,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2,...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3657600"/>
            <a:ext cx="7758430" cy="9213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48180">
              <a:lnSpc>
                <a:spcPct val="100000"/>
              </a:lnSpc>
              <a:spcBef>
                <a:spcPts val="375"/>
              </a:spcBef>
            </a:pPr>
            <a:r>
              <a:rPr sz="1800" i="1" spc="25" dirty="0">
                <a:latin typeface="Times New Roman"/>
                <a:cs typeface="Times New Roman"/>
              </a:rPr>
              <a:t>x</a:t>
            </a:r>
            <a:r>
              <a:rPr sz="1800" i="1" spc="-204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!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  <a:spcBef>
                <a:spcPts val="775"/>
              </a:spcBef>
            </a:pPr>
            <a:r>
              <a:rPr sz="2000" dirty="0">
                <a:latin typeface="Verdana"/>
                <a:cs typeface="Verdana"/>
              </a:rPr>
              <a:t>where </a:t>
            </a:r>
            <a:r>
              <a:rPr sz="2000" i="1" dirty="0">
                <a:latin typeface="Verdana"/>
                <a:cs typeface="Verdana"/>
              </a:rPr>
              <a:t>λ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average </a:t>
            </a:r>
            <a:r>
              <a:rPr sz="2000" spc="-5" dirty="0">
                <a:latin typeface="Verdana"/>
                <a:cs typeface="Verdana"/>
              </a:rPr>
              <a:t>number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outcomes per unit time </a:t>
            </a:r>
            <a:r>
              <a:rPr sz="2000" dirty="0">
                <a:latin typeface="Verdana"/>
                <a:cs typeface="Verdana"/>
              </a:rPr>
              <a:t>or  </a:t>
            </a:r>
            <a:r>
              <a:rPr sz="2000" spc="-5" dirty="0">
                <a:latin typeface="Verdana"/>
                <a:cs typeface="Verdana"/>
              </a:rPr>
              <a:t>region,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i="1" dirty="0">
                <a:latin typeface="Verdana"/>
                <a:cs typeface="Verdana"/>
              </a:rPr>
              <a:t>e </a:t>
            </a:r>
            <a:r>
              <a:rPr sz="2000" dirty="0">
                <a:latin typeface="Verdana"/>
                <a:cs typeface="Verdana"/>
              </a:rPr>
              <a:t>= 2.71828.... </a:t>
            </a:r>
            <a:r>
              <a:rPr sz="2000" spc="-5" dirty="0">
                <a:latin typeface="Verdana"/>
                <a:cs typeface="Verdana"/>
              </a:rPr>
              <a:t>(natural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number).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705" y="4876800"/>
            <a:ext cx="8964295" cy="711835"/>
          </a:xfrm>
          <a:prstGeom prst="rect">
            <a:avLst/>
          </a:prstGeom>
          <a:ln w="19811">
            <a:solidFill>
              <a:srgbClr val="FF2D61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344805" indent="-266065">
              <a:lnSpc>
                <a:spcPts val="2160"/>
              </a:lnSpc>
              <a:spcBef>
                <a:spcPts val="215"/>
              </a:spcBef>
              <a:buClr>
                <a:srgbClr val="FF2D61"/>
              </a:buClr>
              <a:buFont typeface="Wingdings"/>
              <a:buChar char=""/>
              <a:tabLst>
                <a:tab pos="345440" algn="l"/>
              </a:tabLst>
            </a:pP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mean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variance </a:t>
            </a:r>
            <a:r>
              <a:rPr sz="2000" dirty="0">
                <a:latin typeface="Verdana"/>
                <a:cs typeface="Verdana"/>
              </a:rPr>
              <a:t>of the </a:t>
            </a:r>
            <a:r>
              <a:rPr sz="2000" spc="-10" dirty="0">
                <a:latin typeface="Verdana"/>
                <a:cs typeface="Verdana"/>
              </a:rPr>
              <a:t>Poisson </a:t>
            </a:r>
            <a:r>
              <a:rPr sz="2000" spc="-5" dirty="0">
                <a:latin typeface="Verdana"/>
                <a:cs typeface="Verdana"/>
              </a:rPr>
              <a:t>distribution </a:t>
            </a:r>
            <a:r>
              <a:rPr sz="2000" i="1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x</a:t>
            </a:r>
            <a:r>
              <a:rPr sz="2000" dirty="0">
                <a:latin typeface="Verdana"/>
                <a:cs typeface="Verdana"/>
              </a:rPr>
              <a:t>;</a:t>
            </a:r>
            <a:r>
              <a:rPr sz="2000" i="1" dirty="0">
                <a:latin typeface="Verdana"/>
                <a:cs typeface="Verdana"/>
              </a:rPr>
              <a:t>λt</a:t>
            </a:r>
            <a:r>
              <a:rPr sz="2000" dirty="0">
                <a:latin typeface="Verdana"/>
                <a:cs typeface="Verdana"/>
              </a:rPr>
              <a:t>)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both</a:t>
            </a:r>
            <a:endParaRPr sz="2000" dirty="0">
              <a:latin typeface="Verdana"/>
              <a:cs typeface="Verdana"/>
            </a:endParaRPr>
          </a:p>
          <a:p>
            <a:pPr marL="344805">
              <a:lnSpc>
                <a:spcPts val="2160"/>
              </a:lnSpc>
            </a:pPr>
            <a:r>
              <a:rPr sz="2000" spc="-5" dirty="0">
                <a:latin typeface="Verdana"/>
                <a:cs typeface="Verdana"/>
              </a:rPr>
              <a:t>have the </a:t>
            </a:r>
            <a:r>
              <a:rPr sz="2000" spc="-10" dirty="0">
                <a:latin typeface="Verdana"/>
                <a:cs typeface="Verdana"/>
              </a:rPr>
              <a:t>value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λt</a:t>
            </a:r>
            <a:r>
              <a:rPr sz="2000" dirty="0">
                <a:latin typeface="Verdana"/>
                <a:cs typeface="Verdana"/>
              </a:rPr>
              <a:t>.</a:t>
            </a:r>
          </a:p>
        </p:txBody>
      </p:sp>
      <p:sp>
        <p:nvSpPr>
          <p:cNvPr id="11" name="object 11"/>
          <p:cNvSpPr/>
          <p:nvPr/>
        </p:nvSpPr>
        <p:spPr>
          <a:xfrm>
            <a:off x="149225" y="1752600"/>
            <a:ext cx="8964295" cy="2223770"/>
          </a:xfrm>
          <a:custGeom>
            <a:avLst/>
            <a:gdLst/>
            <a:ahLst/>
            <a:cxnLst/>
            <a:rect l="l" t="t" r="r" b="b"/>
            <a:pathLst>
              <a:path w="8964295" h="2223770">
                <a:moveTo>
                  <a:pt x="0" y="2223516"/>
                </a:moveTo>
                <a:lnTo>
                  <a:pt x="8964168" y="2223516"/>
                </a:lnTo>
                <a:lnTo>
                  <a:pt x="8964168" y="0"/>
                </a:lnTo>
                <a:lnTo>
                  <a:pt x="0" y="0"/>
                </a:lnTo>
                <a:lnTo>
                  <a:pt x="0" y="2223516"/>
                </a:lnTo>
                <a:close/>
              </a:path>
            </a:pathLst>
          </a:custGeom>
          <a:ln w="19812">
            <a:solidFill>
              <a:srgbClr val="FF2D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886700" cy="1325563"/>
          </a:xfrm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752475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Poisson </a:t>
            </a:r>
            <a:r>
              <a:rPr dirty="0"/>
              <a:t>Distribution and </a:t>
            </a:r>
            <a:r>
              <a:rPr spc="-10" dirty="0"/>
              <a:t>Poisson</a:t>
            </a:r>
            <a:r>
              <a:rPr spc="-114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5705" y="0"/>
            <a:ext cx="7178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5.6	Poisson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 and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Poisson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838200"/>
            <a:ext cx="727075" cy="1080135"/>
            <a:chOff x="0" y="778763"/>
            <a:chExt cx="727075" cy="1080135"/>
          </a:xfrm>
        </p:grpSpPr>
        <p:sp>
          <p:nvSpPr>
            <p:cNvPr id="5" name="object 5"/>
            <p:cNvSpPr/>
            <p:nvPr/>
          </p:nvSpPr>
          <p:spPr>
            <a:xfrm>
              <a:off x="0" y="911351"/>
              <a:ext cx="727075" cy="90170"/>
            </a:xfrm>
            <a:custGeom>
              <a:avLst/>
              <a:gdLst/>
              <a:ahLst/>
              <a:cxnLst/>
              <a:rect l="l" t="t" r="r" b="b"/>
              <a:pathLst>
                <a:path w="727075" h="90169">
                  <a:moveTo>
                    <a:pt x="726948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726948" y="89915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FF5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492" y="778763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1" y="1080008"/>
                  </a:lnTo>
                </a:path>
              </a:pathLst>
            </a:custGeom>
            <a:ln w="12192">
              <a:solidFill>
                <a:srgbClr val="FF56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2051304"/>
            <a:ext cx="266700" cy="108585"/>
          </a:xfrm>
          <a:custGeom>
            <a:avLst/>
            <a:gdLst/>
            <a:ahLst/>
            <a:cxnLst/>
            <a:rect l="l" t="t" r="r" b="b"/>
            <a:pathLst>
              <a:path w="266700" h="108585">
                <a:moveTo>
                  <a:pt x="266700" y="0"/>
                </a:moveTo>
                <a:lnTo>
                  <a:pt x="0" y="0"/>
                </a:lnTo>
                <a:lnTo>
                  <a:pt x="0" y="108203"/>
                </a:lnTo>
                <a:lnTo>
                  <a:pt x="266700" y="108203"/>
                </a:lnTo>
                <a:lnTo>
                  <a:pt x="266700" y="0"/>
                </a:lnTo>
                <a:close/>
              </a:path>
            </a:pathLst>
          </a:custGeom>
          <a:solidFill>
            <a:srgbClr val="FF9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600" y="1600200"/>
            <a:ext cx="8800465" cy="13716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Verdana"/>
                <a:cs typeface="Verdana"/>
              </a:rPr>
              <a:t>During a </a:t>
            </a:r>
            <a:r>
              <a:rPr sz="2000" spc="-5" dirty="0">
                <a:latin typeface="Verdana"/>
                <a:cs typeface="Verdana"/>
              </a:rPr>
              <a:t>laboratory experiment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average </a:t>
            </a:r>
            <a:r>
              <a:rPr sz="2000" dirty="0">
                <a:latin typeface="Verdana"/>
                <a:cs typeface="Verdana"/>
              </a:rPr>
              <a:t>number of </a:t>
            </a:r>
            <a:r>
              <a:rPr sz="2000" spc="-5" dirty="0">
                <a:latin typeface="Verdana"/>
                <a:cs typeface="Verdana"/>
              </a:rPr>
              <a:t>radioactive  particles passing </a:t>
            </a:r>
            <a:r>
              <a:rPr sz="2000" dirty="0">
                <a:latin typeface="Verdana"/>
                <a:cs typeface="Verdana"/>
              </a:rPr>
              <a:t>through a counter </a:t>
            </a:r>
            <a:r>
              <a:rPr sz="2000" spc="-5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1 </a:t>
            </a:r>
            <a:r>
              <a:rPr sz="2000" spc="-5" dirty="0">
                <a:latin typeface="Verdana"/>
                <a:cs typeface="Verdana"/>
              </a:rPr>
              <a:t>millisecond is </a:t>
            </a:r>
            <a:r>
              <a:rPr sz="2000" dirty="0">
                <a:latin typeface="Verdana"/>
                <a:cs typeface="Verdana"/>
              </a:rPr>
              <a:t>4. What </a:t>
            </a:r>
            <a:r>
              <a:rPr sz="2000" spc="-5" dirty="0">
                <a:latin typeface="Verdana"/>
                <a:cs typeface="Verdana"/>
              </a:rPr>
              <a:t>is the 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dirty="0">
                <a:latin typeface="Verdana"/>
                <a:cs typeface="Verdana"/>
              </a:rPr>
              <a:t>that 6 </a:t>
            </a:r>
            <a:r>
              <a:rPr sz="2000" spc="-5" dirty="0">
                <a:latin typeface="Verdana"/>
                <a:cs typeface="Verdana"/>
              </a:rPr>
              <a:t>particles </a:t>
            </a:r>
            <a:r>
              <a:rPr sz="2000" dirty="0">
                <a:latin typeface="Verdana"/>
                <a:cs typeface="Verdana"/>
              </a:rPr>
              <a:t>enter the counter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given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millisecond?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Verdana"/>
              <a:cs typeface="Verdana"/>
            </a:endParaRPr>
          </a:p>
          <a:p>
            <a:pPr marL="676275">
              <a:lnSpc>
                <a:spcPct val="100000"/>
              </a:lnSpc>
            </a:pPr>
            <a:r>
              <a:rPr sz="1550" i="1" spc="30" dirty="0">
                <a:latin typeface="Times New Roman"/>
                <a:cs typeface="Times New Roman"/>
              </a:rPr>
              <a:t>x </a:t>
            </a:r>
            <a:r>
              <a:rPr sz="1550" spc="40" dirty="0">
                <a:latin typeface="Symbol"/>
                <a:cs typeface="Symbol"/>
              </a:rPr>
              <a:t>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spc="80" dirty="0">
                <a:latin typeface="Times New Roman"/>
                <a:cs typeface="Times New Roman"/>
              </a:rPr>
              <a:t>6, </a:t>
            </a:r>
            <a:r>
              <a:rPr sz="1650" i="1" spc="-15" dirty="0">
                <a:latin typeface="Symbol"/>
                <a:cs typeface="Symbol"/>
              </a:rPr>
              <a:t></a:t>
            </a:r>
            <a:r>
              <a:rPr sz="1650" i="1" spc="-15" dirty="0">
                <a:latin typeface="Times New Roman"/>
                <a:cs typeface="Times New Roman"/>
              </a:rPr>
              <a:t> </a:t>
            </a:r>
            <a:r>
              <a:rPr sz="1550" i="1" spc="20" dirty="0">
                <a:latin typeface="Times New Roman"/>
                <a:cs typeface="Times New Roman"/>
              </a:rPr>
              <a:t>t </a:t>
            </a:r>
            <a:r>
              <a:rPr sz="1550" spc="40" dirty="0">
                <a:latin typeface="Symbol"/>
                <a:cs typeface="Symbol"/>
              </a:rPr>
              <a:t>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4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3124200"/>
            <a:ext cx="707390" cy="0"/>
          </a:xfrm>
          <a:custGeom>
            <a:avLst/>
            <a:gdLst/>
            <a:ahLst/>
            <a:cxnLst/>
            <a:rect l="l" t="t" r="r" b="b"/>
            <a:pathLst>
              <a:path w="707389">
                <a:moveTo>
                  <a:pt x="0" y="0"/>
                </a:moveTo>
                <a:lnTo>
                  <a:pt x="706978" y="0"/>
                </a:lnTo>
              </a:path>
            </a:pathLst>
          </a:custGeom>
          <a:ln w="10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2600" y="2895600"/>
            <a:ext cx="72453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00" i="1" spc="20" dirty="0">
                <a:latin typeface="Times New Roman"/>
                <a:cs typeface="Times New Roman"/>
              </a:rPr>
              <a:t>e</a:t>
            </a:r>
            <a:r>
              <a:rPr sz="1600" i="1" spc="-265" dirty="0">
                <a:latin typeface="Times New Roman"/>
                <a:cs typeface="Times New Roman"/>
              </a:rPr>
              <a:t> </a:t>
            </a:r>
            <a:r>
              <a:rPr sz="1425" spc="67" baseline="49707" dirty="0">
                <a:latin typeface="Symbol"/>
                <a:cs typeface="Symbol"/>
              </a:rPr>
              <a:t></a:t>
            </a:r>
            <a:r>
              <a:rPr sz="1425" spc="67" baseline="49707" dirty="0">
                <a:latin typeface="Times New Roman"/>
                <a:cs typeface="Times New Roman"/>
              </a:rPr>
              <a:t>4 </a:t>
            </a:r>
            <a:r>
              <a:rPr sz="1600" spc="110" dirty="0">
                <a:latin typeface="Times New Roman"/>
                <a:cs typeface="Times New Roman"/>
              </a:rPr>
              <a:t>(4)</a:t>
            </a:r>
            <a:r>
              <a:rPr sz="1425" spc="165" baseline="49707" dirty="0">
                <a:latin typeface="Times New Roman"/>
                <a:cs typeface="Times New Roman"/>
              </a:rPr>
              <a:t>6</a:t>
            </a:r>
            <a:endParaRPr sz="1425" baseline="4970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0" y="2971800"/>
            <a:ext cx="82169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i="1" spc="25" dirty="0">
                <a:latin typeface="Times New Roman"/>
                <a:cs typeface="Times New Roman"/>
              </a:rPr>
              <a:t>p</a:t>
            </a:r>
            <a:r>
              <a:rPr sz="1600" i="1" spc="-229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(6;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85" dirty="0">
                <a:latin typeface="Times New Roman"/>
                <a:cs typeface="Times New Roman"/>
              </a:rPr>
              <a:t>4) </a:t>
            </a:r>
            <a:r>
              <a:rPr sz="1600" spc="30" dirty="0">
                <a:latin typeface="Symbol"/>
                <a:cs typeface="Symbol"/>
              </a:rPr>
              <a:t></a:t>
            </a:r>
            <a:endParaRPr sz="1600" dirty="0">
              <a:latin typeface="Symbol"/>
              <a:cs typeface="Symbo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296411"/>
            <a:ext cx="727075" cy="1080135"/>
            <a:chOff x="0" y="3296411"/>
            <a:chExt cx="727075" cy="1080135"/>
          </a:xfrm>
        </p:grpSpPr>
        <p:sp>
          <p:nvSpPr>
            <p:cNvPr id="13" name="object 13"/>
            <p:cNvSpPr/>
            <p:nvPr/>
          </p:nvSpPr>
          <p:spPr>
            <a:xfrm>
              <a:off x="0" y="3427475"/>
              <a:ext cx="727075" cy="90170"/>
            </a:xfrm>
            <a:custGeom>
              <a:avLst/>
              <a:gdLst/>
              <a:ahLst/>
              <a:cxnLst/>
              <a:rect l="l" t="t" r="r" b="b"/>
              <a:pathLst>
                <a:path w="727075" h="90170">
                  <a:moveTo>
                    <a:pt x="726948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726948" y="89915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FF5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492" y="3296411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1" y="1080008"/>
                  </a:lnTo>
                </a:path>
              </a:pathLst>
            </a:custGeom>
            <a:ln w="12192">
              <a:solidFill>
                <a:srgbClr val="FF56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400" y="3124200"/>
            <a:ext cx="8707755" cy="17081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25625">
              <a:lnSpc>
                <a:spcPct val="100000"/>
              </a:lnSpc>
              <a:spcBef>
                <a:spcPts val="110"/>
              </a:spcBef>
            </a:pPr>
            <a:r>
              <a:rPr sz="1600" spc="114" dirty="0">
                <a:latin typeface="Times New Roman"/>
                <a:cs typeface="Times New Roman"/>
              </a:rPr>
              <a:t>6!</a:t>
            </a:r>
            <a:r>
              <a:rPr sz="1600" spc="-210" dirty="0">
                <a:latin typeface="Times New Roman"/>
                <a:cs typeface="Times New Roman"/>
              </a:rPr>
              <a:t> 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ts val="1920"/>
              </a:lnSpc>
              <a:spcBef>
                <a:spcPts val="1550"/>
              </a:spcBef>
            </a:pPr>
            <a:r>
              <a:rPr sz="2000" spc="-70" dirty="0">
                <a:latin typeface="Verdana"/>
                <a:cs typeface="Verdana"/>
              </a:rPr>
              <a:t>Ten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average </a:t>
            </a:r>
            <a:r>
              <a:rPr sz="2000" dirty="0">
                <a:latin typeface="Verdana"/>
                <a:cs typeface="Verdana"/>
              </a:rPr>
              <a:t>number of </a:t>
            </a:r>
            <a:r>
              <a:rPr sz="2000" spc="-5" dirty="0">
                <a:latin typeface="Verdana"/>
                <a:cs typeface="Verdana"/>
              </a:rPr>
              <a:t>oil tankers arriving </a:t>
            </a:r>
            <a:r>
              <a:rPr sz="2000" dirty="0">
                <a:latin typeface="Verdana"/>
                <a:cs typeface="Verdana"/>
              </a:rPr>
              <a:t>each </a:t>
            </a:r>
            <a:r>
              <a:rPr sz="2000" spc="-5" dirty="0">
                <a:latin typeface="Verdana"/>
                <a:cs typeface="Verdana"/>
              </a:rPr>
              <a:t>day at </a:t>
            </a:r>
            <a:r>
              <a:rPr sz="2000" dirty="0">
                <a:latin typeface="Verdana"/>
                <a:cs typeface="Verdana"/>
              </a:rPr>
              <a:t>a  </a:t>
            </a:r>
            <a:r>
              <a:rPr sz="2000" spc="-5" dirty="0">
                <a:latin typeface="Verdana"/>
                <a:cs typeface="Verdana"/>
              </a:rPr>
              <a:t>certain port </a:t>
            </a:r>
            <a:r>
              <a:rPr sz="2000" spc="-40" dirty="0">
                <a:latin typeface="Verdana"/>
                <a:cs typeface="Verdana"/>
              </a:rPr>
              <a:t>city.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facilities </a:t>
            </a:r>
            <a:r>
              <a:rPr sz="2000" dirty="0">
                <a:latin typeface="Verdana"/>
                <a:cs typeface="Verdana"/>
              </a:rPr>
              <a:t>at the </a:t>
            </a:r>
            <a:r>
              <a:rPr sz="2000" spc="-5" dirty="0">
                <a:latin typeface="Verdana"/>
                <a:cs typeface="Verdana"/>
              </a:rPr>
              <a:t>port </a:t>
            </a:r>
            <a:r>
              <a:rPr sz="2000" dirty="0">
                <a:latin typeface="Verdana"/>
                <a:cs typeface="Verdana"/>
              </a:rPr>
              <a:t>can handle at most 15  </a:t>
            </a:r>
            <a:r>
              <a:rPr sz="2000" spc="-5" dirty="0">
                <a:latin typeface="Verdana"/>
                <a:cs typeface="Verdana"/>
              </a:rPr>
              <a:t>tankers per </a:t>
            </a:r>
            <a:r>
              <a:rPr sz="2000" spc="-50" dirty="0">
                <a:latin typeface="Verdana"/>
                <a:cs typeface="Verdana"/>
              </a:rPr>
              <a:t>day. </a:t>
            </a:r>
            <a:r>
              <a:rPr sz="2000" dirty="0">
                <a:latin typeface="Verdana"/>
                <a:cs typeface="Verdana"/>
              </a:rPr>
              <a:t>What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dirty="0">
                <a:latin typeface="Verdana"/>
                <a:cs typeface="Verdana"/>
              </a:rPr>
              <a:t>that on a </a:t>
            </a:r>
            <a:r>
              <a:rPr sz="2000" spc="-5" dirty="0">
                <a:latin typeface="Verdana"/>
                <a:cs typeface="Verdana"/>
              </a:rPr>
              <a:t>given day tankers  have to be </a:t>
            </a:r>
            <a:r>
              <a:rPr sz="2000" dirty="0">
                <a:latin typeface="Verdana"/>
                <a:cs typeface="Verdana"/>
              </a:rPr>
              <a:t>turned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away?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4654296"/>
            <a:ext cx="266700" cy="108585"/>
          </a:xfrm>
          <a:custGeom>
            <a:avLst/>
            <a:gdLst/>
            <a:ahLst/>
            <a:cxnLst/>
            <a:rect l="l" t="t" r="r" b="b"/>
            <a:pathLst>
              <a:path w="266700" h="108585">
                <a:moveTo>
                  <a:pt x="266700" y="0"/>
                </a:moveTo>
                <a:lnTo>
                  <a:pt x="0" y="0"/>
                </a:lnTo>
                <a:lnTo>
                  <a:pt x="0" y="108203"/>
                </a:lnTo>
                <a:lnTo>
                  <a:pt x="266700" y="108203"/>
                </a:lnTo>
                <a:lnTo>
                  <a:pt x="266700" y="0"/>
                </a:lnTo>
                <a:close/>
              </a:path>
            </a:pathLst>
          </a:custGeom>
          <a:solidFill>
            <a:srgbClr val="FF9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99848" y="4635503"/>
            <a:ext cx="16764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60" dirty="0">
                <a:latin typeface="Times New Roman"/>
                <a:cs typeface="Times New Roman"/>
              </a:rPr>
              <a:t>15</a:t>
            </a:r>
            <a:r>
              <a:rPr sz="900" spc="-145" dirty="0">
                <a:latin typeface="Times New Roman"/>
                <a:cs typeface="Times New Roman"/>
              </a:rPr>
              <a:t> 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400" y="4648200"/>
            <a:ext cx="4165600" cy="72136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1600" i="1" spc="15" dirty="0">
                <a:latin typeface="Times New Roman"/>
                <a:cs typeface="Times New Roman"/>
              </a:rPr>
              <a:t>P</a:t>
            </a:r>
            <a:r>
              <a:rPr sz="1600" i="1" spc="-17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i="1" spc="15" dirty="0">
                <a:latin typeface="Times New Roman"/>
                <a:cs typeface="Times New Roman"/>
              </a:rPr>
              <a:t>X</a:t>
            </a:r>
            <a:r>
              <a:rPr sz="1600" i="1" spc="11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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15)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1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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i="1" spc="15" dirty="0">
                <a:latin typeface="Times New Roman"/>
                <a:cs typeface="Times New Roman"/>
              </a:rPr>
              <a:t>P</a:t>
            </a:r>
            <a:r>
              <a:rPr sz="1600" i="1" spc="-18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i="1" spc="15" dirty="0">
                <a:latin typeface="Times New Roman"/>
                <a:cs typeface="Times New Roman"/>
              </a:rPr>
              <a:t>X</a:t>
            </a:r>
            <a:r>
              <a:rPr sz="1600" i="1" spc="7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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15)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1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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3600" spc="37" baseline="-10416" dirty="0">
                <a:latin typeface="Symbol"/>
                <a:cs typeface="Symbol"/>
              </a:rPr>
              <a:t></a:t>
            </a:r>
            <a:r>
              <a:rPr sz="3600" spc="300" baseline="-10416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p</a:t>
            </a:r>
            <a:r>
              <a:rPr sz="1600" i="1" spc="-2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i="1" spc="90" dirty="0">
                <a:latin typeface="Times New Roman"/>
                <a:cs typeface="Times New Roman"/>
              </a:rPr>
              <a:t>x</a:t>
            </a:r>
            <a:r>
              <a:rPr sz="1600" spc="90" dirty="0">
                <a:latin typeface="Times New Roman"/>
                <a:cs typeface="Times New Roman"/>
              </a:rPr>
              <a:t>;10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 marR="828675" algn="r">
              <a:lnSpc>
                <a:spcPct val="100000"/>
              </a:lnSpc>
              <a:spcBef>
                <a:spcPts val="445"/>
              </a:spcBef>
            </a:pPr>
            <a:r>
              <a:rPr sz="900" i="1" spc="20" dirty="0">
                <a:latin typeface="Times New Roman"/>
                <a:cs typeface="Times New Roman"/>
              </a:rPr>
              <a:t>x</a:t>
            </a:r>
            <a:r>
              <a:rPr sz="900" i="1" spc="-12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Symbol"/>
                <a:cs typeface="Symbol"/>
              </a:rPr>
              <a:t>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0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92438" y="5650769"/>
            <a:ext cx="855344" cy="0"/>
          </a:xfrm>
          <a:custGeom>
            <a:avLst/>
            <a:gdLst/>
            <a:ahLst/>
            <a:cxnLst/>
            <a:rect l="l" t="t" r="r" b="b"/>
            <a:pathLst>
              <a:path w="855345">
                <a:moveTo>
                  <a:pt x="0" y="0"/>
                </a:moveTo>
                <a:lnTo>
                  <a:pt x="854723" y="0"/>
                </a:lnTo>
              </a:path>
            </a:pathLst>
          </a:custGeom>
          <a:ln w="10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80235" y="5650769"/>
            <a:ext cx="882015" cy="0"/>
          </a:xfrm>
          <a:custGeom>
            <a:avLst/>
            <a:gdLst/>
            <a:ahLst/>
            <a:cxnLst/>
            <a:rect l="l" t="t" r="r" b="b"/>
            <a:pathLst>
              <a:path w="882014">
                <a:moveTo>
                  <a:pt x="0" y="0"/>
                </a:moveTo>
                <a:lnTo>
                  <a:pt x="881422" y="0"/>
                </a:lnTo>
              </a:path>
            </a:pathLst>
          </a:custGeom>
          <a:ln w="10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19749" y="5650769"/>
            <a:ext cx="935355" cy="0"/>
          </a:xfrm>
          <a:custGeom>
            <a:avLst/>
            <a:gdLst/>
            <a:ahLst/>
            <a:cxnLst/>
            <a:rect l="l" t="t" r="r" b="b"/>
            <a:pathLst>
              <a:path w="935354">
                <a:moveTo>
                  <a:pt x="0" y="0"/>
                </a:moveTo>
                <a:lnTo>
                  <a:pt x="934860" y="0"/>
                </a:lnTo>
              </a:path>
            </a:pathLst>
          </a:custGeom>
          <a:ln w="10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22984" y="5342364"/>
            <a:ext cx="1025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15" baseline="3472" dirty="0">
                <a:latin typeface="Symbol"/>
                <a:cs typeface="Symbol"/>
              </a:rPr>
              <a:t></a:t>
            </a:r>
            <a:r>
              <a:rPr sz="2400" spc="-127" baseline="3472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e</a:t>
            </a:r>
            <a:r>
              <a:rPr sz="1600" i="1" spc="-215" dirty="0">
                <a:latin typeface="Times New Roman"/>
                <a:cs typeface="Times New Roman"/>
              </a:rPr>
              <a:t> </a:t>
            </a:r>
            <a:r>
              <a:rPr sz="1350" spc="30" baseline="52469" dirty="0">
                <a:latin typeface="Symbol"/>
                <a:cs typeface="Symbol"/>
              </a:rPr>
              <a:t></a:t>
            </a:r>
            <a:r>
              <a:rPr sz="1350" spc="-202" baseline="52469" dirty="0">
                <a:latin typeface="Times New Roman"/>
                <a:cs typeface="Times New Roman"/>
              </a:rPr>
              <a:t> </a:t>
            </a:r>
            <a:r>
              <a:rPr sz="1350" spc="97" baseline="52469" dirty="0">
                <a:latin typeface="Times New Roman"/>
                <a:cs typeface="Times New Roman"/>
              </a:rPr>
              <a:t>10 </a:t>
            </a:r>
            <a:r>
              <a:rPr sz="1600" spc="35" dirty="0">
                <a:latin typeface="Times New Roman"/>
                <a:cs typeface="Times New Roman"/>
              </a:rPr>
              <a:t>(10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)</a:t>
            </a:r>
            <a:r>
              <a:rPr sz="1350" spc="44" baseline="52469" dirty="0">
                <a:latin typeface="Times New Roman"/>
                <a:cs typeface="Times New Roman"/>
              </a:rPr>
              <a:t>1</a:t>
            </a:r>
            <a:endParaRPr sz="1350" baseline="52469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54756" y="5342364"/>
            <a:ext cx="897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5" dirty="0">
                <a:latin typeface="Times New Roman"/>
                <a:cs typeface="Times New Roman"/>
              </a:rPr>
              <a:t>e</a:t>
            </a:r>
            <a:r>
              <a:rPr sz="1600" i="1" spc="-220" dirty="0">
                <a:latin typeface="Times New Roman"/>
                <a:cs typeface="Times New Roman"/>
              </a:rPr>
              <a:t> </a:t>
            </a:r>
            <a:r>
              <a:rPr sz="1350" spc="30" baseline="52469" dirty="0">
                <a:latin typeface="Symbol"/>
                <a:cs typeface="Symbol"/>
              </a:rPr>
              <a:t></a:t>
            </a:r>
            <a:r>
              <a:rPr sz="1350" spc="-202" baseline="52469" dirty="0">
                <a:latin typeface="Times New Roman"/>
                <a:cs typeface="Times New Roman"/>
              </a:rPr>
              <a:t> </a:t>
            </a:r>
            <a:r>
              <a:rPr sz="1350" spc="97" baseline="52469" dirty="0">
                <a:latin typeface="Times New Roman"/>
                <a:cs typeface="Times New Roman"/>
              </a:rPr>
              <a:t>10</a:t>
            </a:r>
            <a:r>
              <a:rPr sz="1350" spc="89" baseline="52469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(10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-240" dirty="0">
                <a:latin typeface="Times New Roman"/>
                <a:cs typeface="Times New Roman"/>
              </a:rPr>
              <a:t> </a:t>
            </a:r>
            <a:r>
              <a:rPr sz="1350" spc="30" baseline="52469" dirty="0">
                <a:latin typeface="Times New Roman"/>
                <a:cs typeface="Times New Roman"/>
              </a:rPr>
              <a:t>2</a:t>
            </a:r>
            <a:endParaRPr sz="1350" baseline="524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93680" y="5233762"/>
            <a:ext cx="1121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i="1" spc="7" baseline="-29513" dirty="0">
                <a:latin typeface="Times New Roman"/>
                <a:cs typeface="Times New Roman"/>
              </a:rPr>
              <a:t>e</a:t>
            </a:r>
            <a:r>
              <a:rPr sz="2400" i="1" spc="-322" baseline="-29513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Symbol"/>
                <a:cs typeface="Symbol"/>
              </a:rPr>
              <a:t>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spc="65" dirty="0">
                <a:latin typeface="Times New Roman"/>
                <a:cs typeface="Times New Roman"/>
              </a:rPr>
              <a:t>10</a:t>
            </a:r>
            <a:r>
              <a:rPr sz="900" spc="60" dirty="0">
                <a:latin typeface="Times New Roman"/>
                <a:cs typeface="Times New Roman"/>
              </a:rPr>
              <a:t> </a:t>
            </a:r>
            <a:r>
              <a:rPr sz="2400" spc="52" baseline="-29513" dirty="0">
                <a:latin typeface="Times New Roman"/>
                <a:cs typeface="Times New Roman"/>
              </a:rPr>
              <a:t>(10</a:t>
            </a:r>
            <a:r>
              <a:rPr sz="2400" spc="-382" baseline="-29513" dirty="0">
                <a:latin typeface="Times New Roman"/>
                <a:cs typeface="Times New Roman"/>
              </a:rPr>
              <a:t> </a:t>
            </a:r>
            <a:r>
              <a:rPr sz="2400" spc="89" baseline="-29513" dirty="0">
                <a:latin typeface="Times New Roman"/>
                <a:cs typeface="Times New Roman"/>
              </a:rPr>
              <a:t>)</a:t>
            </a:r>
            <a:r>
              <a:rPr sz="900" spc="60" dirty="0">
                <a:latin typeface="Times New Roman"/>
                <a:cs typeface="Times New Roman"/>
              </a:rPr>
              <a:t>15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2400" spc="15" baseline="-26041" dirty="0">
                <a:latin typeface="Symbol"/>
                <a:cs typeface="Symbol"/>
              </a:rPr>
              <a:t></a:t>
            </a:r>
            <a:endParaRPr sz="2400" baseline="-26041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1065" y="5495910"/>
            <a:ext cx="660400" cy="518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10" dirty="0">
                <a:latin typeface="Times New Roman"/>
                <a:cs typeface="Times New Roman"/>
              </a:rPr>
              <a:t> 1 </a:t>
            </a:r>
            <a:r>
              <a:rPr sz="1600" spc="10" dirty="0">
                <a:latin typeface="Symbol"/>
                <a:cs typeface="Symbol"/>
              </a:rPr>
              <a:t>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2400" spc="15" baseline="-12152" dirty="0">
                <a:latin typeface="Symbol"/>
                <a:cs typeface="Symbol"/>
              </a:rPr>
              <a:t></a:t>
            </a:r>
            <a:endParaRPr sz="2400" baseline="-12152">
              <a:latin typeface="Symbol"/>
              <a:cs typeface="Symbol"/>
            </a:endParaRPr>
          </a:p>
          <a:p>
            <a:pPr marR="30480" algn="r">
              <a:lnSpc>
                <a:spcPct val="100000"/>
              </a:lnSpc>
              <a:spcBef>
                <a:spcPts val="50"/>
              </a:spcBef>
            </a:pPr>
            <a:r>
              <a:rPr sz="1600" spc="10" dirty="0">
                <a:latin typeface="Symbol"/>
                <a:cs typeface="Symbol"/>
              </a:rPr>
              <a:t>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3532" y="5685654"/>
            <a:ext cx="2051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latin typeface="Times New Roman"/>
                <a:cs typeface="Times New Roman"/>
              </a:rPr>
              <a:t>1</a:t>
            </a:r>
            <a:r>
              <a:rPr sz="1600" spc="5" dirty="0">
                <a:latin typeface="Times New Roman"/>
                <a:cs typeface="Times New Roman"/>
              </a:rPr>
              <a:t>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18216" y="5685654"/>
            <a:ext cx="2241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Times New Roman"/>
                <a:cs typeface="Times New Roman"/>
              </a:rPr>
              <a:t>2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11033" y="5685654"/>
            <a:ext cx="342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5" dirty="0">
                <a:latin typeface="Times New Roman"/>
                <a:cs typeface="Times New Roman"/>
              </a:rPr>
              <a:t>15</a:t>
            </a:r>
            <a:r>
              <a:rPr sz="1600" spc="-2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83991" y="549591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Symbol"/>
                <a:cs typeface="Symbol"/>
              </a:rPr>
              <a:t>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8147" y="5495910"/>
            <a:ext cx="563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880" algn="l"/>
              </a:tabLst>
            </a:pPr>
            <a:r>
              <a:rPr sz="1600" spc="10" dirty="0">
                <a:latin typeface="Symbol"/>
                <a:cs typeface="Symbol"/>
              </a:rPr>
              <a:t></a:t>
            </a:r>
            <a:r>
              <a:rPr sz="1600" spc="1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Symbol"/>
                <a:cs typeface="Symbol"/>
              </a:rPr>
              <a:t>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62136" y="5537358"/>
            <a:ext cx="127635" cy="477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80"/>
              </a:lnSpc>
              <a:spcBef>
                <a:spcPts val="95"/>
              </a:spcBef>
            </a:pPr>
            <a:r>
              <a:rPr sz="1600" spc="10" dirty="0">
                <a:latin typeface="Symbol"/>
                <a:cs typeface="Symbol"/>
              </a:rPr>
              <a:t>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ts val="1780"/>
              </a:lnSpc>
            </a:pPr>
            <a:r>
              <a:rPr sz="1600" spc="10" dirty="0">
                <a:latin typeface="Symbol"/>
                <a:cs typeface="Symbol"/>
              </a:rPr>
              <a:t>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64649" y="5517646"/>
            <a:ext cx="979657" cy="204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66296" y="6147490"/>
            <a:ext cx="11544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20" dirty="0">
                <a:latin typeface="Symbol"/>
                <a:cs typeface="Symbol"/>
              </a:rPr>
              <a:t></a:t>
            </a:r>
            <a:r>
              <a:rPr sz="1550" spc="20" dirty="0">
                <a:latin typeface="Times New Roman"/>
                <a:cs typeface="Times New Roman"/>
              </a:rPr>
              <a:t> 1 </a:t>
            </a:r>
            <a:r>
              <a:rPr sz="1550" spc="20" dirty="0">
                <a:latin typeface="Symbol"/>
                <a:cs typeface="Symbol"/>
              </a:rPr>
              <a:t></a:t>
            </a:r>
            <a:r>
              <a:rPr sz="1550" spc="20" dirty="0">
                <a:latin typeface="Times New Roman"/>
                <a:cs typeface="Times New Roman"/>
              </a:rPr>
              <a:t> 0</a:t>
            </a:r>
            <a:r>
              <a:rPr sz="1550" spc="-310" dirty="0">
                <a:latin typeface="Times New Roman"/>
                <a:cs typeface="Times New Roman"/>
              </a:rPr>
              <a:t> </a:t>
            </a:r>
            <a:r>
              <a:rPr sz="1550" spc="130" dirty="0">
                <a:latin typeface="Times New Roman"/>
                <a:cs typeface="Times New Roman"/>
              </a:rPr>
              <a:t>.9513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68417" y="6096761"/>
            <a:ext cx="800100" cy="396240"/>
          </a:xfrm>
          <a:prstGeom prst="rect">
            <a:avLst/>
          </a:prstGeom>
          <a:solidFill>
            <a:srgbClr val="FF2D61">
              <a:alpha val="30195"/>
            </a:srgbClr>
          </a:solidFill>
          <a:ln w="19811">
            <a:solidFill>
              <a:srgbClr val="FF93AE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595"/>
              </a:spcBef>
            </a:pPr>
            <a:r>
              <a:rPr sz="1550" spc="40" dirty="0">
                <a:latin typeface="Times New Roman"/>
                <a:cs typeface="Times New Roman"/>
              </a:rPr>
              <a:t>0</a:t>
            </a:r>
            <a:r>
              <a:rPr sz="1550" spc="-260" dirty="0">
                <a:latin typeface="Times New Roman"/>
                <a:cs typeface="Times New Roman"/>
              </a:rPr>
              <a:t> </a:t>
            </a:r>
            <a:r>
              <a:rPr sz="1550" spc="135" dirty="0">
                <a:latin typeface="Times New Roman"/>
                <a:cs typeface="Times New Roman"/>
              </a:rPr>
              <a:t>.0487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63345" y="6156416"/>
            <a:ext cx="1397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45" dirty="0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67000" y="2971800"/>
            <a:ext cx="99949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7970" algn="l"/>
              </a:tabLst>
            </a:pPr>
            <a:r>
              <a:rPr sz="1550" spc="35" dirty="0">
                <a:latin typeface="Symbol"/>
                <a:cs typeface="Symbol"/>
              </a:rPr>
              <a:t></a:t>
            </a:r>
            <a:r>
              <a:rPr sz="1550" spc="35" dirty="0">
                <a:latin typeface="Times New Roman"/>
                <a:cs typeface="Times New Roman"/>
              </a:rPr>
              <a:t>	0</a:t>
            </a:r>
            <a:r>
              <a:rPr sz="1550" spc="-254" dirty="0">
                <a:latin typeface="Times New Roman"/>
                <a:cs typeface="Times New Roman"/>
              </a:rPr>
              <a:t> </a:t>
            </a:r>
            <a:r>
              <a:rPr sz="1550" spc="130" dirty="0">
                <a:latin typeface="Times New Roman"/>
                <a:cs typeface="Times New Roman"/>
              </a:rPr>
              <a:t>.1042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76800" y="4648200"/>
            <a:ext cx="2585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indent="-265430">
              <a:lnSpc>
                <a:spcPct val="100000"/>
              </a:lnSpc>
              <a:spcBef>
                <a:spcPts val="95"/>
              </a:spcBef>
              <a:buClr>
                <a:srgbClr val="FF2D61"/>
              </a:buClr>
              <a:buFont typeface="Wingdings"/>
              <a:buChar char=""/>
              <a:tabLst>
                <a:tab pos="278130" algn="l"/>
              </a:tabLst>
            </a:pPr>
            <a:r>
              <a:rPr sz="1600" b="1" spc="-10" dirty="0">
                <a:latin typeface="Verdana"/>
                <a:cs typeface="Verdana"/>
              </a:rPr>
              <a:t>Table A.2 gives</a:t>
            </a:r>
            <a:r>
              <a:rPr sz="1600" b="1" spc="2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help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7240"/>
            <a:ext cx="9144000" cy="6080760"/>
            <a:chOff x="0" y="777240"/>
            <a:chExt cx="9144000" cy="6080760"/>
          </a:xfrm>
        </p:grpSpPr>
        <p:sp>
          <p:nvSpPr>
            <p:cNvPr id="3" name="object 3"/>
            <p:cNvSpPr/>
            <p:nvPr/>
          </p:nvSpPr>
          <p:spPr>
            <a:xfrm>
              <a:off x="76200" y="6085331"/>
              <a:ext cx="400812" cy="464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955" y="5829299"/>
              <a:ext cx="579120" cy="756285"/>
            </a:xfrm>
            <a:custGeom>
              <a:avLst/>
              <a:gdLst/>
              <a:ahLst/>
              <a:cxnLst/>
              <a:rect l="l" t="t" r="r" b="b"/>
              <a:pathLst>
                <a:path w="579120" h="756284">
                  <a:moveTo>
                    <a:pt x="579120" y="0"/>
                  </a:moveTo>
                  <a:lnTo>
                    <a:pt x="0" y="0"/>
                  </a:lnTo>
                  <a:lnTo>
                    <a:pt x="0" y="755904"/>
                  </a:lnTo>
                  <a:lnTo>
                    <a:pt x="579120" y="755904"/>
                  </a:lnTo>
                  <a:lnTo>
                    <a:pt x="579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168" y="777240"/>
              <a:ext cx="8830056" cy="54284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000" y="5637275"/>
              <a:ext cx="1810511" cy="894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7636" y="1976628"/>
              <a:ext cx="711835" cy="4223385"/>
            </a:xfrm>
            <a:custGeom>
              <a:avLst/>
              <a:gdLst/>
              <a:ahLst/>
              <a:cxnLst/>
              <a:rect l="l" t="t" r="r" b="b"/>
              <a:pathLst>
                <a:path w="711835" h="4223385">
                  <a:moveTo>
                    <a:pt x="711707" y="0"/>
                  </a:moveTo>
                  <a:lnTo>
                    <a:pt x="0" y="0"/>
                  </a:lnTo>
                  <a:lnTo>
                    <a:pt x="0" y="4223004"/>
                  </a:lnTo>
                  <a:lnTo>
                    <a:pt x="711707" y="4223004"/>
                  </a:lnTo>
                  <a:lnTo>
                    <a:pt x="711707" y="0"/>
                  </a:lnTo>
                  <a:close/>
                </a:path>
              </a:pathLst>
            </a:custGeom>
            <a:solidFill>
              <a:srgbClr val="FF93A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7636" y="1976628"/>
              <a:ext cx="711835" cy="4223385"/>
            </a:xfrm>
            <a:custGeom>
              <a:avLst/>
              <a:gdLst/>
              <a:ahLst/>
              <a:cxnLst/>
              <a:rect l="l" t="t" r="r" b="b"/>
              <a:pathLst>
                <a:path w="711835" h="4223385">
                  <a:moveTo>
                    <a:pt x="0" y="4223004"/>
                  </a:moveTo>
                  <a:lnTo>
                    <a:pt x="711707" y="4223004"/>
                  </a:lnTo>
                  <a:lnTo>
                    <a:pt x="711707" y="0"/>
                  </a:lnTo>
                  <a:lnTo>
                    <a:pt x="0" y="0"/>
                  </a:lnTo>
                  <a:lnTo>
                    <a:pt x="0" y="42230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01825">
              <a:lnSpc>
                <a:spcPct val="100000"/>
              </a:lnSpc>
              <a:spcBef>
                <a:spcPts val="190"/>
              </a:spcBef>
            </a:pPr>
            <a:r>
              <a:rPr spc="-75" dirty="0"/>
              <a:t>Table </a:t>
            </a:r>
            <a:r>
              <a:rPr dirty="0"/>
              <a:t>A.2 </a:t>
            </a:r>
            <a:r>
              <a:rPr spc="-10" dirty="0"/>
              <a:t>Poisson </a:t>
            </a:r>
            <a:r>
              <a:rPr spc="-5" dirty="0"/>
              <a:t>Probability</a:t>
            </a:r>
            <a:r>
              <a:rPr spc="-25" dirty="0"/>
              <a:t> </a:t>
            </a:r>
            <a:r>
              <a:rPr dirty="0"/>
              <a:t>Sums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65705" y="0"/>
            <a:ext cx="7178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5.6	Poisson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 and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Poisson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Poisson </a:t>
            </a:r>
            <a:r>
              <a:rPr dirty="0"/>
              <a:t>Distribution As a Limit of</a:t>
            </a:r>
            <a:r>
              <a:rPr spc="-140" dirty="0"/>
              <a:t> </a:t>
            </a:r>
            <a:r>
              <a:rPr dirty="0"/>
              <a:t>Binomial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5705" y="0"/>
            <a:ext cx="7178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5.6	Poisson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 and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Poisson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1752600"/>
            <a:ext cx="8842375" cy="2919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130" marR="60325" indent="-278765">
              <a:lnSpc>
                <a:spcPts val="2160"/>
              </a:lnSpc>
              <a:spcBef>
                <a:spcPts val="10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dirty="0">
                <a:latin typeface="Verdana"/>
                <a:cs typeface="Verdana"/>
              </a:rPr>
              <a:t>It should </a:t>
            </a:r>
            <a:r>
              <a:rPr sz="2000" spc="-5" dirty="0">
                <a:latin typeface="Verdana"/>
                <a:cs typeface="Verdana"/>
              </a:rPr>
              <a:t>be clear </a:t>
            </a:r>
            <a:r>
              <a:rPr sz="2000" dirty="0">
                <a:latin typeface="Verdana"/>
                <a:cs typeface="Verdana"/>
              </a:rPr>
              <a:t>from </a:t>
            </a:r>
            <a:r>
              <a:rPr sz="2000" spc="-5" dirty="0">
                <a:latin typeface="Verdana"/>
                <a:cs typeface="Verdana"/>
              </a:rPr>
              <a:t>the three properties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Poisson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process</a:t>
            </a:r>
            <a:endParaRPr sz="2000" dirty="0">
              <a:latin typeface="Verdana"/>
              <a:cs typeface="Verdana"/>
            </a:endParaRPr>
          </a:p>
          <a:p>
            <a:pPr marR="107314" algn="ctr">
              <a:lnSpc>
                <a:spcPts val="2160"/>
              </a:lnSpc>
            </a:pP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Poisson </a:t>
            </a:r>
            <a:r>
              <a:rPr sz="2000" spc="-5" dirty="0">
                <a:latin typeface="Verdana"/>
                <a:cs typeface="Verdana"/>
              </a:rPr>
              <a:t>distribution relates </a:t>
            </a:r>
            <a:r>
              <a:rPr sz="2000" dirty="0">
                <a:latin typeface="Verdana"/>
                <a:cs typeface="Verdana"/>
              </a:rPr>
              <a:t>to the </a:t>
            </a:r>
            <a:r>
              <a:rPr sz="2000" spc="-5" dirty="0">
                <a:latin typeface="Verdana"/>
                <a:cs typeface="Verdana"/>
              </a:rPr>
              <a:t>binomial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distribution.</a:t>
            </a:r>
            <a:endParaRPr sz="2000" dirty="0">
              <a:latin typeface="Verdana"/>
              <a:cs typeface="Verdana"/>
            </a:endParaRPr>
          </a:p>
          <a:p>
            <a:pPr marL="278130" marR="279400" indent="-266065" algn="just">
              <a:lnSpc>
                <a:spcPts val="1920"/>
              </a:lnSpc>
              <a:spcBef>
                <a:spcPts val="70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case of </a:t>
            </a:r>
            <a:r>
              <a:rPr sz="2000" spc="-5" dirty="0">
                <a:latin typeface="Verdana"/>
                <a:cs typeface="Verdana"/>
              </a:rPr>
              <a:t>the binomial, </a:t>
            </a:r>
            <a:r>
              <a:rPr sz="2000" spc="-10" dirty="0">
                <a:latin typeface="Verdana"/>
                <a:cs typeface="Verdana"/>
              </a:rPr>
              <a:t>if </a:t>
            </a:r>
            <a:r>
              <a:rPr sz="2000" i="1" dirty="0">
                <a:latin typeface="Verdana"/>
                <a:cs typeface="Verdana"/>
              </a:rPr>
              <a:t>n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quite large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i="1" dirty="0">
                <a:latin typeface="Verdana"/>
                <a:cs typeface="Verdana"/>
              </a:rPr>
              <a:t>p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small, the  conditions begin to simulate </a:t>
            </a:r>
            <a:r>
              <a:rPr sz="2000" dirty="0">
                <a:latin typeface="Verdana"/>
                <a:cs typeface="Verdana"/>
              </a:rPr>
              <a:t>the continuous space or </a:t>
            </a:r>
            <a:r>
              <a:rPr sz="2000" spc="-5" dirty="0">
                <a:latin typeface="Verdana"/>
                <a:cs typeface="Verdana"/>
              </a:rPr>
              <a:t>time region  implications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Poisson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process.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2D61"/>
              </a:buClr>
              <a:buFont typeface="Wingdings"/>
              <a:buChar char=""/>
            </a:pPr>
            <a:endParaRPr sz="2550" dirty="0">
              <a:latin typeface="Verdana"/>
              <a:cs typeface="Verdana"/>
            </a:endParaRPr>
          </a:p>
          <a:p>
            <a:pPr marL="278130" indent="-266065">
              <a:lnSpc>
                <a:spcPts val="2155"/>
              </a:lnSpc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spc="-10" dirty="0">
                <a:latin typeface="Verdana"/>
                <a:cs typeface="Verdana"/>
              </a:rPr>
              <a:t>Poisson </a:t>
            </a:r>
            <a:r>
              <a:rPr sz="2000" spc="-5" dirty="0">
                <a:latin typeface="Verdana"/>
                <a:cs typeface="Verdana"/>
              </a:rPr>
              <a:t>distribution can be </a:t>
            </a:r>
            <a:r>
              <a:rPr sz="2000" spc="-10" dirty="0">
                <a:latin typeface="Verdana"/>
                <a:cs typeface="Verdana"/>
              </a:rPr>
              <a:t>taken </a:t>
            </a:r>
            <a:r>
              <a:rPr sz="2000" dirty="0">
                <a:latin typeface="Verdana"/>
                <a:cs typeface="Verdana"/>
              </a:rPr>
              <a:t>as a </a:t>
            </a:r>
            <a:r>
              <a:rPr sz="2000" spc="-10" dirty="0">
                <a:latin typeface="Verdana"/>
                <a:cs typeface="Verdana"/>
              </a:rPr>
              <a:t>limiting </a:t>
            </a:r>
            <a:r>
              <a:rPr sz="2000" dirty="0">
                <a:latin typeface="Verdana"/>
                <a:cs typeface="Verdana"/>
              </a:rPr>
              <a:t>form of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binomial</a:t>
            </a:r>
            <a:endParaRPr sz="2000" dirty="0">
              <a:latin typeface="Verdana"/>
              <a:cs typeface="Verdana"/>
            </a:endParaRPr>
          </a:p>
          <a:p>
            <a:pPr marL="278130">
              <a:lnSpc>
                <a:spcPts val="2155"/>
              </a:lnSpc>
            </a:pPr>
            <a:r>
              <a:rPr sz="2000" spc="-5" dirty="0">
                <a:latin typeface="Verdana"/>
                <a:cs typeface="Verdana"/>
              </a:rPr>
              <a:t>distribution </a:t>
            </a:r>
            <a:r>
              <a:rPr sz="2000" dirty="0">
                <a:latin typeface="Verdana"/>
                <a:cs typeface="Verdana"/>
              </a:rPr>
              <a:t>when </a:t>
            </a:r>
            <a:r>
              <a:rPr sz="2000" i="1" dirty="0">
                <a:latin typeface="Verdana"/>
                <a:cs typeface="Verdana"/>
              </a:rPr>
              <a:t>n </a:t>
            </a:r>
            <a:r>
              <a:rPr sz="2000" spc="5" dirty="0">
                <a:latin typeface="Symbol"/>
                <a:cs typeface="Symbol"/>
              </a:rPr>
              <a:t>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∞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i="1" dirty="0">
                <a:latin typeface="Verdana"/>
                <a:cs typeface="Verdana"/>
              </a:rPr>
              <a:t>p </a:t>
            </a:r>
            <a:r>
              <a:rPr sz="2000" spc="5" dirty="0">
                <a:latin typeface="Symbol"/>
                <a:cs typeface="Symbol"/>
              </a:rPr>
              <a:t>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0, and </a:t>
            </a:r>
            <a:r>
              <a:rPr sz="2000" i="1" dirty="0">
                <a:latin typeface="Verdana"/>
                <a:cs typeface="Verdana"/>
              </a:rPr>
              <a:t>np </a:t>
            </a:r>
            <a:r>
              <a:rPr sz="2000" spc="-5" dirty="0">
                <a:latin typeface="Verdana"/>
                <a:cs typeface="Verdana"/>
              </a:rPr>
              <a:t>remains</a:t>
            </a:r>
            <a:r>
              <a:rPr sz="2000" spc="-459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constant.</a:t>
            </a:r>
          </a:p>
          <a:p>
            <a:pPr marL="278130" marR="180975" indent="-266065">
              <a:lnSpc>
                <a:spcPts val="1920"/>
              </a:lnSpc>
              <a:spcBef>
                <a:spcPts val="720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dirty="0">
                <a:latin typeface="Verdana"/>
                <a:cs typeface="Verdana"/>
              </a:rPr>
              <a:t>If </a:t>
            </a:r>
            <a:r>
              <a:rPr sz="2000" spc="-5" dirty="0">
                <a:latin typeface="Verdana"/>
                <a:cs typeface="Verdana"/>
              </a:rPr>
              <a:t>the conditions are </a:t>
            </a:r>
            <a:r>
              <a:rPr sz="2000" spc="-10" dirty="0">
                <a:latin typeface="Verdana"/>
                <a:cs typeface="Verdana"/>
              </a:rPr>
              <a:t>fulfilled,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Poisson </a:t>
            </a:r>
            <a:r>
              <a:rPr sz="2000" spc="-5" dirty="0">
                <a:latin typeface="Verdana"/>
                <a:cs typeface="Verdana"/>
              </a:rPr>
              <a:t>distribution </a:t>
            </a:r>
            <a:r>
              <a:rPr sz="2000" dirty="0">
                <a:latin typeface="Verdana"/>
                <a:cs typeface="Verdana"/>
              </a:rPr>
              <a:t>can </a:t>
            </a:r>
            <a:r>
              <a:rPr sz="2000" spc="-5" dirty="0">
                <a:latin typeface="Verdana"/>
                <a:cs typeface="Verdana"/>
              </a:rPr>
              <a:t>be </a:t>
            </a:r>
            <a:r>
              <a:rPr sz="2000" dirty="0">
                <a:latin typeface="Verdana"/>
                <a:cs typeface="Verdana"/>
              </a:rPr>
              <a:t>used  </a:t>
            </a:r>
            <a:r>
              <a:rPr sz="2000" spc="-5" dirty="0">
                <a:latin typeface="Verdana"/>
                <a:cs typeface="Verdana"/>
              </a:rPr>
              <a:t>with </a:t>
            </a:r>
            <a:r>
              <a:rPr sz="2000" i="1" dirty="0">
                <a:latin typeface="Verdana"/>
                <a:cs typeface="Verdana"/>
              </a:rPr>
              <a:t>μ </a:t>
            </a:r>
            <a:r>
              <a:rPr sz="2000" dirty="0">
                <a:latin typeface="Verdana"/>
                <a:cs typeface="Verdana"/>
              </a:rPr>
              <a:t>= </a:t>
            </a:r>
            <a:r>
              <a:rPr sz="2000" i="1" dirty="0">
                <a:latin typeface="Verdana"/>
                <a:cs typeface="Verdana"/>
              </a:rPr>
              <a:t>np</a:t>
            </a:r>
            <a:r>
              <a:rPr sz="2000" dirty="0">
                <a:latin typeface="Verdana"/>
                <a:cs typeface="Verdana"/>
              </a:rPr>
              <a:t>, </a:t>
            </a:r>
            <a:r>
              <a:rPr sz="2000" spc="-5" dirty="0">
                <a:latin typeface="Verdana"/>
                <a:cs typeface="Verdana"/>
              </a:rPr>
              <a:t>to approximate binomial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distribution.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705" y="4876800"/>
            <a:ext cx="8964295" cy="1111250"/>
          </a:xfrm>
          <a:prstGeom prst="rect">
            <a:avLst/>
          </a:prstGeom>
          <a:ln w="19811">
            <a:solidFill>
              <a:srgbClr val="FF2D61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66065" marR="387350" indent="-266065" algn="r">
              <a:lnSpc>
                <a:spcPts val="2155"/>
              </a:lnSpc>
              <a:spcBef>
                <a:spcPts val="300"/>
              </a:spcBef>
              <a:buClr>
                <a:srgbClr val="FF2D61"/>
              </a:buClr>
              <a:buFont typeface="Wingdings"/>
              <a:buChar char=""/>
              <a:tabLst>
                <a:tab pos="266065" algn="l"/>
              </a:tabLst>
            </a:pPr>
            <a:r>
              <a:rPr sz="2000" spc="-5" dirty="0">
                <a:latin typeface="Verdana"/>
                <a:cs typeface="Verdana"/>
              </a:rPr>
              <a:t>Let </a:t>
            </a:r>
            <a:r>
              <a:rPr sz="2000" i="1" dirty="0">
                <a:latin typeface="Verdana"/>
                <a:cs typeface="Verdana"/>
              </a:rPr>
              <a:t>X </a:t>
            </a:r>
            <a:r>
              <a:rPr sz="2000" spc="-5" dirty="0">
                <a:latin typeface="Verdana"/>
                <a:cs typeface="Verdana"/>
              </a:rPr>
              <a:t>be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binomial random </a:t>
            </a:r>
            <a:r>
              <a:rPr sz="2000" spc="-10" dirty="0">
                <a:latin typeface="Verdana"/>
                <a:cs typeface="Verdana"/>
              </a:rPr>
              <a:t>variable </a:t>
            </a:r>
            <a:r>
              <a:rPr sz="2000" spc="-5" dirty="0">
                <a:latin typeface="Verdana"/>
                <a:cs typeface="Verdana"/>
              </a:rPr>
              <a:t>with </a:t>
            </a:r>
            <a:r>
              <a:rPr sz="2000" spc="-10" dirty="0">
                <a:latin typeface="Verdana"/>
                <a:cs typeface="Verdana"/>
              </a:rPr>
              <a:t>probability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distribution</a:t>
            </a:r>
            <a:endParaRPr sz="2000" dirty="0">
              <a:latin typeface="Verdana"/>
              <a:cs typeface="Verdana"/>
            </a:endParaRPr>
          </a:p>
          <a:p>
            <a:pPr marR="337820" algn="r">
              <a:lnSpc>
                <a:spcPts val="2155"/>
              </a:lnSpc>
            </a:pPr>
            <a:r>
              <a:rPr sz="2000" i="1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x</a:t>
            </a:r>
            <a:r>
              <a:rPr sz="2000" dirty="0">
                <a:latin typeface="Verdana"/>
                <a:cs typeface="Verdana"/>
              </a:rPr>
              <a:t>;</a:t>
            </a:r>
            <a:r>
              <a:rPr sz="2000" i="1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i="1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). When </a:t>
            </a:r>
            <a:r>
              <a:rPr sz="2000" i="1" dirty="0">
                <a:latin typeface="Verdana"/>
                <a:cs typeface="Verdana"/>
              </a:rPr>
              <a:t>n </a:t>
            </a:r>
            <a:r>
              <a:rPr sz="2000" spc="5" dirty="0">
                <a:latin typeface="Symbol"/>
                <a:cs typeface="Symbol"/>
              </a:rPr>
              <a:t>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Verdana"/>
                <a:cs typeface="Verdana"/>
              </a:rPr>
              <a:t>∞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i="1" dirty="0">
                <a:latin typeface="Verdana"/>
                <a:cs typeface="Verdana"/>
              </a:rPr>
              <a:t>p </a:t>
            </a:r>
            <a:r>
              <a:rPr sz="2000" spc="5" dirty="0">
                <a:latin typeface="Symbol"/>
                <a:cs typeface="Symbol"/>
              </a:rPr>
              <a:t>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0, and </a:t>
            </a:r>
            <a:r>
              <a:rPr sz="2000" i="1" dirty="0">
                <a:latin typeface="Verdana"/>
                <a:cs typeface="Verdana"/>
              </a:rPr>
              <a:t>μ </a:t>
            </a:r>
            <a:r>
              <a:rPr sz="2000" spc="5" dirty="0">
                <a:latin typeface="Verdana"/>
                <a:cs typeface="Verdana"/>
              </a:rPr>
              <a:t>= </a:t>
            </a:r>
            <a:r>
              <a:rPr sz="2000" i="1" dirty="0">
                <a:latin typeface="Verdana"/>
                <a:cs typeface="Verdana"/>
              </a:rPr>
              <a:t>np </a:t>
            </a:r>
            <a:r>
              <a:rPr sz="2000" spc="-5" dirty="0">
                <a:latin typeface="Verdana"/>
                <a:cs typeface="Verdana"/>
              </a:rPr>
              <a:t>remains</a:t>
            </a:r>
            <a:r>
              <a:rPr sz="2000" spc="-4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constant,</a:t>
            </a:r>
          </a:p>
          <a:p>
            <a:pPr marL="728345">
              <a:lnSpc>
                <a:spcPct val="100000"/>
              </a:lnSpc>
              <a:spcBef>
                <a:spcPts val="810"/>
              </a:spcBef>
              <a:tabLst>
                <a:tab pos="2139315" algn="l"/>
              </a:tabLst>
            </a:pPr>
            <a:r>
              <a:rPr sz="1750" i="1" spc="45" dirty="0">
                <a:latin typeface="Times New Roman"/>
                <a:cs typeface="Times New Roman"/>
              </a:rPr>
              <a:t>b</a:t>
            </a:r>
            <a:r>
              <a:rPr sz="1750" i="1" spc="-254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(</a:t>
            </a:r>
            <a:r>
              <a:rPr sz="1750" spc="-180" dirty="0">
                <a:latin typeface="Times New Roman"/>
                <a:cs typeface="Times New Roman"/>
              </a:rPr>
              <a:t> </a:t>
            </a:r>
            <a:r>
              <a:rPr sz="1750" i="1" spc="90" dirty="0">
                <a:latin typeface="Times New Roman"/>
                <a:cs typeface="Times New Roman"/>
              </a:rPr>
              <a:t>x</a:t>
            </a:r>
            <a:r>
              <a:rPr sz="1750" spc="90" dirty="0">
                <a:latin typeface="Times New Roman"/>
                <a:cs typeface="Times New Roman"/>
              </a:rPr>
              <a:t>;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1750" i="1" spc="110" dirty="0">
                <a:latin typeface="Times New Roman"/>
                <a:cs typeface="Times New Roman"/>
              </a:rPr>
              <a:t>n</a:t>
            </a:r>
            <a:r>
              <a:rPr sz="1750" spc="110" dirty="0">
                <a:latin typeface="Times New Roman"/>
                <a:cs typeface="Times New Roman"/>
              </a:rPr>
              <a:t>,</a:t>
            </a:r>
            <a:r>
              <a:rPr sz="1750" spc="185" dirty="0">
                <a:latin typeface="Times New Roman"/>
                <a:cs typeface="Times New Roman"/>
              </a:rPr>
              <a:t> </a:t>
            </a:r>
            <a:r>
              <a:rPr sz="1750" i="1" spc="45" dirty="0">
                <a:latin typeface="Times New Roman"/>
                <a:cs typeface="Times New Roman"/>
              </a:rPr>
              <a:t>p</a:t>
            </a:r>
            <a:r>
              <a:rPr sz="1750" i="1" spc="-220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)</a:t>
            </a:r>
            <a:r>
              <a:rPr sz="1750" spc="140" dirty="0">
                <a:latin typeface="Times New Roman"/>
                <a:cs typeface="Times New Roman"/>
              </a:rPr>
              <a:t> </a:t>
            </a:r>
            <a:r>
              <a:rPr sz="1750" spc="90" dirty="0">
                <a:latin typeface="Symbol"/>
                <a:cs typeface="Symbol"/>
              </a:rPr>
              <a:t></a:t>
            </a:r>
            <a:r>
              <a:rPr sz="1750" spc="90" dirty="0">
                <a:latin typeface="Times New Roman"/>
                <a:cs typeface="Times New Roman"/>
              </a:rPr>
              <a:t>	</a:t>
            </a:r>
            <a:r>
              <a:rPr sz="1750" i="1" spc="45" dirty="0">
                <a:latin typeface="Times New Roman"/>
                <a:cs typeface="Times New Roman"/>
              </a:rPr>
              <a:t>p</a:t>
            </a:r>
            <a:r>
              <a:rPr sz="1750" i="1" spc="-220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(</a:t>
            </a:r>
            <a:r>
              <a:rPr sz="1750" spc="-175" dirty="0">
                <a:latin typeface="Times New Roman"/>
                <a:cs typeface="Times New Roman"/>
              </a:rPr>
              <a:t> </a:t>
            </a:r>
            <a:r>
              <a:rPr sz="1750" i="1" spc="105" dirty="0">
                <a:latin typeface="Times New Roman"/>
                <a:cs typeface="Times New Roman"/>
              </a:rPr>
              <a:t>x</a:t>
            </a:r>
            <a:r>
              <a:rPr sz="1750" spc="105" dirty="0">
                <a:latin typeface="Times New Roman"/>
                <a:cs typeface="Times New Roman"/>
              </a:rPr>
              <a:t>,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900" i="1" spc="-35" dirty="0">
                <a:latin typeface="Symbol"/>
                <a:cs typeface="Symbol"/>
              </a:rPr>
              <a:t></a:t>
            </a:r>
            <a:r>
              <a:rPr sz="1900" i="1" spc="-140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)</a:t>
            </a:r>
            <a:endParaRPr sz="1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752475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Poisson </a:t>
            </a:r>
            <a:r>
              <a:rPr dirty="0"/>
              <a:t>Distribution and </a:t>
            </a:r>
            <a:r>
              <a:rPr spc="-10" dirty="0"/>
              <a:t>Poisson</a:t>
            </a:r>
            <a:r>
              <a:rPr spc="-114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5705" y="0"/>
            <a:ext cx="7178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5.6	Poisson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 and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Poisson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778763"/>
            <a:ext cx="727075" cy="1080135"/>
            <a:chOff x="0" y="778763"/>
            <a:chExt cx="727075" cy="1080135"/>
          </a:xfrm>
        </p:grpSpPr>
        <p:sp>
          <p:nvSpPr>
            <p:cNvPr id="5" name="object 5"/>
            <p:cNvSpPr/>
            <p:nvPr/>
          </p:nvSpPr>
          <p:spPr>
            <a:xfrm>
              <a:off x="0" y="911351"/>
              <a:ext cx="727075" cy="90170"/>
            </a:xfrm>
            <a:custGeom>
              <a:avLst/>
              <a:gdLst/>
              <a:ahLst/>
              <a:cxnLst/>
              <a:rect l="l" t="t" r="r" b="b"/>
              <a:pathLst>
                <a:path w="727075" h="90169">
                  <a:moveTo>
                    <a:pt x="726948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726948" y="89915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FF5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492" y="778763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1" y="1080008"/>
                  </a:lnTo>
                </a:path>
              </a:pathLst>
            </a:custGeom>
            <a:ln w="12192">
              <a:solidFill>
                <a:srgbClr val="FF56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3285744"/>
            <a:ext cx="266700" cy="108585"/>
          </a:xfrm>
          <a:custGeom>
            <a:avLst/>
            <a:gdLst/>
            <a:ahLst/>
            <a:cxnLst/>
            <a:rect l="l" t="t" r="r" b="b"/>
            <a:pathLst>
              <a:path w="266700" h="108585">
                <a:moveTo>
                  <a:pt x="266700" y="0"/>
                </a:moveTo>
                <a:lnTo>
                  <a:pt x="0" y="0"/>
                </a:lnTo>
                <a:lnTo>
                  <a:pt x="0" y="108203"/>
                </a:lnTo>
                <a:lnTo>
                  <a:pt x="266700" y="108203"/>
                </a:lnTo>
                <a:lnTo>
                  <a:pt x="266700" y="0"/>
                </a:lnTo>
                <a:close/>
              </a:path>
            </a:pathLst>
          </a:custGeom>
          <a:solidFill>
            <a:srgbClr val="FF9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2575" y="1676400"/>
            <a:ext cx="8861425" cy="2229456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178435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Verdana"/>
                <a:cs typeface="Verdana"/>
              </a:rPr>
              <a:t>In a </a:t>
            </a:r>
            <a:r>
              <a:rPr sz="2000" spc="-5" dirty="0">
                <a:latin typeface="Verdana"/>
                <a:cs typeface="Verdana"/>
              </a:rPr>
              <a:t>certain industrial </a:t>
            </a:r>
            <a:r>
              <a:rPr sz="2000" spc="-10" dirty="0">
                <a:latin typeface="Verdana"/>
                <a:cs typeface="Verdana"/>
              </a:rPr>
              <a:t>facility </a:t>
            </a:r>
            <a:r>
              <a:rPr sz="2000" spc="-5" dirty="0">
                <a:latin typeface="Verdana"/>
                <a:cs typeface="Verdana"/>
              </a:rPr>
              <a:t>accidents </a:t>
            </a:r>
            <a:r>
              <a:rPr sz="2000" dirty="0">
                <a:latin typeface="Verdana"/>
                <a:cs typeface="Verdana"/>
              </a:rPr>
              <a:t>occur </a:t>
            </a:r>
            <a:r>
              <a:rPr sz="2000" spc="-15" dirty="0">
                <a:latin typeface="Verdana"/>
                <a:cs typeface="Verdana"/>
              </a:rPr>
              <a:t>infrequently. </a:t>
            </a:r>
            <a:r>
              <a:rPr sz="2000" dirty="0">
                <a:latin typeface="Verdana"/>
                <a:cs typeface="Verdana"/>
              </a:rPr>
              <a:t>It </a:t>
            </a:r>
            <a:r>
              <a:rPr sz="2000" spc="-10" dirty="0">
                <a:latin typeface="Verdana"/>
                <a:cs typeface="Verdana"/>
              </a:rPr>
              <a:t>is  </a:t>
            </a:r>
            <a:r>
              <a:rPr sz="2000" dirty="0">
                <a:latin typeface="Verdana"/>
                <a:cs typeface="Verdana"/>
              </a:rPr>
              <a:t>known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dirty="0">
                <a:latin typeface="Verdana"/>
                <a:cs typeface="Verdana"/>
              </a:rPr>
              <a:t>of an </a:t>
            </a:r>
            <a:r>
              <a:rPr sz="2000" spc="-5" dirty="0">
                <a:latin typeface="Verdana"/>
                <a:cs typeface="Verdana"/>
              </a:rPr>
              <a:t>accident </a:t>
            </a:r>
            <a:r>
              <a:rPr sz="2000" dirty="0">
                <a:latin typeface="Verdana"/>
                <a:cs typeface="Verdana"/>
              </a:rPr>
              <a:t>on </a:t>
            </a:r>
            <a:r>
              <a:rPr sz="2000" spc="-5" dirty="0">
                <a:latin typeface="Verdana"/>
                <a:cs typeface="Verdana"/>
              </a:rPr>
              <a:t>any given day is </a:t>
            </a:r>
            <a:r>
              <a:rPr sz="2000" dirty="0">
                <a:latin typeface="Verdana"/>
                <a:cs typeface="Verdana"/>
              </a:rPr>
              <a:t>0.005  and </a:t>
            </a:r>
            <a:r>
              <a:rPr sz="2000" spc="-5" dirty="0">
                <a:latin typeface="Verdana"/>
                <a:cs typeface="Verdana"/>
              </a:rPr>
              <a:t>accidents </a:t>
            </a:r>
            <a:r>
              <a:rPr sz="2000" dirty="0">
                <a:latin typeface="Verdana"/>
                <a:cs typeface="Verdana"/>
              </a:rPr>
              <a:t>are independent of each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other.</a:t>
            </a:r>
            <a:endParaRPr sz="2000" dirty="0">
              <a:latin typeface="Verdana"/>
              <a:cs typeface="Verdana"/>
            </a:endParaRPr>
          </a:p>
          <a:p>
            <a:pPr marL="469900" marR="5080" indent="-457834">
              <a:lnSpc>
                <a:spcPct val="80000"/>
              </a:lnSpc>
              <a:spcBef>
                <a:spcPts val="740"/>
              </a:spcBef>
              <a:buClr>
                <a:srgbClr val="FF2D61"/>
              </a:buClr>
              <a:buAutoNum type="alphaLcParenBoth"/>
              <a:tabLst>
                <a:tab pos="470534" algn="l"/>
              </a:tabLst>
            </a:pPr>
            <a:r>
              <a:rPr sz="2000" dirty="0">
                <a:latin typeface="Verdana"/>
                <a:cs typeface="Verdana"/>
              </a:rPr>
              <a:t>What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spc="-10" dirty="0">
                <a:latin typeface="Verdana"/>
                <a:cs typeface="Verdana"/>
              </a:rPr>
              <a:t>in any given </a:t>
            </a:r>
            <a:r>
              <a:rPr sz="2000" spc="-5" dirty="0">
                <a:latin typeface="Verdana"/>
                <a:cs typeface="Verdana"/>
              </a:rPr>
              <a:t>period of </a:t>
            </a:r>
            <a:r>
              <a:rPr sz="2000" dirty="0">
                <a:latin typeface="Verdana"/>
                <a:cs typeface="Verdana"/>
              </a:rPr>
              <a:t>400 </a:t>
            </a:r>
            <a:r>
              <a:rPr sz="2000" spc="-5" dirty="0">
                <a:latin typeface="Verdana"/>
                <a:cs typeface="Verdana"/>
              </a:rPr>
              <a:t>days there  will be </a:t>
            </a:r>
            <a:r>
              <a:rPr sz="2000" dirty="0">
                <a:latin typeface="Verdana"/>
                <a:cs typeface="Verdana"/>
              </a:rPr>
              <a:t>an </a:t>
            </a:r>
            <a:r>
              <a:rPr sz="2000" spc="-5" dirty="0">
                <a:latin typeface="Verdana"/>
                <a:cs typeface="Verdana"/>
              </a:rPr>
              <a:t>accident </a:t>
            </a:r>
            <a:r>
              <a:rPr sz="2000" dirty="0">
                <a:latin typeface="Verdana"/>
                <a:cs typeface="Verdana"/>
              </a:rPr>
              <a:t>on one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day?</a:t>
            </a:r>
            <a:endParaRPr sz="2000" dirty="0">
              <a:latin typeface="Verdana"/>
              <a:cs typeface="Verdana"/>
            </a:endParaRPr>
          </a:p>
          <a:p>
            <a:pPr marL="469900" indent="-457834">
              <a:lnSpc>
                <a:spcPts val="2160"/>
              </a:lnSpc>
              <a:spcBef>
                <a:spcPts val="240"/>
              </a:spcBef>
              <a:buClr>
                <a:srgbClr val="FF2D61"/>
              </a:buClr>
              <a:buAutoNum type="alphaLcParenBoth"/>
              <a:tabLst>
                <a:tab pos="470534" algn="l"/>
              </a:tabLst>
            </a:pPr>
            <a:r>
              <a:rPr sz="2000" dirty="0">
                <a:latin typeface="Verdana"/>
                <a:cs typeface="Verdana"/>
              </a:rPr>
              <a:t>What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spc="-5" dirty="0">
                <a:latin typeface="Verdana"/>
                <a:cs typeface="Verdana"/>
              </a:rPr>
              <a:t>that there are </a:t>
            </a:r>
            <a:r>
              <a:rPr sz="2000" dirty="0">
                <a:latin typeface="Verdana"/>
                <a:cs typeface="Verdana"/>
              </a:rPr>
              <a:t>at most </a:t>
            </a:r>
            <a:r>
              <a:rPr sz="2000" spc="-5" dirty="0">
                <a:latin typeface="Verdana"/>
                <a:cs typeface="Verdana"/>
              </a:rPr>
              <a:t>three days with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</a:t>
            </a:r>
          </a:p>
          <a:p>
            <a:pPr marL="469900">
              <a:lnSpc>
                <a:spcPts val="2160"/>
              </a:lnSpc>
            </a:pPr>
            <a:r>
              <a:rPr sz="2000" spc="-5" dirty="0">
                <a:latin typeface="Verdana"/>
                <a:cs typeface="Verdana"/>
              </a:rPr>
              <a:t>accident</a:t>
            </a:r>
            <a:r>
              <a:rPr sz="2000" spc="-5" dirty="0" smtClean="0">
                <a:latin typeface="Verdana"/>
                <a:cs typeface="Verdana"/>
              </a:rPr>
              <a:t>?</a:t>
            </a:r>
            <a:endParaRPr sz="3150" dirty="0">
              <a:latin typeface="Verdana"/>
              <a:cs typeface="Verdana"/>
            </a:endParaRPr>
          </a:p>
          <a:p>
            <a:pPr marL="678180">
              <a:lnSpc>
                <a:spcPct val="100000"/>
              </a:lnSpc>
              <a:spcBef>
                <a:spcPts val="5"/>
              </a:spcBef>
            </a:pPr>
            <a:r>
              <a:rPr sz="1550" i="1" spc="35" dirty="0">
                <a:latin typeface="Times New Roman"/>
                <a:cs typeface="Times New Roman"/>
              </a:rPr>
              <a:t>x </a:t>
            </a:r>
            <a:r>
              <a:rPr sz="1550" spc="45" dirty="0">
                <a:latin typeface="Symbol"/>
                <a:cs typeface="Symbol"/>
              </a:rPr>
              <a:t>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1, </a:t>
            </a:r>
            <a:r>
              <a:rPr sz="1650" i="1" spc="-10" dirty="0">
                <a:latin typeface="Symbol"/>
                <a:cs typeface="Symbol"/>
              </a:rPr>
              <a:t></a:t>
            </a:r>
            <a:r>
              <a:rPr sz="1650" i="1" spc="-10" dirty="0">
                <a:latin typeface="Times New Roman"/>
                <a:cs typeface="Times New Roman"/>
              </a:rPr>
              <a:t> </a:t>
            </a:r>
            <a:r>
              <a:rPr sz="1550" i="1" spc="20" dirty="0">
                <a:latin typeface="Times New Roman"/>
                <a:cs typeface="Times New Roman"/>
              </a:rPr>
              <a:t>t </a:t>
            </a:r>
            <a:r>
              <a:rPr sz="1550" spc="45" dirty="0">
                <a:latin typeface="Symbol"/>
                <a:cs typeface="Symbol"/>
              </a:rPr>
              <a:t>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130" dirty="0">
                <a:latin typeface="Times New Roman"/>
                <a:cs typeface="Times New Roman"/>
              </a:rPr>
              <a:t>(0.005)( </a:t>
            </a:r>
            <a:r>
              <a:rPr sz="1550" spc="140" dirty="0">
                <a:latin typeface="Times New Roman"/>
                <a:cs typeface="Times New Roman"/>
              </a:rPr>
              <a:t>400) </a:t>
            </a:r>
            <a:r>
              <a:rPr sz="1550" spc="45" dirty="0">
                <a:latin typeface="Symbol"/>
                <a:cs typeface="Symbol"/>
              </a:rPr>
              <a:t>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2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063" y="4014342"/>
            <a:ext cx="409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2D61"/>
                </a:solidFill>
                <a:latin typeface="Verdana"/>
                <a:cs typeface="Verdana"/>
              </a:rPr>
              <a:t>(a)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53718" y="4196646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5960" y="0"/>
                </a:lnTo>
              </a:path>
            </a:pathLst>
          </a:custGeom>
          <a:ln w="99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90595" y="4232727"/>
            <a:ext cx="2127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65" dirty="0">
                <a:latin typeface="Times New Roman"/>
                <a:cs typeface="Times New Roman"/>
              </a:rPr>
              <a:t>1!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8269" y="3886977"/>
            <a:ext cx="713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i="1" spc="15" dirty="0">
                <a:latin typeface="Times New Roman"/>
                <a:cs typeface="Times New Roman"/>
              </a:rPr>
              <a:t>e</a:t>
            </a:r>
            <a:r>
              <a:rPr sz="1600" i="1" spc="-229" dirty="0">
                <a:latin typeface="Times New Roman"/>
                <a:cs typeface="Times New Roman"/>
              </a:rPr>
              <a:t> </a:t>
            </a:r>
            <a:r>
              <a:rPr sz="1350" spc="104" baseline="52469" dirty="0">
                <a:latin typeface="Symbol"/>
                <a:cs typeface="Symbol"/>
              </a:rPr>
              <a:t></a:t>
            </a:r>
            <a:r>
              <a:rPr sz="1350" spc="104" baseline="52469" dirty="0">
                <a:latin typeface="Times New Roman"/>
                <a:cs typeface="Times New Roman"/>
              </a:rPr>
              <a:t>2</a:t>
            </a:r>
            <a:r>
              <a:rPr sz="1350" spc="67" baseline="52469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(</a:t>
            </a:r>
            <a:r>
              <a:rPr sz="1600" spc="-27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2)</a:t>
            </a:r>
            <a:r>
              <a:rPr sz="1350" spc="112" baseline="52469" dirty="0">
                <a:latin typeface="Times New Roman"/>
                <a:cs typeface="Times New Roman"/>
              </a:rPr>
              <a:t>1</a:t>
            </a:r>
            <a:endParaRPr sz="1350" baseline="524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732" y="4043257"/>
            <a:ext cx="26422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53539" algn="l"/>
                <a:tab pos="1909445" algn="l"/>
              </a:tabLst>
            </a:pPr>
            <a:r>
              <a:rPr sz="1600" i="1" spc="20" dirty="0">
                <a:latin typeface="Times New Roman"/>
                <a:cs typeface="Times New Roman"/>
              </a:rPr>
              <a:t>p</a:t>
            </a:r>
            <a:r>
              <a:rPr sz="1600" i="1" spc="-27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(1; </a:t>
            </a:r>
            <a:r>
              <a:rPr sz="1600" spc="85" dirty="0">
                <a:latin typeface="Times New Roman"/>
                <a:cs typeface="Times New Roman"/>
              </a:rPr>
              <a:t>2)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Symbol"/>
                <a:cs typeface="Symbol"/>
              </a:rPr>
              <a:t></a:t>
            </a:r>
            <a:r>
              <a:rPr sz="1600" spc="20" dirty="0">
                <a:latin typeface="Times New Roman"/>
                <a:cs typeface="Times New Roman"/>
              </a:rPr>
              <a:t>	</a:t>
            </a:r>
            <a:r>
              <a:rPr sz="1550" spc="40" dirty="0">
                <a:latin typeface="Symbol"/>
                <a:cs typeface="Symbol"/>
              </a:rPr>
              <a:t></a:t>
            </a:r>
            <a:r>
              <a:rPr sz="1550" spc="40" dirty="0">
                <a:latin typeface="Times New Roman"/>
                <a:cs typeface="Times New Roman"/>
              </a:rPr>
              <a:t>	</a:t>
            </a:r>
            <a:r>
              <a:rPr sz="1550" spc="35" dirty="0">
                <a:latin typeface="Times New Roman"/>
                <a:cs typeface="Times New Roman"/>
              </a:rPr>
              <a:t>0</a:t>
            </a:r>
            <a:r>
              <a:rPr sz="1550" spc="-254" dirty="0">
                <a:latin typeface="Times New Roman"/>
                <a:cs typeface="Times New Roman"/>
              </a:rPr>
              <a:t> </a:t>
            </a:r>
            <a:r>
              <a:rPr sz="1550" spc="130" dirty="0">
                <a:latin typeface="Times New Roman"/>
                <a:cs typeface="Times New Roman"/>
              </a:rPr>
              <a:t>.2707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32209" y="5660645"/>
            <a:ext cx="711835" cy="0"/>
          </a:xfrm>
          <a:custGeom>
            <a:avLst/>
            <a:gdLst/>
            <a:ahLst/>
            <a:cxnLst/>
            <a:rect l="l" t="t" r="r" b="b"/>
            <a:pathLst>
              <a:path w="711835">
                <a:moveTo>
                  <a:pt x="0" y="0"/>
                </a:moveTo>
                <a:lnTo>
                  <a:pt x="711509" y="0"/>
                </a:lnTo>
              </a:path>
            </a:pathLst>
          </a:custGeom>
          <a:ln w="10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06859" y="5354075"/>
            <a:ext cx="72580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50" i="1" spc="20" dirty="0">
                <a:latin typeface="Times New Roman"/>
                <a:cs typeface="Times New Roman"/>
              </a:rPr>
              <a:t>e</a:t>
            </a:r>
            <a:r>
              <a:rPr sz="1550" i="1" spc="-204" dirty="0">
                <a:latin typeface="Times New Roman"/>
                <a:cs typeface="Times New Roman"/>
              </a:rPr>
              <a:t> </a:t>
            </a:r>
            <a:r>
              <a:rPr sz="1350" spc="30" baseline="52469" dirty="0">
                <a:latin typeface="Symbol"/>
                <a:cs typeface="Symbol"/>
              </a:rPr>
              <a:t></a:t>
            </a:r>
            <a:r>
              <a:rPr sz="1350" spc="-202" baseline="52469" dirty="0">
                <a:latin typeface="Times New Roman"/>
                <a:cs typeface="Times New Roman"/>
              </a:rPr>
              <a:t> </a:t>
            </a:r>
            <a:r>
              <a:rPr sz="1350" spc="22" baseline="52469" dirty="0">
                <a:latin typeface="Times New Roman"/>
                <a:cs typeface="Times New Roman"/>
              </a:rPr>
              <a:t>2</a:t>
            </a:r>
            <a:r>
              <a:rPr sz="1350" spc="89" baseline="52469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(</a:t>
            </a:r>
            <a:r>
              <a:rPr sz="1550" spc="-25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2</a:t>
            </a:r>
            <a:r>
              <a:rPr sz="1550" spc="-24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)</a:t>
            </a:r>
            <a:r>
              <a:rPr sz="1550" spc="-180" dirty="0">
                <a:latin typeface="Times New Roman"/>
                <a:cs typeface="Times New Roman"/>
              </a:rPr>
              <a:t> </a:t>
            </a:r>
            <a:r>
              <a:rPr sz="1350" i="1" spc="22" baseline="52469" dirty="0">
                <a:latin typeface="Times New Roman"/>
                <a:cs typeface="Times New Roman"/>
              </a:rPr>
              <a:t>x</a:t>
            </a:r>
            <a:endParaRPr sz="1350" baseline="524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663" y="5344294"/>
            <a:ext cx="3293110" cy="4502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06270">
              <a:lnSpc>
                <a:spcPts val="785"/>
              </a:lnSpc>
              <a:spcBef>
                <a:spcPts val="125"/>
              </a:spcBef>
              <a:tabLst>
                <a:tab pos="3105785" algn="l"/>
              </a:tabLst>
            </a:pPr>
            <a:r>
              <a:rPr sz="900" spc="15" dirty="0">
                <a:latin typeface="Times New Roman"/>
                <a:cs typeface="Times New Roman"/>
              </a:rPr>
              <a:t>3	3</a:t>
            </a:r>
            <a:endParaRPr sz="900" dirty="0">
              <a:latin typeface="Times New Roman"/>
              <a:cs typeface="Times New Roman"/>
            </a:endParaRPr>
          </a:p>
          <a:p>
            <a:pPr marL="38100">
              <a:lnSpc>
                <a:spcPts val="2525"/>
              </a:lnSpc>
              <a:tabLst>
                <a:tab pos="687070" algn="l"/>
              </a:tabLst>
            </a:pPr>
            <a:r>
              <a:rPr sz="2000" dirty="0">
                <a:solidFill>
                  <a:srgbClr val="FF2D61"/>
                </a:solidFill>
                <a:latin typeface="Verdana"/>
                <a:cs typeface="Verdana"/>
              </a:rPr>
              <a:t>(b)	</a:t>
            </a:r>
            <a:r>
              <a:rPr sz="1550" i="1" spc="30" dirty="0">
                <a:latin typeface="Times New Roman"/>
                <a:cs typeface="Times New Roman"/>
              </a:rPr>
              <a:t>P </a:t>
            </a:r>
            <a:r>
              <a:rPr sz="1550" spc="15" dirty="0">
                <a:latin typeface="Times New Roman"/>
                <a:cs typeface="Times New Roman"/>
              </a:rPr>
              <a:t>( </a:t>
            </a:r>
            <a:r>
              <a:rPr sz="1550" i="1" spc="30" dirty="0">
                <a:latin typeface="Times New Roman"/>
                <a:cs typeface="Times New Roman"/>
              </a:rPr>
              <a:t>X </a:t>
            </a:r>
            <a:r>
              <a:rPr sz="1550" spc="30" dirty="0">
                <a:latin typeface="Symbol"/>
                <a:cs typeface="Symbol"/>
              </a:rPr>
              <a:t>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65" dirty="0">
                <a:latin typeface="Times New Roman"/>
                <a:cs typeface="Times New Roman"/>
              </a:rPr>
              <a:t>3) </a:t>
            </a:r>
            <a:r>
              <a:rPr sz="1550" spc="30" dirty="0">
                <a:latin typeface="Symbol"/>
                <a:cs typeface="Symbol"/>
              </a:rPr>
              <a:t>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3525" spc="60" baseline="-10638" dirty="0">
                <a:latin typeface="Symbol"/>
                <a:cs typeface="Symbol"/>
              </a:rPr>
              <a:t></a:t>
            </a:r>
            <a:r>
              <a:rPr sz="3525" spc="60" baseline="-10638" dirty="0">
                <a:latin typeface="Times New Roman"/>
                <a:cs typeface="Times New Roman"/>
              </a:rPr>
              <a:t> </a:t>
            </a:r>
            <a:r>
              <a:rPr sz="1550" i="1" spc="25" dirty="0">
                <a:latin typeface="Times New Roman"/>
                <a:cs typeface="Times New Roman"/>
              </a:rPr>
              <a:t>p </a:t>
            </a:r>
            <a:r>
              <a:rPr sz="1550" spc="15" dirty="0">
                <a:latin typeface="Times New Roman"/>
                <a:cs typeface="Times New Roman"/>
              </a:rPr>
              <a:t>( </a:t>
            </a:r>
            <a:r>
              <a:rPr sz="1550" i="1" spc="80" dirty="0">
                <a:latin typeface="Times New Roman"/>
                <a:cs typeface="Times New Roman"/>
              </a:rPr>
              <a:t>x</a:t>
            </a:r>
            <a:r>
              <a:rPr sz="1550" spc="80" dirty="0">
                <a:latin typeface="Times New Roman"/>
                <a:cs typeface="Times New Roman"/>
              </a:rPr>
              <a:t>; </a:t>
            </a:r>
            <a:r>
              <a:rPr sz="1550" spc="25" dirty="0">
                <a:latin typeface="Times New Roman"/>
                <a:cs typeface="Times New Roman"/>
              </a:rPr>
              <a:t>2 </a:t>
            </a:r>
            <a:r>
              <a:rPr sz="1550" spc="15" dirty="0">
                <a:latin typeface="Times New Roman"/>
                <a:cs typeface="Times New Roman"/>
              </a:rPr>
              <a:t>) </a:t>
            </a:r>
            <a:r>
              <a:rPr sz="1550" spc="30" dirty="0">
                <a:latin typeface="Symbol"/>
                <a:cs typeface="Symbol"/>
              </a:rPr>
              <a:t>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3525" spc="60" baseline="-10638" dirty="0">
                <a:latin typeface="Symbol"/>
                <a:cs typeface="Symbol"/>
              </a:rPr>
              <a:t></a:t>
            </a:r>
            <a:endParaRPr sz="3525" baseline="-10638" dirty="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95129" y="5695794"/>
            <a:ext cx="21526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20" dirty="0">
                <a:latin typeface="Times New Roman"/>
                <a:cs typeface="Times New Roman"/>
              </a:rPr>
              <a:t>x</a:t>
            </a:r>
            <a:r>
              <a:rPr sz="1550" i="1" spc="-21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!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3349" y="5821430"/>
            <a:ext cx="144208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12215" algn="l"/>
              </a:tabLst>
            </a:pPr>
            <a:r>
              <a:rPr sz="900" i="1" spc="15" dirty="0">
                <a:latin typeface="Times New Roman"/>
                <a:cs typeface="Times New Roman"/>
              </a:rPr>
              <a:t>x</a:t>
            </a:r>
            <a:r>
              <a:rPr sz="900" i="1" spc="-7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Symbol"/>
                <a:cs typeface="Symbol"/>
              </a:rPr>
              <a:t></a:t>
            </a:r>
            <a:r>
              <a:rPr sz="900" spc="-80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0	</a:t>
            </a:r>
            <a:r>
              <a:rPr sz="900" i="1" spc="15" dirty="0">
                <a:latin typeface="Times New Roman"/>
                <a:cs typeface="Times New Roman"/>
              </a:rPr>
              <a:t>x</a:t>
            </a:r>
            <a:r>
              <a:rPr sz="900" i="1" spc="-10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Symbol"/>
                <a:cs typeface="Symbol"/>
              </a:rPr>
              <a:t></a:t>
            </a:r>
            <a:r>
              <a:rPr sz="900" spc="-114" dirty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8356" y="5511855"/>
            <a:ext cx="99250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6065" algn="l"/>
              </a:tabLst>
            </a:pPr>
            <a:r>
              <a:rPr sz="1550" spc="40" dirty="0">
                <a:latin typeface="Symbol"/>
                <a:cs typeface="Symbol"/>
              </a:rPr>
              <a:t></a:t>
            </a:r>
            <a:r>
              <a:rPr sz="1550" spc="40" dirty="0">
                <a:latin typeface="Times New Roman"/>
                <a:cs typeface="Times New Roman"/>
              </a:rPr>
              <a:t>	</a:t>
            </a:r>
            <a:r>
              <a:rPr sz="1550" spc="140" dirty="0">
                <a:latin typeface="Times New Roman"/>
                <a:cs typeface="Times New Roman"/>
              </a:rPr>
              <a:t>0.8571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44565" y="3976497"/>
            <a:ext cx="2265045" cy="10274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7495" marR="151130" indent="-265430">
              <a:lnSpc>
                <a:spcPct val="80000"/>
              </a:lnSpc>
              <a:spcBef>
                <a:spcPts val="480"/>
              </a:spcBef>
              <a:buClr>
                <a:srgbClr val="FF2D61"/>
              </a:buClr>
              <a:buFont typeface="Wingdings"/>
              <a:buChar char=""/>
              <a:tabLst>
                <a:tab pos="278130" algn="l"/>
              </a:tabLst>
            </a:pPr>
            <a:r>
              <a:rPr sz="1600" b="1" spc="-10" dirty="0">
                <a:latin typeface="Verdana"/>
                <a:cs typeface="Verdana"/>
              </a:rPr>
              <a:t>Considered </a:t>
            </a:r>
            <a:r>
              <a:rPr sz="1600" b="1" spc="-5" dirty="0">
                <a:latin typeface="Verdana"/>
                <a:cs typeface="Verdana"/>
              </a:rPr>
              <a:t>as  </a:t>
            </a:r>
            <a:r>
              <a:rPr sz="1600" b="1" spc="-10" dirty="0">
                <a:latin typeface="Verdana"/>
                <a:cs typeface="Verdana"/>
              </a:rPr>
              <a:t>Poisson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  <a:p>
            <a:pPr marL="277495" marR="5080" indent="-265430">
              <a:lnSpc>
                <a:spcPts val="1540"/>
              </a:lnSpc>
              <a:spcBef>
                <a:spcPts val="1345"/>
              </a:spcBef>
              <a:buClr>
                <a:srgbClr val="FF2D61"/>
              </a:buClr>
              <a:buFont typeface="Wingdings"/>
              <a:buChar char=""/>
              <a:tabLst>
                <a:tab pos="278130" algn="l"/>
              </a:tabLst>
            </a:pPr>
            <a:r>
              <a:rPr sz="1600" b="1" spc="-10" dirty="0">
                <a:latin typeface="Verdana"/>
                <a:cs typeface="Verdana"/>
              </a:rPr>
              <a:t>Considered </a:t>
            </a:r>
            <a:r>
              <a:rPr sz="1600" b="1" spc="-5" dirty="0">
                <a:latin typeface="Verdana"/>
                <a:cs typeface="Verdana"/>
              </a:rPr>
              <a:t>as  </a:t>
            </a:r>
            <a:r>
              <a:rPr sz="1600" b="1" spc="-10" dirty="0">
                <a:latin typeface="Verdana"/>
                <a:cs typeface="Verdana"/>
              </a:rPr>
              <a:t>Bernoulli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50391" y="4587652"/>
            <a:ext cx="86360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2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1478" y="4587652"/>
            <a:ext cx="228600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105" dirty="0">
                <a:latin typeface="Times New Roman"/>
                <a:cs typeface="Times New Roman"/>
              </a:rPr>
              <a:t>39</a:t>
            </a:r>
            <a:r>
              <a:rPr sz="900" spc="25" dirty="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80022" y="4758093"/>
            <a:ext cx="467359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3065" algn="l"/>
              </a:tabLst>
            </a:pPr>
            <a:r>
              <a:rPr sz="900" spc="105" dirty="0">
                <a:latin typeface="Times New Roman"/>
                <a:cs typeface="Times New Roman"/>
              </a:rPr>
              <a:t>40</a:t>
            </a:r>
            <a:r>
              <a:rPr sz="900" spc="25" dirty="0">
                <a:latin typeface="Times New Roman"/>
                <a:cs typeface="Times New Roman"/>
              </a:rPr>
              <a:t>0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2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6926" y="4611799"/>
            <a:ext cx="164846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45" dirty="0">
                <a:latin typeface="Times New Roman"/>
                <a:cs typeface="Times New Roman"/>
              </a:rPr>
              <a:t>b</a:t>
            </a:r>
            <a:r>
              <a:rPr sz="1550" i="1" spc="-229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(1;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spc="130" dirty="0">
                <a:latin typeface="Times New Roman"/>
                <a:cs typeface="Times New Roman"/>
              </a:rPr>
              <a:t>400,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550" spc="135" dirty="0">
                <a:latin typeface="Times New Roman"/>
                <a:cs typeface="Times New Roman"/>
              </a:rPr>
              <a:t>0.005) </a:t>
            </a:r>
            <a:r>
              <a:rPr sz="1550" spc="50" dirty="0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12610" y="4611799"/>
            <a:ext cx="174307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60" dirty="0">
                <a:latin typeface="Times New Roman"/>
                <a:cs typeface="Times New Roman"/>
              </a:rPr>
              <a:t>C </a:t>
            </a:r>
            <a:r>
              <a:rPr sz="1550" spc="135" dirty="0">
                <a:latin typeface="Times New Roman"/>
                <a:cs typeface="Times New Roman"/>
              </a:rPr>
              <a:t>(0.005)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135" dirty="0">
                <a:latin typeface="Times New Roman"/>
                <a:cs typeface="Times New Roman"/>
              </a:rPr>
              <a:t>(0.095)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66281" y="4629458"/>
            <a:ext cx="101790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9240" algn="l"/>
              </a:tabLst>
            </a:pPr>
            <a:r>
              <a:rPr sz="1550" spc="40" dirty="0">
                <a:latin typeface="Symbol"/>
                <a:cs typeface="Symbol"/>
              </a:rPr>
              <a:t></a:t>
            </a:r>
            <a:r>
              <a:rPr sz="1550" spc="40" dirty="0">
                <a:latin typeface="Times New Roman"/>
                <a:cs typeface="Times New Roman"/>
              </a:rPr>
              <a:t>	</a:t>
            </a:r>
            <a:r>
              <a:rPr sz="1550" spc="35" dirty="0">
                <a:latin typeface="Times New Roman"/>
                <a:cs typeface="Times New Roman"/>
              </a:rPr>
              <a:t>0</a:t>
            </a:r>
            <a:r>
              <a:rPr sz="1550" spc="-254" dirty="0">
                <a:latin typeface="Times New Roman"/>
                <a:cs typeface="Times New Roman"/>
              </a:rPr>
              <a:t> </a:t>
            </a:r>
            <a:r>
              <a:rPr sz="1550" spc="135" dirty="0">
                <a:latin typeface="Times New Roman"/>
                <a:cs typeface="Times New Roman"/>
              </a:rPr>
              <a:t>.2707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5665" y="5955466"/>
            <a:ext cx="8572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0347" y="5879691"/>
            <a:ext cx="2973070" cy="7245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sz="1600" i="1" spc="15" dirty="0">
                <a:latin typeface="Times New Roman"/>
                <a:cs typeface="Times New Roman"/>
              </a:rPr>
              <a:t>P</a:t>
            </a:r>
            <a:r>
              <a:rPr sz="1600" i="1" spc="-17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i="1" spc="15" dirty="0">
                <a:latin typeface="Times New Roman"/>
                <a:cs typeface="Times New Roman"/>
              </a:rPr>
              <a:t>X</a:t>
            </a:r>
            <a:r>
              <a:rPr sz="1600" i="1" spc="7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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3)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3600" spc="44" baseline="-10416" dirty="0">
                <a:latin typeface="Symbol"/>
                <a:cs typeface="Symbol"/>
              </a:rPr>
              <a:t></a:t>
            </a:r>
            <a:r>
              <a:rPr sz="3600" spc="-142" baseline="-10416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b</a:t>
            </a:r>
            <a:r>
              <a:rPr sz="1600" i="1" spc="-2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i="1" spc="60" dirty="0">
                <a:latin typeface="Times New Roman"/>
                <a:cs typeface="Times New Roman"/>
              </a:rPr>
              <a:t>x</a:t>
            </a:r>
            <a:r>
              <a:rPr sz="1600" spc="60" dirty="0">
                <a:latin typeface="Times New Roman"/>
                <a:cs typeface="Times New Roman"/>
              </a:rPr>
              <a:t>;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400,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.005)</a:t>
            </a:r>
            <a:endParaRPr sz="1600" dirty="0">
              <a:latin typeface="Times New Roman"/>
              <a:cs typeface="Times New Roman"/>
            </a:endParaRPr>
          </a:p>
          <a:p>
            <a:pPr marR="381635" algn="ctr">
              <a:lnSpc>
                <a:spcPct val="100000"/>
              </a:lnSpc>
              <a:spcBef>
                <a:spcPts val="455"/>
              </a:spcBef>
            </a:pPr>
            <a:r>
              <a:rPr sz="900" i="1" spc="20" dirty="0">
                <a:latin typeface="Times New Roman"/>
                <a:cs typeface="Times New Roman"/>
              </a:rPr>
              <a:t>x</a:t>
            </a:r>
            <a:r>
              <a:rPr sz="900" i="1" spc="-80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Symbol"/>
                <a:cs typeface="Symbol"/>
              </a:rPr>
              <a:t>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0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06061" y="6096761"/>
            <a:ext cx="798830" cy="360045"/>
          </a:xfrm>
          <a:prstGeom prst="rect">
            <a:avLst/>
          </a:prstGeom>
          <a:solidFill>
            <a:srgbClr val="FF2D61">
              <a:alpha val="30195"/>
            </a:srgbClr>
          </a:solidFill>
          <a:ln w="19811">
            <a:solidFill>
              <a:srgbClr val="FF93AE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414"/>
              </a:spcBef>
            </a:pPr>
            <a:r>
              <a:rPr sz="1550" spc="140" dirty="0">
                <a:latin typeface="Times New Roman"/>
                <a:cs typeface="Times New Roman"/>
              </a:rPr>
              <a:t>0.8571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62324" y="6132122"/>
            <a:ext cx="13906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40" dirty="0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752475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Poisson </a:t>
            </a:r>
            <a:r>
              <a:rPr dirty="0"/>
              <a:t>Distribution and </a:t>
            </a:r>
            <a:r>
              <a:rPr spc="-10" dirty="0"/>
              <a:t>Poisson</a:t>
            </a:r>
            <a:r>
              <a:rPr spc="-114" dirty="0"/>
              <a:t> </a:t>
            </a: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5705" y="0"/>
            <a:ext cx="7178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5.6	Poisson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 and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Poisson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778763"/>
            <a:ext cx="727075" cy="1080135"/>
            <a:chOff x="0" y="778763"/>
            <a:chExt cx="727075" cy="1080135"/>
          </a:xfrm>
        </p:grpSpPr>
        <p:sp>
          <p:nvSpPr>
            <p:cNvPr id="5" name="object 5"/>
            <p:cNvSpPr/>
            <p:nvPr/>
          </p:nvSpPr>
          <p:spPr>
            <a:xfrm>
              <a:off x="0" y="911351"/>
              <a:ext cx="727075" cy="90170"/>
            </a:xfrm>
            <a:custGeom>
              <a:avLst/>
              <a:gdLst/>
              <a:ahLst/>
              <a:cxnLst/>
              <a:rect l="l" t="t" r="r" b="b"/>
              <a:pathLst>
                <a:path w="727075" h="90169">
                  <a:moveTo>
                    <a:pt x="726948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726948" y="89915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FF5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492" y="778763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1" y="1080008"/>
                  </a:lnTo>
                </a:path>
              </a:pathLst>
            </a:custGeom>
            <a:ln w="12192">
              <a:solidFill>
                <a:srgbClr val="FF56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175" y="1676400"/>
            <a:ext cx="8759825" cy="15506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dirty="0">
                <a:latin typeface="Verdana"/>
                <a:cs typeface="Verdana"/>
              </a:rPr>
              <a:t>In a manufacturing </a:t>
            </a:r>
            <a:r>
              <a:rPr sz="2000" spc="-5" dirty="0">
                <a:latin typeface="Verdana"/>
                <a:cs typeface="Verdana"/>
              </a:rPr>
              <a:t>process </a:t>
            </a:r>
            <a:r>
              <a:rPr sz="2000" dirty="0">
                <a:latin typeface="Verdana"/>
                <a:cs typeface="Verdana"/>
              </a:rPr>
              <a:t>where </a:t>
            </a:r>
            <a:r>
              <a:rPr sz="2000" spc="-5" dirty="0">
                <a:latin typeface="Verdana"/>
                <a:cs typeface="Verdana"/>
              </a:rPr>
              <a:t>glass products </a:t>
            </a:r>
            <a:r>
              <a:rPr sz="2000" dirty="0">
                <a:latin typeface="Verdana"/>
                <a:cs typeface="Verdana"/>
              </a:rPr>
              <a:t>are </a:t>
            </a:r>
            <a:r>
              <a:rPr sz="2000" spc="-5" dirty="0">
                <a:latin typeface="Verdana"/>
                <a:cs typeface="Verdana"/>
              </a:rPr>
              <a:t>produced,  defects </a:t>
            </a:r>
            <a:r>
              <a:rPr sz="200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bubbles </a:t>
            </a:r>
            <a:r>
              <a:rPr sz="2000" spc="-50" dirty="0">
                <a:latin typeface="Verdana"/>
                <a:cs typeface="Verdana"/>
              </a:rPr>
              <a:t>occur, </a:t>
            </a:r>
            <a:r>
              <a:rPr sz="2000" spc="-5" dirty="0">
                <a:latin typeface="Verdana"/>
                <a:cs typeface="Verdana"/>
              </a:rPr>
              <a:t>occasionally </a:t>
            </a:r>
            <a:r>
              <a:rPr sz="2000" dirty="0">
                <a:latin typeface="Verdana"/>
                <a:cs typeface="Verdana"/>
              </a:rPr>
              <a:t>rendering the </a:t>
            </a:r>
            <a:r>
              <a:rPr sz="2000" spc="-5" dirty="0">
                <a:latin typeface="Verdana"/>
                <a:cs typeface="Verdana"/>
              </a:rPr>
              <a:t>piece  undesirable </a:t>
            </a:r>
            <a:r>
              <a:rPr sz="2000" dirty="0">
                <a:latin typeface="Verdana"/>
                <a:cs typeface="Verdana"/>
              </a:rPr>
              <a:t>for </a:t>
            </a:r>
            <a:r>
              <a:rPr sz="2000" spc="-5" dirty="0">
                <a:latin typeface="Verdana"/>
                <a:cs typeface="Verdana"/>
              </a:rPr>
              <a:t>marketing. </a:t>
            </a:r>
            <a:r>
              <a:rPr sz="2000" dirty="0">
                <a:latin typeface="Verdana"/>
                <a:cs typeface="Verdana"/>
              </a:rPr>
              <a:t>It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known that, on </a:t>
            </a:r>
            <a:r>
              <a:rPr sz="2000" spc="-10" dirty="0">
                <a:latin typeface="Verdana"/>
                <a:cs typeface="Verdana"/>
              </a:rPr>
              <a:t>average, </a:t>
            </a:r>
            <a:r>
              <a:rPr sz="2000" dirty="0">
                <a:latin typeface="Verdana"/>
                <a:cs typeface="Verdana"/>
              </a:rPr>
              <a:t>1 </a:t>
            </a:r>
            <a:r>
              <a:rPr sz="2000" spc="-5" dirty="0">
                <a:latin typeface="Verdana"/>
                <a:cs typeface="Verdana"/>
              </a:rPr>
              <a:t>in every  </a:t>
            </a:r>
            <a:r>
              <a:rPr sz="2000" dirty="0">
                <a:latin typeface="Verdana"/>
                <a:cs typeface="Verdana"/>
              </a:rPr>
              <a:t>1000 of these </a:t>
            </a:r>
            <a:r>
              <a:rPr sz="2000" spc="-5" dirty="0">
                <a:latin typeface="Verdana"/>
                <a:cs typeface="Verdana"/>
              </a:rPr>
              <a:t>items produced </a:t>
            </a:r>
            <a:r>
              <a:rPr sz="2000" dirty="0">
                <a:latin typeface="Verdana"/>
                <a:cs typeface="Verdana"/>
              </a:rPr>
              <a:t>has one or more </a:t>
            </a:r>
            <a:r>
              <a:rPr sz="2000" spc="-5" dirty="0">
                <a:latin typeface="Verdana"/>
                <a:cs typeface="Verdana"/>
              </a:rPr>
              <a:t>bubbles. </a:t>
            </a:r>
            <a:r>
              <a:rPr sz="2000" dirty="0">
                <a:latin typeface="Verdana"/>
                <a:cs typeface="Verdana"/>
              </a:rPr>
              <a:t>What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the 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dirty="0">
                <a:latin typeface="Verdana"/>
                <a:cs typeface="Verdana"/>
              </a:rPr>
              <a:t>that a </a:t>
            </a:r>
            <a:r>
              <a:rPr sz="2000" spc="-5" dirty="0">
                <a:latin typeface="Verdana"/>
                <a:cs typeface="Verdana"/>
              </a:rPr>
              <a:t>random </a:t>
            </a:r>
            <a:r>
              <a:rPr sz="2000" dirty="0">
                <a:latin typeface="Verdana"/>
                <a:cs typeface="Verdana"/>
              </a:rPr>
              <a:t>sample of 8000 </a:t>
            </a:r>
            <a:r>
              <a:rPr sz="2000" spc="-5" dirty="0">
                <a:latin typeface="Verdana"/>
                <a:cs typeface="Verdana"/>
              </a:rPr>
              <a:t>will yield </a:t>
            </a:r>
            <a:r>
              <a:rPr sz="2000" dirty="0">
                <a:latin typeface="Verdana"/>
                <a:cs typeface="Verdana"/>
              </a:rPr>
              <a:t>fewer than 7  </a:t>
            </a:r>
            <a:r>
              <a:rPr sz="2000" spc="-5" dirty="0">
                <a:latin typeface="Verdana"/>
                <a:cs typeface="Verdana"/>
              </a:rPr>
              <a:t>items possessing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bubbles?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851404"/>
            <a:ext cx="266700" cy="108585"/>
          </a:xfrm>
          <a:custGeom>
            <a:avLst/>
            <a:gdLst/>
            <a:ahLst/>
            <a:cxnLst/>
            <a:rect l="l" t="t" r="r" b="b"/>
            <a:pathLst>
              <a:path w="266700" h="108585">
                <a:moveTo>
                  <a:pt x="266700" y="0"/>
                </a:moveTo>
                <a:lnTo>
                  <a:pt x="0" y="0"/>
                </a:lnTo>
                <a:lnTo>
                  <a:pt x="0" y="108203"/>
                </a:lnTo>
                <a:lnTo>
                  <a:pt x="266700" y="108203"/>
                </a:lnTo>
                <a:lnTo>
                  <a:pt x="266700" y="0"/>
                </a:lnTo>
                <a:close/>
              </a:path>
            </a:pathLst>
          </a:custGeom>
          <a:solidFill>
            <a:srgbClr val="FF9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6237" y="3811113"/>
            <a:ext cx="3082925" cy="647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471170" algn="ctr">
              <a:lnSpc>
                <a:spcPts val="765"/>
              </a:lnSpc>
              <a:spcBef>
                <a:spcPts val="130"/>
              </a:spcBef>
            </a:pPr>
            <a:r>
              <a:rPr sz="900" spc="20" dirty="0">
                <a:latin typeface="Times New Roman"/>
                <a:cs typeface="Times New Roman"/>
              </a:rPr>
              <a:t>6</a:t>
            </a:r>
            <a:endParaRPr sz="900" dirty="0">
              <a:latin typeface="Times New Roman"/>
              <a:cs typeface="Times New Roman"/>
            </a:endParaRPr>
          </a:p>
          <a:p>
            <a:pPr marL="38100">
              <a:lnSpc>
                <a:spcPts val="2565"/>
              </a:lnSpc>
            </a:pPr>
            <a:r>
              <a:rPr sz="1600" i="1" spc="15" dirty="0">
                <a:latin typeface="Times New Roman"/>
                <a:cs typeface="Times New Roman"/>
              </a:rPr>
              <a:t>P</a:t>
            </a:r>
            <a:r>
              <a:rPr sz="1600" i="1" spc="-17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i="1" spc="15" dirty="0">
                <a:latin typeface="Times New Roman"/>
                <a:cs typeface="Times New Roman"/>
              </a:rPr>
              <a:t>X</a:t>
            </a:r>
            <a:r>
              <a:rPr sz="1600" i="1" spc="7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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7</a:t>
            </a:r>
            <a:r>
              <a:rPr sz="1600" spc="-2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3600" spc="44" baseline="-10416" dirty="0">
                <a:latin typeface="Symbol"/>
                <a:cs typeface="Symbol"/>
              </a:rPr>
              <a:t></a:t>
            </a:r>
            <a:r>
              <a:rPr sz="3600" spc="-157" baseline="-10416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b</a:t>
            </a:r>
            <a:r>
              <a:rPr sz="1600" i="1" spc="-2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spc="65" dirty="0">
                <a:latin typeface="Times New Roman"/>
                <a:cs typeface="Times New Roman"/>
              </a:rPr>
              <a:t>x</a:t>
            </a:r>
            <a:r>
              <a:rPr sz="1600" spc="65" dirty="0">
                <a:latin typeface="Times New Roman"/>
                <a:cs typeface="Times New Roman"/>
              </a:rPr>
              <a:t>;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8000,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0.001)</a:t>
            </a:r>
            <a:endParaRPr sz="1600" dirty="0">
              <a:latin typeface="Times New Roman"/>
              <a:cs typeface="Times New Roman"/>
            </a:endParaRPr>
          </a:p>
          <a:p>
            <a:pPr marR="461645" algn="ctr">
              <a:lnSpc>
                <a:spcPct val="100000"/>
              </a:lnSpc>
              <a:spcBef>
                <a:spcPts val="445"/>
              </a:spcBef>
            </a:pPr>
            <a:r>
              <a:rPr sz="900" i="1" spc="20" dirty="0">
                <a:latin typeface="Times New Roman"/>
                <a:cs typeface="Times New Roman"/>
              </a:rPr>
              <a:t>x</a:t>
            </a:r>
            <a:r>
              <a:rPr sz="900" i="1" spc="-80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Symbol"/>
                <a:cs typeface="Symbol"/>
              </a:rPr>
              <a:t>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0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0" y="3429000"/>
            <a:ext cx="209804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-10" dirty="0">
                <a:latin typeface="Symbol"/>
                <a:cs typeface="Symbol"/>
              </a:rPr>
              <a:t></a:t>
            </a:r>
            <a:r>
              <a:rPr sz="1650" i="1" spc="-10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Symbol"/>
                <a:cs typeface="Symbol"/>
              </a:rPr>
              <a:t>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130" dirty="0">
                <a:latin typeface="Times New Roman"/>
                <a:cs typeface="Times New Roman"/>
              </a:rPr>
              <a:t>(8000)(0.001) </a:t>
            </a:r>
            <a:r>
              <a:rPr sz="1550" spc="45" dirty="0">
                <a:latin typeface="Symbol"/>
                <a:cs typeface="Symbol"/>
              </a:rPr>
              <a:t>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8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8170" y="3810631"/>
            <a:ext cx="1421130" cy="648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713105" algn="ctr">
              <a:lnSpc>
                <a:spcPts val="775"/>
              </a:lnSpc>
              <a:spcBef>
                <a:spcPts val="130"/>
              </a:spcBef>
            </a:pPr>
            <a:r>
              <a:rPr sz="900" spc="20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ts val="2575"/>
              </a:lnSpc>
            </a:pPr>
            <a:r>
              <a:rPr sz="1600" spc="10" dirty="0">
                <a:latin typeface="Symbol"/>
                <a:cs typeface="Symbol"/>
              </a:rPr>
              <a:t>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3600" spc="30" baseline="-9259" dirty="0">
                <a:latin typeface="Symbol"/>
                <a:cs typeface="Symbol"/>
              </a:rPr>
              <a:t></a:t>
            </a:r>
            <a:r>
              <a:rPr sz="3600" spc="30" baseline="-9259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p </a:t>
            </a:r>
            <a:r>
              <a:rPr sz="1600" spc="5" dirty="0">
                <a:latin typeface="Times New Roman"/>
                <a:cs typeface="Times New Roman"/>
              </a:rPr>
              <a:t>( </a:t>
            </a:r>
            <a:r>
              <a:rPr sz="1600" i="1" spc="60" dirty="0">
                <a:latin typeface="Times New Roman"/>
                <a:cs typeface="Times New Roman"/>
              </a:rPr>
              <a:t>x</a:t>
            </a:r>
            <a:r>
              <a:rPr sz="1600" spc="60" dirty="0">
                <a:latin typeface="Times New Roman"/>
                <a:cs typeface="Times New Roman"/>
              </a:rPr>
              <a:t>; 8)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  <a:p>
            <a:pPr marR="704215" algn="ctr">
              <a:lnSpc>
                <a:spcPct val="100000"/>
              </a:lnSpc>
              <a:spcBef>
                <a:spcPts val="434"/>
              </a:spcBef>
            </a:pPr>
            <a:r>
              <a:rPr sz="900" i="1" spc="20" dirty="0">
                <a:latin typeface="Times New Roman"/>
                <a:cs typeface="Times New Roman"/>
              </a:rPr>
              <a:t>x</a:t>
            </a:r>
            <a:r>
              <a:rPr sz="900" i="1" spc="-8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Symbol"/>
                <a:cs typeface="Symbol"/>
              </a:rPr>
              <a:t>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9626" y="3918965"/>
            <a:ext cx="798830" cy="360045"/>
          </a:xfrm>
          <a:prstGeom prst="rect">
            <a:avLst/>
          </a:prstGeom>
          <a:solidFill>
            <a:srgbClr val="FF2D61">
              <a:alpha val="30195"/>
            </a:srgbClr>
          </a:solidFill>
          <a:ln w="19811">
            <a:solidFill>
              <a:srgbClr val="FF93A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600"/>
              </a:spcBef>
            </a:pPr>
            <a:r>
              <a:rPr sz="1550" spc="35" dirty="0">
                <a:latin typeface="Times New Roman"/>
                <a:cs typeface="Times New Roman"/>
              </a:rPr>
              <a:t>0</a:t>
            </a:r>
            <a:r>
              <a:rPr sz="1550" spc="-254" dirty="0">
                <a:latin typeface="Times New Roman"/>
                <a:cs typeface="Times New Roman"/>
              </a:rPr>
              <a:t> </a:t>
            </a:r>
            <a:r>
              <a:rPr sz="1550" spc="130" dirty="0">
                <a:latin typeface="Times New Roman"/>
                <a:cs typeface="Times New Roman"/>
              </a:rPr>
              <a:t>.3134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9544" y="4657471"/>
            <a:ext cx="1640205" cy="8540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7495" marR="5080" indent="-265430">
              <a:lnSpc>
                <a:spcPct val="80000"/>
              </a:lnSpc>
              <a:spcBef>
                <a:spcPts val="480"/>
              </a:spcBef>
              <a:buClr>
                <a:srgbClr val="FF2D61"/>
              </a:buClr>
              <a:buFont typeface="Wingdings"/>
              <a:buChar char=""/>
              <a:tabLst>
                <a:tab pos="278130" algn="l"/>
              </a:tabLst>
            </a:pPr>
            <a:r>
              <a:rPr sz="1600" b="1" spc="-5" dirty="0">
                <a:latin typeface="Verdana"/>
                <a:cs typeface="Verdana"/>
              </a:rPr>
              <a:t>Actually a  </a:t>
            </a:r>
            <a:r>
              <a:rPr sz="1600" b="1" spc="-10" dirty="0">
                <a:latin typeface="Verdana"/>
                <a:cs typeface="Verdana"/>
              </a:rPr>
              <a:t>problem for  Binomial  </a:t>
            </a:r>
            <a:r>
              <a:rPr sz="1600" b="1" spc="-15" dirty="0">
                <a:latin typeface="Verdana"/>
                <a:cs typeface="Verdana"/>
              </a:rPr>
              <a:t>Di</a:t>
            </a:r>
            <a:r>
              <a:rPr sz="1600" b="1" spc="-10" dirty="0">
                <a:latin typeface="Verdana"/>
                <a:cs typeface="Verdana"/>
              </a:rPr>
              <a:t>str</a:t>
            </a:r>
            <a:r>
              <a:rPr sz="1600" b="1" spc="-15" dirty="0">
                <a:latin typeface="Verdana"/>
                <a:cs typeface="Verdana"/>
              </a:rPr>
              <a:t>i</a:t>
            </a:r>
            <a:r>
              <a:rPr sz="1600" b="1" spc="-10" dirty="0">
                <a:latin typeface="Verdana"/>
                <a:cs typeface="Verdana"/>
              </a:rPr>
              <a:t>buti</a:t>
            </a:r>
            <a:r>
              <a:rPr sz="1600" b="1" spc="-15" dirty="0">
                <a:latin typeface="Verdana"/>
                <a:cs typeface="Verdana"/>
              </a:rPr>
              <a:t>o</a:t>
            </a:r>
            <a:r>
              <a:rPr sz="1600" b="1" spc="-5" dirty="0"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7975" y="4657471"/>
            <a:ext cx="1950720" cy="8540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7495" marR="5080" indent="-265430">
              <a:lnSpc>
                <a:spcPct val="80000"/>
              </a:lnSpc>
              <a:spcBef>
                <a:spcPts val="480"/>
              </a:spcBef>
              <a:buClr>
                <a:srgbClr val="FF2D61"/>
              </a:buClr>
              <a:buFont typeface="Wingdings"/>
              <a:buChar char=""/>
              <a:tabLst>
                <a:tab pos="278130" algn="l"/>
              </a:tabLst>
            </a:pPr>
            <a:r>
              <a:rPr sz="1600" b="1" spc="-10" dirty="0">
                <a:latin typeface="Verdana"/>
                <a:cs typeface="Verdana"/>
              </a:rPr>
              <a:t>Solved by  </a:t>
            </a:r>
            <a:r>
              <a:rPr sz="1600" b="1" spc="-5" dirty="0">
                <a:latin typeface="Verdana"/>
                <a:cs typeface="Verdana"/>
              </a:rPr>
              <a:t>approx</a:t>
            </a:r>
            <a:r>
              <a:rPr sz="1600" b="1" spc="-15" dirty="0">
                <a:latin typeface="Verdana"/>
                <a:cs typeface="Verdana"/>
              </a:rPr>
              <a:t>i</a:t>
            </a:r>
            <a:r>
              <a:rPr sz="1600" b="1" spc="-10" dirty="0">
                <a:latin typeface="Verdana"/>
                <a:cs typeface="Verdana"/>
              </a:rPr>
              <a:t>m</a:t>
            </a:r>
            <a:r>
              <a:rPr sz="1600" b="1" spc="-5" dirty="0">
                <a:latin typeface="Verdana"/>
                <a:cs typeface="Verdana"/>
              </a:rPr>
              <a:t>at</a:t>
            </a:r>
            <a:r>
              <a:rPr sz="1600" b="1" spc="5" dirty="0">
                <a:latin typeface="Verdana"/>
                <a:cs typeface="Verdana"/>
              </a:rPr>
              <a:t>i</a:t>
            </a:r>
            <a:r>
              <a:rPr sz="1600" b="1" spc="-5" dirty="0">
                <a:latin typeface="Verdana"/>
                <a:cs typeface="Verdana"/>
              </a:rPr>
              <a:t>on  </a:t>
            </a:r>
            <a:r>
              <a:rPr sz="1600" b="1" spc="-10" dirty="0">
                <a:latin typeface="Verdana"/>
                <a:cs typeface="Verdana"/>
              </a:rPr>
              <a:t>using Poisson  Distribution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974</Words>
  <Application>Microsoft Office PowerPoint</Application>
  <PresentationFormat>On-screen Show (4:3)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Verdana</vt:lpstr>
      <vt:lpstr>Wingdings</vt:lpstr>
      <vt:lpstr>Office Theme</vt:lpstr>
      <vt:lpstr>PowerPoint Presentation</vt:lpstr>
      <vt:lpstr>Poisson Distribution and Poisson Process</vt:lpstr>
      <vt:lpstr>Properties of Poisson Process</vt:lpstr>
      <vt:lpstr>Poisson Distribution and Poisson Process</vt:lpstr>
      <vt:lpstr>Poisson Distribution and Poisson Process</vt:lpstr>
      <vt:lpstr>Table A.2 Poisson Probability Sums</vt:lpstr>
      <vt:lpstr>Poisson Distribution As a Limit of Binomial</vt:lpstr>
      <vt:lpstr>Poisson Distribution and Poisson Process</vt:lpstr>
      <vt:lpstr>Poisson Distribution and Poisson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</dc:title>
  <dc:creator>BUKC</dc:creator>
  <cp:lastModifiedBy>lenovo</cp:lastModifiedBy>
  <cp:revision>11</cp:revision>
  <dcterms:created xsi:type="dcterms:W3CDTF">2020-04-17T09:57:36Z</dcterms:created>
  <dcterms:modified xsi:type="dcterms:W3CDTF">2022-12-23T04:03:51Z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2015-03-25T00:00:00Z</vt:filetime>
  </property>
  <property fmtid="{D5CDD505-2E9C-101B-9397-08002B2CF9AE}" pid="3" name="LastSaved">
    <vt:filetime>2020-04-17T00:00:00Z</vt:filetime>
  </property>
</Properties>
</file>