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6" r:id="rId2"/>
    <p:sldId id="780" r:id="rId3"/>
    <p:sldId id="781" r:id="rId4"/>
    <p:sldId id="782" r:id="rId5"/>
    <p:sldId id="784" r:id="rId6"/>
    <p:sldId id="785" r:id="rId7"/>
    <p:sldId id="786" r:id="rId8"/>
    <p:sldId id="787" r:id="rId9"/>
    <p:sldId id="788" r:id="rId10"/>
    <p:sldId id="79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AF"/>
    <a:srgbClr val="FF2E62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877" autoAdjust="0"/>
    <p:restoredTop sz="95833" autoAdjust="0"/>
  </p:normalViewPr>
  <p:slideViewPr>
    <p:cSldViewPr>
      <p:cViewPr varScale="1">
        <p:scale>
          <a:sx n="70" d="100"/>
          <a:sy n="70" d="100"/>
        </p:scale>
        <p:origin x="15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32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PSA 12/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12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 dirty="0"/>
              <a:t>Probabilistic System Analysis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7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96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71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7" r:id="rId3"/>
    <p:sldLayoutId id="2147483662" r:id="rId4"/>
    <p:sldLayoutId id="214748368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9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One- and Two-Sample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Estimation Problem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One- and Two-Sample Estimation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CC65984-4CD7-45F3-9866-4E0520387E0D}"/>
              </a:ext>
            </a:extLst>
          </p:cNvPr>
          <p:cNvSpPr/>
          <p:nvPr/>
        </p:nvSpPr>
        <p:spPr bwMode="auto">
          <a:xfrm>
            <a:off x="2224790" y="5923890"/>
            <a:ext cx="1665185" cy="430435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35423" y="4157602"/>
            <a:ext cx="1665185" cy="430435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Estimating the Mean</a:t>
            </a:r>
            <a:r>
              <a:rPr lang="en-ID" altLang="en-US" sz="3200" dirty="0"/>
              <a:t> (known </a:t>
            </a:r>
            <a:r>
              <a:rPr lang="el-GR" altLang="en-US" sz="3200" i="1" dirty="0"/>
              <a:t>σ</a:t>
            </a:r>
            <a:r>
              <a:rPr lang="en-ID" altLang="en-US" sz="3200" dirty="0"/>
              <a:t>)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9.4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Single Sample: Estimating the Mean</a:t>
            </a:r>
          </a:p>
        </p:txBody>
      </p:sp>
      <p:grpSp>
        <p:nvGrpSpPr>
          <p:cNvPr id="7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4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average zinc concentration recovered from a sample of zinc measurements in 36 different locations is found to be 2.6 g/ml.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Find the 95% and 99% confidence intervals for the mean zinc concentration in the river. Assume that the population standard deviation is 0.3.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24511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2723"/>
              </p:ext>
            </p:extLst>
          </p:nvPr>
        </p:nvGraphicFramePr>
        <p:xfrm>
          <a:off x="377825" y="2663915"/>
          <a:ext cx="15827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990360" imgH="203040" progId="Equation.DSMT4">
                  <p:embed/>
                </p:oleObj>
              </mc:Choice>
              <mc:Fallback>
                <p:oleObj name="Equation" r:id="rId3" imgW="990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663915"/>
                        <a:ext cx="15827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73306"/>
              </p:ext>
            </p:extLst>
          </p:nvPr>
        </p:nvGraphicFramePr>
        <p:xfrm>
          <a:off x="465027" y="3079130"/>
          <a:ext cx="1177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27" y="3079130"/>
                        <a:ext cx="1177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343415" y="3687609"/>
            <a:ext cx="3695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Degree of confidence 95%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938"/>
              </p:ext>
            </p:extLst>
          </p:nvPr>
        </p:nvGraphicFramePr>
        <p:xfrm>
          <a:off x="376127" y="3454785"/>
          <a:ext cx="4368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717640" imgH="457200" progId="Equation.DSMT4">
                  <p:embed/>
                </p:oleObj>
              </mc:Choice>
              <mc:Fallback>
                <p:oleObj name="Equation" r:id="rId7" imgW="27176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27" y="3454785"/>
                        <a:ext cx="4368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340"/>
              </p:ext>
            </p:extLst>
          </p:nvPr>
        </p:nvGraphicFramePr>
        <p:xfrm>
          <a:off x="2331927" y="4210435"/>
          <a:ext cx="14462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901440" imgH="203040" progId="Equation.DSMT4">
                  <p:embed/>
                </p:oleObj>
              </mc:Choice>
              <mc:Fallback>
                <p:oleObj name="Equation" r:id="rId9" imgW="9014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927" y="4210435"/>
                        <a:ext cx="14462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0089"/>
              </p:ext>
            </p:extLst>
          </p:nvPr>
        </p:nvGraphicFramePr>
        <p:xfrm>
          <a:off x="551080" y="4892840"/>
          <a:ext cx="1320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825480" imgH="228600" progId="Equation.DSMT4">
                  <p:embed/>
                </p:oleObj>
              </mc:Choice>
              <mc:Fallback>
                <p:oleObj name="Equation" r:id="rId11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80" y="4892840"/>
                        <a:ext cx="1320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343415" y="5445355"/>
            <a:ext cx="3695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Degree of confidence 99%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61399"/>
              </p:ext>
            </p:extLst>
          </p:nvPr>
        </p:nvGraphicFramePr>
        <p:xfrm>
          <a:off x="341530" y="5213580"/>
          <a:ext cx="4675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2908080" imgH="457200" progId="Equation.DSMT4">
                  <p:embed/>
                </p:oleObj>
              </mc:Choice>
              <mc:Fallback>
                <p:oleObj name="Equation" r:id="rId13" imgW="290808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0" y="5213580"/>
                        <a:ext cx="46751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77874"/>
              </p:ext>
            </p:extLst>
          </p:nvPr>
        </p:nvGraphicFramePr>
        <p:xfrm>
          <a:off x="2268427" y="5980406"/>
          <a:ext cx="156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977760" imgH="203040" progId="Equation.DSMT4">
                  <p:embed/>
                </p:oleObj>
              </mc:Choice>
              <mc:Fallback>
                <p:oleObj name="Equation" r:id="rId15" imgW="97776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427" y="5980406"/>
                        <a:ext cx="1568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11" grpId="0" build="p"/>
      <p:bldP spid="12" grpId="0" animBg="1"/>
      <p:bldP spid="16" grpId="0" build="p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Classical Methods of Estimation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point estimate</a:t>
            </a:r>
            <a:r>
              <a:rPr lang="en-US" sz="2000" dirty="0">
                <a:solidFill>
                  <a:schemeClr val="tx1"/>
                </a:solidFill>
              </a:rPr>
              <a:t> of some population parameter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is a single value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of a statistic </a:t>
            </a:r>
            <a:r>
              <a:rPr lang="el-GR" sz="2000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For example, the value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of the statistic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computed from a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is a point estimate of the population parameter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Classical Methods of Estimation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731" y="990602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1147" y="990602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2446" y="1176798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5748" y="1117600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673350"/>
            <a:ext cx="907256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 estimator is not expected to estimate the population parameter without error.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We do not expect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to estimate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exactly, but we certainly hope that it is not far off.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We would always choose an estimator </a:t>
            </a:r>
            <a:r>
              <a:rPr lang="el-GR" sz="2000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that has a mean equal to the parameter estimated. An estimator possessing this property is said to be </a:t>
            </a:r>
            <a:r>
              <a:rPr lang="en-US" sz="2000" b="1" dirty="0">
                <a:solidFill>
                  <a:schemeClr val="tx1"/>
                </a:solidFill>
              </a:rPr>
              <a:t>unbiased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5994" y="2925096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69727" y="3657356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344" y="4925346"/>
            <a:ext cx="8964000" cy="10817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5059108"/>
            <a:ext cx="8964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statistic </a:t>
            </a:r>
            <a:r>
              <a:rPr lang="el-GR" sz="2000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is said to be an unbiased estimator of the parameter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if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2224" y="4927083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^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83821"/>
              </p:ext>
            </p:extLst>
          </p:nvPr>
        </p:nvGraphicFramePr>
        <p:xfrm>
          <a:off x="771525" y="5403850"/>
          <a:ext cx="1690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39600" imgH="266400" progId="Equation.DSMT4">
                  <p:embed/>
                </p:oleObj>
              </mc:Choice>
              <mc:Fallback>
                <p:oleObj name="Equation" r:id="rId3" imgW="93960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403850"/>
                        <a:ext cx="16906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1" grpId="0" uiExpand="1" build="p"/>
      <p:bldP spid="12" grpId="0"/>
      <p:bldP spid="13" grpId="0"/>
      <p:bldP spid="14" grpId="0" animBg="1"/>
      <p:bldP spid="1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Classical Methods of Estimation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we consider all possible </a:t>
            </a:r>
            <a:r>
              <a:rPr lang="en-US" sz="2000" u="sng" dirty="0">
                <a:solidFill>
                  <a:schemeClr val="tx1"/>
                </a:solidFill>
              </a:rPr>
              <a:t>unbiased</a:t>
            </a:r>
            <a:r>
              <a:rPr lang="en-US" sz="2000" dirty="0">
                <a:solidFill>
                  <a:schemeClr val="tx1"/>
                </a:solidFill>
              </a:rPr>
              <a:t> estimators of some parameter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, the one with the smallest variance is called the </a:t>
            </a:r>
            <a:r>
              <a:rPr lang="en-US" sz="2000" b="1" dirty="0">
                <a:solidFill>
                  <a:schemeClr val="tx1"/>
                </a:solidFill>
              </a:rPr>
              <a:t>most efficient estimator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Classical Methods of Estimation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2344" y="835946"/>
            <a:ext cx="8964000" cy="9039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2673350"/>
            <a:ext cx="5676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2700" y="5518150"/>
            <a:ext cx="6978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most efficient estimator is </a:t>
            </a:r>
            <a:r>
              <a:rPr lang="el-GR" sz="1600" b="1" dirty="0">
                <a:solidFill>
                  <a:schemeClr val="tx1"/>
                </a:solidFill>
              </a:rPr>
              <a:t>Θ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endParaRPr lang="el-GR" sz="1600" b="1" baseline="-250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Which one is more efficient between </a:t>
            </a:r>
            <a:r>
              <a:rPr lang="el-GR" sz="1600" b="1" dirty="0">
                <a:solidFill>
                  <a:schemeClr val="tx1"/>
                </a:solidFill>
              </a:rPr>
              <a:t>Θ</a:t>
            </a:r>
            <a:r>
              <a:rPr lang="en-US" sz="1600" b="1" baseline="-25000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chemeClr val="tx1"/>
                </a:solidFill>
              </a:rPr>
              <a:t>and </a:t>
            </a:r>
            <a:r>
              <a:rPr lang="el-GR" sz="1600" b="1" dirty="0">
                <a:solidFill>
                  <a:schemeClr val="tx1"/>
                </a:solidFill>
              </a:rPr>
              <a:t>Θ</a:t>
            </a:r>
            <a:r>
              <a:rPr lang="en-US" sz="1600" b="1" baseline="-25000" dirty="0">
                <a:solidFill>
                  <a:schemeClr val="tx1"/>
                </a:solidFill>
              </a:rPr>
              <a:t>3</a:t>
            </a:r>
            <a:r>
              <a:rPr lang="en-US" sz="1600" b="1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1294" y="5340350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02" y="5607050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456" y="5607050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uiExpand="1" build="p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Interval Estimation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Even the most efficient unbiased estimate is unlikely to estimate the population parameter exactly.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It is unlikely that a point estimate from a given sample will be exactly equal to the population parameter it is supposed to estimate.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So, there are many situations in which it is preferable to determine an interval within which we would expect to find the value of the parameter.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Such an interval is called an </a:t>
            </a:r>
            <a:r>
              <a:rPr lang="en-US" sz="2000" b="1" dirty="0">
                <a:solidFill>
                  <a:schemeClr val="tx1"/>
                </a:solidFill>
              </a:rPr>
              <a:t>interval estimation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Classical Methods of Estimation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CA6AC1F-9DF0-4882-8BB4-E1F67DB8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104075"/>
            <a:ext cx="907256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 interval estimate of a population parameter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 is an interval of the form               , where    and    depend on the value of the statistic     for a particular sample and also on the sampling distribution of   .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xmlns="" id="{6BC1D265-7702-47E3-AB27-4CD2C5238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55126"/>
              </p:ext>
            </p:extLst>
          </p:nvPr>
        </p:nvGraphicFramePr>
        <p:xfrm>
          <a:off x="1627071" y="4400936"/>
          <a:ext cx="1162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xmlns="" id="{C012A4A5-28FB-48F1-B4BC-9377826DA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071" y="4400936"/>
                        <a:ext cx="1162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E4655A33-9D5B-470F-A5A6-98C43E460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45552"/>
              </p:ext>
            </p:extLst>
          </p:nvPr>
        </p:nvGraphicFramePr>
        <p:xfrm>
          <a:off x="1504342" y="4735181"/>
          <a:ext cx="263808" cy="3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1596D7AA-EECE-4089-B7C4-4B14805FB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342" y="4735181"/>
                        <a:ext cx="263808" cy="34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CE2E3FEE-6A7F-4993-86AE-5B0559BF7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54186"/>
              </p:ext>
            </p:extLst>
          </p:nvPr>
        </p:nvGraphicFramePr>
        <p:xfrm>
          <a:off x="2238501" y="5019306"/>
          <a:ext cx="263808" cy="3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xmlns="" id="{BCD0B5BB-F5E2-4603-AF01-DD1021EDDC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8501" y="5019306"/>
                        <a:ext cx="263808" cy="34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xmlns="" id="{EA7D5D9F-B487-4D75-977A-7D8F492B0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27151"/>
              </p:ext>
            </p:extLst>
          </p:nvPr>
        </p:nvGraphicFramePr>
        <p:xfrm>
          <a:off x="3869405" y="4387842"/>
          <a:ext cx="285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xmlns="" id="{54D827A3-03CE-4F2C-AF18-3B3871048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405" y="4387842"/>
                        <a:ext cx="2857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xmlns="" id="{7C1B4649-0B98-4681-8863-BBD57F289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14630"/>
              </p:ext>
            </p:extLst>
          </p:nvPr>
        </p:nvGraphicFramePr>
        <p:xfrm>
          <a:off x="4682459" y="4417870"/>
          <a:ext cx="3063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190440" imgH="253800" progId="Equation.DSMT4">
                  <p:embed/>
                </p:oleObj>
              </mc:Choice>
              <mc:Fallback>
                <p:oleObj name="Equation" r:id="rId10" imgW="190440" imgH="253800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xmlns="" id="{26A28ACC-DFFC-4706-B0A2-516C7A16A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459" y="4417870"/>
                        <a:ext cx="3063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Interpretation of Interval Estimates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If, for instance, we find    and     such that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Classical Methods of Estimation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1712733"/>
            <a:ext cx="907256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for 0 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 1, then we have a probability of 1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solidFill>
                  <a:schemeClr val="tx1"/>
                </a:solidFill>
              </a:rPr>
              <a:t> of selecting a random sample that will produce an interval containing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91731"/>
              </p:ext>
            </p:extLst>
          </p:nvPr>
        </p:nvGraphicFramePr>
        <p:xfrm>
          <a:off x="782638" y="1220820"/>
          <a:ext cx="2628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220820"/>
                        <a:ext cx="2628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3083359"/>
            <a:ext cx="907256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interval               , computed from the selected sample, is then called a (1–</a:t>
            </a: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solidFill>
                  <a:schemeClr val="tx1"/>
                </a:solidFill>
              </a:rPr>
              <a:t>)100% </a:t>
            </a:r>
            <a:r>
              <a:rPr lang="en-US" sz="2000" b="1" dirty="0">
                <a:solidFill>
                  <a:schemeClr val="tx1"/>
                </a:solidFill>
              </a:rPr>
              <a:t>confidence interval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fraction 1–</a:t>
            </a: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solidFill>
                  <a:schemeClr val="tx1"/>
                </a:solidFill>
              </a:rPr>
              <a:t> is called the </a:t>
            </a:r>
            <a:r>
              <a:rPr lang="en-US" sz="2000" b="1" dirty="0">
                <a:solidFill>
                  <a:schemeClr val="tx1"/>
                </a:solidFill>
              </a:rPr>
              <a:t>confidence coefficient </a:t>
            </a:r>
            <a:r>
              <a:rPr lang="en-US" sz="2000" dirty="0">
                <a:solidFill>
                  <a:schemeClr val="tx1"/>
                </a:solidFill>
              </a:rPr>
              <a:t>or the </a:t>
            </a:r>
            <a:r>
              <a:rPr lang="en-US" sz="2000" b="1" dirty="0">
                <a:solidFill>
                  <a:schemeClr val="tx1"/>
                </a:solidFill>
              </a:rPr>
              <a:t>degree of confidence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endpoints                are called the lower and upper </a:t>
            </a:r>
            <a:r>
              <a:rPr lang="en-US" sz="2000" b="1" dirty="0">
                <a:solidFill>
                  <a:schemeClr val="tx1"/>
                </a:solidFill>
              </a:rPr>
              <a:t>confidence limits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90534"/>
              </p:ext>
            </p:extLst>
          </p:nvPr>
        </p:nvGraphicFramePr>
        <p:xfrm>
          <a:off x="2017252" y="3023955"/>
          <a:ext cx="1162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252" y="3023955"/>
                        <a:ext cx="1162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17906"/>
              </p:ext>
            </p:extLst>
          </p:nvPr>
        </p:nvGraphicFramePr>
        <p:xfrm>
          <a:off x="2358885" y="4276051"/>
          <a:ext cx="11223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698400" imgH="266400" progId="Equation.DSMT4">
                  <p:embed/>
                </p:oleObj>
              </mc:Choice>
              <mc:Fallback>
                <p:oleObj name="Equation" r:id="rId7" imgW="69840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885" y="4276051"/>
                        <a:ext cx="11223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61E7A46A-E0D5-431F-A5D8-67710DA32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87540"/>
              </p:ext>
            </p:extLst>
          </p:nvPr>
        </p:nvGraphicFramePr>
        <p:xfrm>
          <a:off x="3420951" y="810267"/>
          <a:ext cx="3444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15640" imgH="253800" progId="Equation.DSMT4">
                  <p:embed/>
                </p:oleObj>
              </mc:Choice>
              <mc:Fallback>
                <p:oleObj name="Equation" r:id="rId9" imgW="21564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xmlns="" id="{CE2E3FEE-6A7F-4993-86AE-5B0559BF7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0951" y="810267"/>
                        <a:ext cx="34448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69A7BF56-AEB8-417F-9525-366E89B66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21985"/>
              </p:ext>
            </p:extLst>
          </p:nvPr>
        </p:nvGraphicFramePr>
        <p:xfrm>
          <a:off x="4252913" y="809625"/>
          <a:ext cx="366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28600" imgH="253800" progId="Equation.DSMT4">
                  <p:embed/>
                </p:oleObj>
              </mc:Choice>
              <mc:Fallback>
                <p:oleObj name="Equation" r:id="rId11" imgW="228600" imgH="253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61E7A46A-E0D5-431F-A5D8-67710DA328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2913" y="809625"/>
                        <a:ext cx="3667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Interpretation of Interval Estimate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Thus, when </a:t>
            </a: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solidFill>
                  <a:schemeClr val="tx1"/>
                </a:solidFill>
              </a:rPr>
              <a:t> = 0.05, we have a 95% confidence interval, when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solidFill>
                  <a:schemeClr val="tx1"/>
                </a:solidFill>
              </a:rPr>
              <a:t> = 0.01, we obtain a wider 99% confidence interval.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wider the confidence interval is, the more confident we can be that the given interval contains the unknown parameter.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Degree of confidence must be so chosen that the data is useful for further application.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9.3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Classical Methods of Estimation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3384550"/>
            <a:ext cx="90725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For example, it is better to be 95% confident that the average life of a certain television transistor is between 6 and 7 years than to be 99% confident that it is between 3 and 10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Single Sample: Estimating the Mean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We already found out previously, that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likely to be a very accurate estimate of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when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large.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us now consider the interval estimate of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. If the sample is selected from a normal population or if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sufficiently large, we can establish a confidence interval for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by considering the sampling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9.4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Single Sample: Estimating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4154" y="578390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8426" y="1854962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Estimating the Mean </a:t>
            </a:r>
            <a:r>
              <a:rPr lang="en-ID" altLang="en-US" sz="3200" dirty="0"/>
              <a:t>(known </a:t>
            </a:r>
            <a:r>
              <a:rPr lang="el-GR" altLang="en-US" sz="3200" i="1" dirty="0"/>
              <a:t>σ</a:t>
            </a:r>
            <a:r>
              <a:rPr lang="en-ID" altLang="en-US" sz="3200" dirty="0"/>
              <a:t>)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According to the </a:t>
            </a:r>
            <a:r>
              <a:rPr lang="en-US" sz="2000" b="1" dirty="0">
                <a:solidFill>
                  <a:schemeClr val="tx1"/>
                </a:solidFill>
              </a:rPr>
              <a:t>Central Limit Theorem</a:t>
            </a:r>
            <a:r>
              <a:rPr lang="en-US" sz="2000" dirty="0">
                <a:solidFill>
                  <a:schemeClr val="tx1"/>
                </a:solidFill>
              </a:rPr>
              <a:t>, we can expect the sampling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to be approximately normally distributed with mean and standard deviation given by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9.4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Single Sample: Estimating the Mean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3206750"/>
            <a:ext cx="4438650" cy="202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3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02593"/>
              </p:ext>
            </p:extLst>
          </p:nvPr>
        </p:nvGraphicFramePr>
        <p:xfrm>
          <a:off x="779463" y="1718810"/>
          <a:ext cx="2903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612800" imgH="266400" progId="Equation.DSMT4">
                  <p:embed/>
                </p:oleObj>
              </mc:Choice>
              <mc:Fallback>
                <p:oleObj name="Equation" r:id="rId4" imgW="161280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718810"/>
                        <a:ext cx="29035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438" y="249555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Writing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l-GR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  </a:t>
            </a:r>
            <a:r>
              <a:rPr lang="en-US" sz="2000" dirty="0">
                <a:solidFill>
                  <a:schemeClr val="tx1"/>
                </a:solidFill>
              </a:rPr>
              <a:t>for the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-value above which we find an area of 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/2, we can see from the figure below, that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9300" y="3284538"/>
          <a:ext cx="2994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663560" imgH="279360" progId="Equation.DSMT4">
                  <p:embed/>
                </p:oleObj>
              </mc:Choice>
              <mc:Fallback>
                <p:oleObj name="Equation" r:id="rId6" imgW="16635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284538"/>
                        <a:ext cx="2994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44759"/>
              </p:ext>
            </p:extLst>
          </p:nvPr>
        </p:nvGraphicFramePr>
        <p:xfrm>
          <a:off x="1424490" y="3813292"/>
          <a:ext cx="1257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698400" imgH="469800" progId="Equation.DSMT4">
                  <p:embed/>
                </p:oleObj>
              </mc:Choice>
              <mc:Fallback>
                <p:oleObj name="Equation" r:id="rId8" imgW="698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490" y="3813292"/>
                        <a:ext cx="12573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3164"/>
              </p:ext>
            </p:extLst>
          </p:nvPr>
        </p:nvGraphicFramePr>
        <p:xfrm>
          <a:off x="749300" y="4689140"/>
          <a:ext cx="35655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1981080" imgH="507960" progId="Equation.DSMT4">
                  <p:embed/>
                </p:oleObj>
              </mc:Choice>
              <mc:Fallback>
                <p:oleObj name="Equation" r:id="rId10" imgW="19810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689140"/>
                        <a:ext cx="35655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92211"/>
              </p:ext>
            </p:extLst>
          </p:nvPr>
        </p:nvGraphicFramePr>
        <p:xfrm>
          <a:off x="786292" y="5681723"/>
          <a:ext cx="47085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2616120" imgH="457200" progId="Equation.DSMT4">
                  <p:embed/>
                </p:oleObj>
              </mc:Choice>
              <mc:Fallback>
                <p:oleObj name="Equation" r:id="rId12" imgW="261612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92" y="5681723"/>
                        <a:ext cx="47085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31138F80-ABD8-407B-9382-2C18CECF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64" y="4044315"/>
            <a:ext cx="1026686" cy="32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ID" sz="2000" dirty="0">
                <a:solidFill>
                  <a:schemeClr val="tx1"/>
                </a:solidFill>
              </a:rPr>
              <a:t>where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Estimating the Mean </a:t>
            </a:r>
            <a:r>
              <a:rPr lang="en-ID" altLang="en-US" sz="3200" dirty="0"/>
              <a:t>(known </a:t>
            </a:r>
            <a:r>
              <a:rPr lang="el-GR" altLang="en-US" sz="3200" i="1" dirty="0"/>
              <a:t>σ</a:t>
            </a:r>
            <a:r>
              <a:rPr lang="en-ID" altLang="en-US" sz="3200" dirty="0"/>
              <a:t>)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We now calculate the (1–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)100% confidence interval  of the mean of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selected from a population whose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is known by the resulting formula.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9.4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Single Sample: Estimating the Mean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4469710"/>
            <a:ext cx="4438650" cy="202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36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85717"/>
              </p:ext>
            </p:extLst>
          </p:nvPr>
        </p:nvGraphicFramePr>
        <p:xfrm>
          <a:off x="749300" y="2969584"/>
          <a:ext cx="3290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828800" imgH="419040" progId="Equation.DSMT4">
                  <p:embed/>
                </p:oleObj>
              </mc:Choice>
              <mc:Fallback>
                <p:oleObj name="Equation" r:id="rId4" imgW="18288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969584"/>
                        <a:ext cx="32908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21844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the mean of a random sample of size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from a population with known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a (1–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)100% confidence interval for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is given by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344" y="2139950"/>
            <a:ext cx="8964000" cy="20891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7846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l-GR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 </a:t>
            </a:r>
            <a:r>
              <a:rPr lang="en-US" sz="2000" dirty="0">
                <a:solidFill>
                  <a:schemeClr val="tx1"/>
                </a:solidFill>
              </a:rPr>
              <a:t>is the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-value leaving an area of 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/2 to the right.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710656" y="5216180"/>
            <a:ext cx="3695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case of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dirty="0">
                <a:solidFill>
                  <a:schemeClr val="tx1"/>
                </a:solidFill>
              </a:rPr>
              <a:t> known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D72B32-2716-4059-AF57-B34A417E39BB}"/>
              </a:ext>
            </a:extLst>
          </p:cNvPr>
          <p:cNvSpPr txBox="1"/>
          <p:nvPr/>
        </p:nvSpPr>
        <p:spPr>
          <a:xfrm>
            <a:off x="591027" y="1909463"/>
            <a:ext cx="39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_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xmlns="" id="{478671F7-8531-4252-B2DD-01D63056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76274"/>
              </p:ext>
            </p:extLst>
          </p:nvPr>
        </p:nvGraphicFramePr>
        <p:xfrm>
          <a:off x="609728" y="5915070"/>
          <a:ext cx="304776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031840" imgH="419040" progId="Equation.DSMT4">
                  <p:embed/>
                </p:oleObj>
              </mc:Choice>
              <mc:Fallback>
                <p:oleObj name="Equation" r:id="rId6" imgW="2031840" imgH="419040" progId="Equation.DSMT4">
                  <p:embed/>
                  <p:pic>
                    <p:nvPicPr>
                      <p:cNvPr id="2836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8" y="5915070"/>
                        <a:ext cx="3047760" cy="62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animBg="1"/>
      <p:bldP spid="12" grpId="0" build="p"/>
      <p:bldP spid="13" grpId="0" build="p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39741</TotalTime>
  <Words>802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Symbol</vt:lpstr>
      <vt:lpstr>Times New Roman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lenovo</cp:lastModifiedBy>
  <cp:revision>2938</cp:revision>
  <dcterms:created xsi:type="dcterms:W3CDTF">2009-05-04T03:18:57Z</dcterms:created>
  <dcterms:modified xsi:type="dcterms:W3CDTF">2023-01-04T16:59:17Z</dcterms:modified>
</cp:coreProperties>
</file>