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9" r:id="rId18"/>
    <p:sldId id="313" r:id="rId19"/>
    <p:sldId id="335" r:id="rId20"/>
    <p:sldId id="314" r:id="rId21"/>
    <p:sldId id="272" r:id="rId22"/>
    <p:sldId id="273" r:id="rId23"/>
    <p:sldId id="336" r:id="rId24"/>
    <p:sldId id="315" r:id="rId25"/>
    <p:sldId id="274" r:id="rId26"/>
    <p:sldId id="275" r:id="rId27"/>
    <p:sldId id="316" r:id="rId28"/>
    <p:sldId id="276" r:id="rId29"/>
    <p:sldId id="277" r:id="rId30"/>
    <p:sldId id="278" r:id="rId31"/>
    <p:sldId id="279" r:id="rId32"/>
    <p:sldId id="280" r:id="rId33"/>
    <p:sldId id="317" r:id="rId34"/>
    <p:sldId id="281" r:id="rId35"/>
    <p:sldId id="282" r:id="rId36"/>
    <p:sldId id="318" r:id="rId37"/>
    <p:sldId id="283" r:id="rId38"/>
    <p:sldId id="284" r:id="rId39"/>
    <p:sldId id="285" r:id="rId40"/>
    <p:sldId id="337" r:id="rId41"/>
    <p:sldId id="286" r:id="rId42"/>
    <p:sldId id="287" r:id="rId43"/>
    <p:sldId id="338" r:id="rId44"/>
    <p:sldId id="288" r:id="rId45"/>
    <p:sldId id="319" r:id="rId46"/>
    <p:sldId id="328" r:id="rId47"/>
    <p:sldId id="290" r:id="rId48"/>
    <p:sldId id="291" r:id="rId49"/>
    <p:sldId id="320" r:id="rId50"/>
    <p:sldId id="292" r:id="rId51"/>
    <p:sldId id="293" r:id="rId52"/>
    <p:sldId id="344" r:id="rId53"/>
    <p:sldId id="294" r:id="rId54"/>
    <p:sldId id="321" r:id="rId55"/>
    <p:sldId id="295" r:id="rId56"/>
    <p:sldId id="296" r:id="rId57"/>
    <p:sldId id="297" r:id="rId58"/>
    <p:sldId id="322" r:id="rId59"/>
    <p:sldId id="298" r:id="rId60"/>
    <p:sldId id="299" r:id="rId61"/>
    <p:sldId id="300" r:id="rId62"/>
    <p:sldId id="301" r:id="rId63"/>
    <p:sldId id="302" r:id="rId64"/>
    <p:sldId id="303" r:id="rId65"/>
    <p:sldId id="345" r:id="rId66"/>
    <p:sldId id="325" r:id="rId67"/>
    <p:sldId id="340" r:id="rId68"/>
    <p:sldId id="327" r:id="rId69"/>
    <p:sldId id="304" r:id="rId70"/>
    <p:sldId id="305" r:id="rId71"/>
    <p:sldId id="306" r:id="rId72"/>
    <p:sldId id="323" r:id="rId73"/>
    <p:sldId id="343" r:id="rId74"/>
    <p:sldId id="324" r:id="rId75"/>
    <p:sldId id="342" r:id="rId76"/>
    <p:sldId id="307" r:id="rId77"/>
    <p:sldId id="308" r:id="rId78"/>
    <p:sldId id="330" r:id="rId79"/>
    <p:sldId id="309" r:id="rId80"/>
    <p:sldId id="310" r:id="rId81"/>
    <p:sldId id="311" r:id="rId82"/>
    <p:sldId id="331" r:id="rId83"/>
    <p:sldId id="332" r:id="rId84"/>
    <p:sldId id="333" r:id="rId85"/>
    <p:sldId id="334" r:id="rId86"/>
    <p:sldId id="312" r:id="rId8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200"/>
    <a:srgbClr val="014A01"/>
    <a:srgbClr val="380069"/>
    <a:srgbClr val="000000"/>
    <a:srgbClr val="A75151"/>
    <a:srgbClr val="73EFF7"/>
    <a:srgbClr val="D93192"/>
    <a:srgbClr val="C2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0929"/>
  </p:normalViewPr>
  <p:slideViewPr>
    <p:cSldViewPr>
      <p:cViewPr varScale="1">
        <p:scale>
          <a:sx n="73" d="100"/>
          <a:sy n="73" d="100"/>
        </p:scale>
        <p:origin x="5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4"/>
    </p:cViewPr>
  </p:sorterViewPr>
  <p:notesViewPr>
    <p:cSldViewPr>
      <p:cViewPr>
        <p:scale>
          <a:sx n="66" d="100"/>
          <a:sy n="66" d="100"/>
        </p:scale>
        <p:origin x="-1422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73.xml"/><Relationship Id="rId13" Type="http://schemas.openxmlformats.org/officeDocument/2006/relationships/slide" Target="slides/slide85.xml"/><Relationship Id="rId3" Type="http://schemas.openxmlformats.org/officeDocument/2006/relationships/slide" Target="slides/slide23.xml"/><Relationship Id="rId7" Type="http://schemas.openxmlformats.org/officeDocument/2006/relationships/slide" Target="slides/slide68.xml"/><Relationship Id="rId12" Type="http://schemas.openxmlformats.org/officeDocument/2006/relationships/slide" Target="slides/slide84.xml"/><Relationship Id="rId2" Type="http://schemas.openxmlformats.org/officeDocument/2006/relationships/slide" Target="slides/slide19.xml"/><Relationship Id="rId1" Type="http://schemas.openxmlformats.org/officeDocument/2006/relationships/slide" Target="slides/slide17.xml"/><Relationship Id="rId6" Type="http://schemas.openxmlformats.org/officeDocument/2006/relationships/slide" Target="slides/slide67.xml"/><Relationship Id="rId11" Type="http://schemas.openxmlformats.org/officeDocument/2006/relationships/slide" Target="slides/slide83.xml"/><Relationship Id="rId5" Type="http://schemas.openxmlformats.org/officeDocument/2006/relationships/slide" Target="slides/slide66.xml"/><Relationship Id="rId10" Type="http://schemas.openxmlformats.org/officeDocument/2006/relationships/slide" Target="slides/slide78.xml"/><Relationship Id="rId4" Type="http://schemas.openxmlformats.org/officeDocument/2006/relationships/slide" Target="slides/slide65.xml"/><Relationship Id="rId9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3154363" y="8589963"/>
            <a:ext cx="6318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 b="0"/>
              <a:t>III - </a:t>
            </a:r>
            <a:fld id="{FE30284E-8B93-45CB-9984-41C2F111687D}" type="slidenum">
              <a:rPr lang="en-US" sz="1200" b="0"/>
              <a:pPr algn="l"/>
              <a:t>‹#›</a:t>
            </a:fld>
            <a:endParaRPr lang="en-US" sz="1200" b="0"/>
          </a:p>
        </p:txBody>
      </p:sp>
      <p:sp>
        <p:nvSpPr>
          <p:cNvPr id="92163" name="Rectangle 6"/>
          <p:cNvSpPr>
            <a:spLocks noChangeArrowheads="1"/>
          </p:cNvSpPr>
          <p:nvPr/>
        </p:nvSpPr>
        <p:spPr bwMode="auto">
          <a:xfrm>
            <a:off x="446088" y="8528050"/>
            <a:ext cx="1649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</a:rPr>
              <a:t>Van Horne &amp; Wachowicz, </a:t>
            </a:r>
          </a:p>
          <a:p>
            <a:r>
              <a:rPr lang="en-US" sz="1000" b="0">
                <a:solidFill>
                  <a:srgbClr val="000000"/>
                </a:solidFill>
              </a:rPr>
              <a:t>© 2001 Prentice-Hall, Inc.</a:t>
            </a:r>
          </a:p>
        </p:txBody>
      </p:sp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4492625" y="8528050"/>
            <a:ext cx="20907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</a:rPr>
              <a:t>by Gregory A. Kuhlemeyer, Ph.D.,</a:t>
            </a:r>
          </a:p>
          <a:p>
            <a:r>
              <a:rPr lang="en-US" sz="1000" b="0">
                <a:solidFill>
                  <a:srgbClr val="000000"/>
                </a:solidFill>
              </a:rPr>
              <a:t>Carroll College, Waukesha, WI </a:t>
            </a:r>
          </a:p>
        </p:txBody>
      </p:sp>
      <p:sp>
        <p:nvSpPr>
          <p:cNvPr id="92165" name="Rectangle 8"/>
          <p:cNvSpPr>
            <a:spLocks noChangeArrowheads="1"/>
          </p:cNvSpPr>
          <p:nvPr/>
        </p:nvSpPr>
        <p:spPr bwMode="auto">
          <a:xfrm>
            <a:off x="1450975" y="100013"/>
            <a:ext cx="3987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Fundamentals of Financial Management, 11/e</a:t>
            </a:r>
          </a:p>
          <a:p>
            <a:r>
              <a:rPr lang="en-US" sz="1400">
                <a:solidFill>
                  <a:srgbClr val="000000"/>
                </a:solidFill>
              </a:rPr>
              <a:t>Chapter 3: Time Value of Money</a:t>
            </a:r>
          </a:p>
        </p:txBody>
      </p:sp>
    </p:spTree>
    <p:extLst>
      <p:ext uri="{BB962C8B-B14F-4D97-AF65-F5344CB8AC3E}">
        <p14:creationId xmlns:p14="http://schemas.microsoft.com/office/powerpoint/2010/main" val="292712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449388" y="100013"/>
            <a:ext cx="3987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Fundamentals of Financial Management, 11/e</a:t>
            </a:r>
          </a:p>
          <a:p>
            <a:r>
              <a:rPr lang="en-US" sz="1400">
                <a:solidFill>
                  <a:srgbClr val="000000"/>
                </a:solidFill>
              </a:rPr>
              <a:t>Chapter 3: Time Value of Money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46088" y="8528050"/>
            <a:ext cx="1649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</a:rPr>
              <a:t>Van Horne &amp; Wachowicz, </a:t>
            </a:r>
          </a:p>
          <a:p>
            <a:r>
              <a:rPr lang="en-US" sz="1000" b="0">
                <a:solidFill>
                  <a:srgbClr val="000000"/>
                </a:solidFill>
              </a:rPr>
              <a:t>© 2001 Prentice-Hall, Inc.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492625" y="8528050"/>
            <a:ext cx="20907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</a:rPr>
              <a:t>by Gregory A. Kuhlemeyer, Ph.D.,</a:t>
            </a:r>
          </a:p>
          <a:p>
            <a:r>
              <a:rPr lang="en-US" sz="1000" b="0">
                <a:solidFill>
                  <a:srgbClr val="000000"/>
                </a:solidFill>
              </a:rPr>
              <a:t>Carroll College, Waukesha, WI 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154363" y="8589963"/>
            <a:ext cx="6318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 b="0"/>
              <a:t>III - </a:t>
            </a:r>
            <a:fld id="{EF2F95A2-ED4E-447A-8181-34DE5B18C7F7}" type="slidenum">
              <a:rPr lang="en-US" sz="1200" b="0"/>
              <a:pPr algn="l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3165533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9524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76250"/>
            <a:ext cx="67818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 Fourth Level</a:t>
            </a:r>
          </a:p>
          <a:p>
            <a:pPr lvl="4"/>
            <a:r>
              <a:rPr lang="en-US" smtClean="0"/>
              <a:t> 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913" y="6378575"/>
            <a:ext cx="663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3-</a:t>
            </a:r>
            <a:fld id="{2CD9ABF2-D581-4578-A506-63640DD50B4D}" type="slidenum">
              <a:rPr lang="en-US" sz="1800" b="0">
                <a:solidFill>
                  <a:srgbClr val="000000"/>
                </a:solidFill>
              </a:rPr>
              <a:pPr algn="l"/>
              <a:t>‹#›</a:t>
            </a:fld>
            <a:endParaRPr lang="en-US" sz="1800" b="0">
              <a:solidFill>
                <a:srgbClr val="000000"/>
              </a:solidFill>
            </a:endParaRPr>
          </a:p>
        </p:txBody>
      </p:sp>
      <p:pic>
        <p:nvPicPr>
          <p:cNvPr id="1029" name="Picture 7" descr="cover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0" y="152400"/>
            <a:ext cx="152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Microsoft_Word_97_-_2003_Document1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sz="7200" b="1" smtClean="0"/>
              <a:t>Chapter 4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77000" cy="2133600"/>
          </a:xfrm>
          <a:effectLst>
            <a:outerShdw dist="179605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6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Time Value of Money</a:t>
            </a:r>
          </a:p>
        </p:txBody>
      </p:sp>
      <p:pic>
        <p:nvPicPr>
          <p:cNvPr id="4" name="Picture 3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6300" y="0"/>
            <a:ext cx="4495800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hlinkClick r:id="" action="ppaction://ole?verb=0"/>
          </p:cNvPr>
          <p:cNvGraphicFramePr>
            <a:graphicFrameLocks noGrp="1"/>
          </p:cNvGraphicFramePr>
          <p:nvPr>
            <p:ph type="chart" idx="1"/>
          </p:nvPr>
        </p:nvGraphicFramePr>
        <p:xfrm>
          <a:off x="228600" y="1878013"/>
          <a:ext cx="8797925" cy="455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Chart" r:id="rId3" imgW="7181852" imgH="3714915" progId="MSGraph.Chart.8">
                  <p:embed followColorScheme="full"/>
                </p:oleObj>
              </mc:Choice>
              <mc:Fallback>
                <p:oleObj name="Chart" r:id="rId3" imgW="7181852" imgH="3714915" progId="MSGraph.Chart.8">
                  <p:embed followColorScheme="full"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78013"/>
                        <a:ext cx="8797925" cy="455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010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Why Compound Interest?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8288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 rot="-5400000">
            <a:off x="-1239838" y="4151313"/>
            <a:ext cx="3381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/>
              <a:t>Future Value (U.S. Dollars)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6200" cy="18288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mtClean="0"/>
              <a:t>	</a:t>
            </a:r>
            <a:r>
              <a:rPr lang="en-US" sz="3300" smtClean="0"/>
              <a:t>Assume that you deposit </a:t>
            </a:r>
            <a:r>
              <a:rPr lang="en-US" sz="33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300" smtClean="0"/>
              <a:t> at a compound interest rate of </a:t>
            </a:r>
            <a:r>
              <a:rPr lang="en-US" sz="3300" smtClean="0">
                <a:solidFill>
                  <a:srgbClr val="C277FF"/>
                </a:solidFill>
              </a:rPr>
              <a:t>7%</a:t>
            </a:r>
            <a:r>
              <a:rPr lang="en-US" sz="3300" smtClean="0"/>
              <a:t> for </a:t>
            </a:r>
            <a:r>
              <a:rPr lang="en-US" sz="33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years</a:t>
            </a:r>
            <a:r>
              <a:rPr lang="en-US" sz="3300" smtClean="0"/>
              <a:t>.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162800" cy="1524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Future Value		</a:t>
            </a:r>
            <a:br>
              <a:rPr lang="en-US" b="1" smtClean="0"/>
            </a:br>
            <a:r>
              <a:rPr lang="en-US" b="1" smtClean="0"/>
              <a:t>Single Deposit (Graphic)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828800" y="1600200"/>
            <a:ext cx="6477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600200" y="4648200"/>
            <a:ext cx="6019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7620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204913" y="3657600"/>
            <a:ext cx="6629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           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b="0">
                <a:solidFill>
                  <a:srgbClr val="000000"/>
                </a:solidFill>
              </a:rPr>
              <a:t>             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19138" y="4802188"/>
            <a:ext cx="1735137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4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1600200" y="54102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1600200" y="5867400"/>
            <a:ext cx="297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7224713" y="5562600"/>
            <a:ext cx="935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424113" y="3962400"/>
            <a:ext cx="8413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572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4572000" y="5867400"/>
            <a:ext cx="259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05800" cy="45720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3200" smtClean="0"/>
              <a:t> 	=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32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 smtClean="0"/>
              <a:t> 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1</a:t>
            </a:r>
            <a:r>
              <a:rPr lang="en-US" sz="3200" smtClean="0"/>
              <a:t> 		=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200" smtClean="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smtClean="0"/>
              <a:t>(1</a:t>
            </a:r>
            <a:r>
              <a:rPr lang="en-US" sz="3200" smtClean="0">
                <a:solidFill>
                  <a:srgbClr val="C277FF"/>
                </a:solidFill>
              </a:rPr>
              <a:t>.07</a:t>
            </a:r>
            <a:r>
              <a:rPr lang="en-US" sz="3200" smtClean="0"/>
              <a:t>)					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$1,070</a:t>
            </a:r>
            <a:endParaRPr lang="en-US" sz="3200" smtClean="0"/>
          </a:p>
          <a:p>
            <a:pPr algn="ctr">
              <a:buFont typeface="Monotype Sorts" pitchFamily="2" charset="2"/>
              <a:buNone/>
              <a:defRPr/>
            </a:pPr>
            <a:r>
              <a:rPr lang="en-US" sz="3200" u="sng" smtClean="0"/>
              <a:t>Compound Interest</a:t>
            </a:r>
            <a:endParaRPr lang="en-US" sz="3200" smtClean="0"/>
          </a:p>
          <a:p>
            <a:pPr algn="ctr">
              <a:buFont typeface="Monotype Sorts" pitchFamily="2" charset="2"/>
              <a:buNone/>
              <a:defRPr/>
            </a:pPr>
            <a:r>
              <a:rPr lang="en-US" sz="3200" smtClean="0"/>
              <a:t>	You earned $70 interest on your $1,000 deposit over the first year.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z="3200" smtClean="0"/>
              <a:t>	This is the same amount of interest you would earn under simple interest.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6002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Future Value		</a:t>
            </a:r>
            <a:br>
              <a:rPr lang="en-US" b="1" smtClean="0"/>
            </a:br>
            <a:r>
              <a:rPr lang="en-US" b="1" smtClean="0"/>
              <a:t>Single Deposit (Formula)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15400" cy="4724400"/>
          </a:xfrm>
        </p:spPr>
        <p:txBody>
          <a:bodyPr/>
          <a:lstStyle/>
          <a:p>
            <a:pPr defTabSz="396875">
              <a:buFont typeface="Monotype Sorts" pitchFamily="2" charset="2"/>
              <a:buNone/>
              <a:defRPr/>
            </a:pPr>
            <a:r>
              <a:rPr lang="en-US" sz="35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5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3500" smtClean="0"/>
              <a:t> 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35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500" smtClean="0"/>
              <a:t>(1+</a:t>
            </a:r>
            <a:r>
              <a:rPr lang="en-US" sz="3500" smtClean="0">
                <a:solidFill>
                  <a:srgbClr val="C277FF"/>
                </a:solidFill>
              </a:rPr>
              <a:t>i</a:t>
            </a:r>
            <a:r>
              <a:rPr lang="en-US" sz="3500" smtClean="0"/>
              <a:t>)</a:t>
            </a:r>
            <a:r>
              <a:rPr lang="en-US" sz="3500" baseline="30000" smtClean="0">
                <a:solidFill>
                  <a:schemeClr val="tx2"/>
                </a:solidFill>
              </a:rPr>
              <a:t>1</a:t>
            </a:r>
            <a:r>
              <a:rPr lang="en-US" sz="3500" smtClean="0"/>
              <a:t> 		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500" smtClean="0"/>
              <a:t> (1</a:t>
            </a:r>
            <a:r>
              <a:rPr lang="en-US" sz="3500" smtClean="0">
                <a:solidFill>
                  <a:srgbClr val="C277FF"/>
                </a:solidFill>
              </a:rPr>
              <a:t>.07</a:t>
            </a:r>
            <a:r>
              <a:rPr lang="en-US" sz="3500" smtClean="0"/>
              <a:t>)			  												= </a:t>
            </a:r>
            <a:r>
              <a:rPr lang="en-US" sz="35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$1,070</a:t>
            </a:r>
            <a:endParaRPr lang="en-US" sz="3500" smtClean="0"/>
          </a:p>
          <a:p>
            <a:pPr defTabSz="396875">
              <a:buFont typeface="Monotype Sorts" pitchFamily="2" charset="2"/>
              <a:buNone/>
              <a:defRPr/>
            </a:pPr>
            <a:r>
              <a:rPr lang="en-US" sz="35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5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500" smtClean="0"/>
              <a:t> 	= FV</a:t>
            </a:r>
            <a:r>
              <a:rPr lang="en-US" sz="3500" baseline="-25000" smtClean="0"/>
              <a:t>1</a:t>
            </a:r>
            <a:r>
              <a:rPr lang="en-US" sz="3500" smtClean="0"/>
              <a:t> (1+</a:t>
            </a:r>
            <a:r>
              <a:rPr lang="en-US" sz="3500" smtClean="0">
                <a:solidFill>
                  <a:srgbClr val="C277FF"/>
                </a:solidFill>
              </a:rPr>
              <a:t>i</a:t>
            </a:r>
            <a:r>
              <a:rPr lang="en-US" sz="3500" smtClean="0"/>
              <a:t>)</a:t>
            </a:r>
            <a:r>
              <a:rPr lang="en-US" sz="3500" baseline="30000" smtClean="0">
                <a:solidFill>
                  <a:schemeClr val="tx2"/>
                </a:solidFill>
              </a:rPr>
              <a:t>1</a:t>
            </a:r>
            <a:r>
              <a:rPr lang="en-US" sz="3500" smtClean="0"/>
              <a:t> 															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35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sz="3500" smtClean="0"/>
              <a:t>(1+</a:t>
            </a:r>
            <a:r>
              <a:rPr lang="en-US" sz="3500" smtClean="0">
                <a:solidFill>
                  <a:srgbClr val="C277FF"/>
                </a:solidFill>
              </a:rPr>
              <a:t>i</a:t>
            </a:r>
            <a:r>
              <a:rPr lang="en-US" sz="3500" smtClean="0"/>
              <a:t>)(1+</a:t>
            </a:r>
            <a:r>
              <a:rPr lang="en-US" sz="3500" smtClean="0">
                <a:solidFill>
                  <a:srgbClr val="C277FF"/>
                </a:solidFill>
              </a:rPr>
              <a:t>i</a:t>
            </a:r>
            <a:r>
              <a:rPr lang="en-US" sz="3500" smtClean="0"/>
              <a:t>) 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500" smtClean="0"/>
              <a:t>(1</a:t>
            </a:r>
            <a:r>
              <a:rPr lang="en-US" sz="3500" smtClean="0">
                <a:solidFill>
                  <a:srgbClr val="C277FF"/>
                </a:solidFill>
              </a:rPr>
              <a:t>.07</a:t>
            </a:r>
            <a:r>
              <a:rPr lang="en-US" sz="3500" smtClean="0"/>
              <a:t>)(1</a:t>
            </a:r>
            <a:r>
              <a:rPr lang="en-US" sz="3500" smtClean="0">
                <a:solidFill>
                  <a:srgbClr val="C277FF"/>
                </a:solidFill>
              </a:rPr>
              <a:t>.07</a:t>
            </a:r>
            <a:r>
              <a:rPr lang="en-US" sz="3500" smtClean="0"/>
              <a:t>)			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35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500" baseline="-25000" smtClean="0">
                <a:solidFill>
                  <a:srgbClr val="014A01"/>
                </a:solidFill>
              </a:rPr>
              <a:t> </a:t>
            </a:r>
            <a:r>
              <a:rPr lang="en-US" sz="3500" smtClean="0"/>
              <a:t>(1+</a:t>
            </a:r>
            <a:r>
              <a:rPr lang="en-US" sz="3500" smtClean="0">
                <a:solidFill>
                  <a:srgbClr val="C277FF"/>
                </a:solidFill>
              </a:rPr>
              <a:t>i</a:t>
            </a:r>
            <a:r>
              <a:rPr lang="en-US" sz="3500" smtClean="0"/>
              <a:t>)</a:t>
            </a:r>
            <a:r>
              <a:rPr lang="en-US" sz="3500" baseline="30000" smtClean="0">
                <a:solidFill>
                  <a:schemeClr val="tx2"/>
                </a:solidFill>
              </a:rPr>
              <a:t>2</a:t>
            </a:r>
            <a:r>
              <a:rPr lang="en-US" sz="3500" smtClean="0"/>
              <a:t>			= </a:t>
            </a:r>
            <a:r>
              <a:rPr lang="en-US" sz="35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500" smtClean="0"/>
              <a:t>(1</a:t>
            </a:r>
            <a:r>
              <a:rPr lang="en-US" sz="3500" smtClean="0">
                <a:solidFill>
                  <a:srgbClr val="C277FF"/>
                </a:solidFill>
              </a:rPr>
              <a:t>.07</a:t>
            </a:r>
            <a:r>
              <a:rPr lang="en-US" sz="3500" smtClean="0"/>
              <a:t>)</a:t>
            </a:r>
            <a:r>
              <a:rPr lang="en-US" sz="3500" baseline="30000" smtClean="0">
                <a:solidFill>
                  <a:schemeClr val="tx2"/>
                </a:solidFill>
              </a:rPr>
              <a:t>2</a:t>
            </a:r>
            <a:r>
              <a:rPr lang="en-US" sz="3500" smtClean="0"/>
              <a:t>															= </a:t>
            </a:r>
            <a:r>
              <a:rPr lang="en-US" sz="35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$1,144.90</a:t>
            </a:r>
            <a:endParaRPr lang="en-US" sz="3500" smtClean="0">
              <a:solidFill>
                <a:srgbClr val="A751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defTabSz="396875">
              <a:buFont typeface="Monotype Sorts" pitchFamily="2" charset="2"/>
              <a:buNone/>
              <a:defRPr/>
            </a:pPr>
            <a:r>
              <a:rPr lang="en-US" sz="3200" smtClean="0"/>
              <a:t>You earned an </a:t>
            </a:r>
            <a:r>
              <a:rPr lang="en-US" sz="3200" i="1" smtClean="0"/>
              <a:t>EXTRA</a:t>
            </a:r>
            <a:r>
              <a:rPr lang="en-US" sz="3200" smtClean="0"/>
              <a:t> </a:t>
            </a:r>
            <a:r>
              <a:rPr lang="en-US" sz="3200" i="1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$4.90</a:t>
            </a:r>
            <a:r>
              <a:rPr lang="en-US" sz="3200" smtClean="0"/>
              <a:t> in Year 2 with compound over simple interest.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838200" y="2590800"/>
            <a:ext cx="1219200" cy="609600"/>
          </a:xfrm>
          <a:prstGeom prst="line">
            <a:avLst/>
          </a:prstGeom>
          <a:noFill/>
          <a:ln w="12700">
            <a:solidFill>
              <a:srgbClr val="A7515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2667000" y="3200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676400" y="76200"/>
            <a:ext cx="7162800" cy="1524000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>
              <a:defRPr/>
            </a:pPr>
            <a:r>
              <a:rPr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Future Value	</a:t>
            </a:r>
          </a:p>
          <a:p>
            <a:pPr algn="l">
              <a:defRPr/>
            </a:pPr>
            <a:r>
              <a:rPr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Deposit (Formula)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848600" cy="4648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		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mtClean="0"/>
              <a:t> 	= 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1</a:t>
            </a: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mtClean="0"/>
              <a:t> 	= 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2</a:t>
            </a:r>
            <a:endParaRPr lang="en-US" sz="800" baseline="30000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800" smtClean="0"/>
          </a:p>
          <a:p>
            <a:pPr>
              <a:buFont typeface="Monotype Sorts" pitchFamily="2" charset="2"/>
              <a:buNone/>
              <a:defRPr/>
            </a:pPr>
            <a:endParaRPr lang="en-US" sz="1800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General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Future Value </a:t>
            </a:r>
            <a:r>
              <a:rPr lang="en-US" smtClean="0"/>
              <a:t>Formula:</a:t>
            </a:r>
            <a:endParaRPr lang="en-US" smtClean="0">
              <a:solidFill>
                <a:srgbClr val="A751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mtClean="0"/>
              <a:t> 	= 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n</a:t>
            </a:r>
            <a:r>
              <a:rPr lang="en-US" smtClean="0"/>
              <a:t>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or  	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mtClean="0"/>
              <a:t> = 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 (</a:t>
            </a:r>
            <a:r>
              <a:rPr 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FVIF</a:t>
            </a:r>
            <a:r>
              <a:rPr lang="en-US" baseline="-25000" smtClean="0">
                <a:solidFill>
                  <a:srgbClr val="C277FF"/>
                </a:solidFill>
              </a:rPr>
              <a:t>i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n</a:t>
            </a:r>
            <a:r>
              <a:rPr lang="en-US" smtClean="0"/>
              <a:t>) --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 Table I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905000" y="1676400"/>
            <a:ext cx="4038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5626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General Future Value Formula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828800" y="1600200"/>
            <a:ext cx="3962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027363" y="3397250"/>
            <a:ext cx="706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33400" y="18288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FVIF</a:t>
            </a:r>
            <a:r>
              <a:rPr lang="en-US" sz="4000" baseline="-25000">
                <a:solidFill>
                  <a:srgbClr val="C277FF"/>
                </a:solidFill>
              </a:rPr>
              <a:t>i</a:t>
            </a:r>
            <a:r>
              <a:rPr lang="en-US" sz="4000" baseline="-25000">
                <a:solidFill>
                  <a:srgbClr val="000000"/>
                </a:solidFill>
              </a:rPr>
              <a:t>,</a:t>
            </a:r>
            <a:r>
              <a:rPr lang="en-US" sz="4000" baseline="-25000">
                <a:solidFill>
                  <a:schemeClr val="tx2"/>
                </a:solidFill>
              </a:rPr>
              <a:t>n</a:t>
            </a:r>
            <a:r>
              <a:rPr lang="en-US" sz="4000" baseline="-250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is found on Table I at the end of the book or on the card insert.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905000" y="1676400"/>
            <a:ext cx="6096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</a:t>
            </a:r>
          </a:p>
        </p:txBody>
      </p:sp>
      <p:graphicFrame>
        <p:nvGraphicFramePr>
          <p:cNvPr id="16389" name="Object 5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3349625"/>
          <a:ext cx="7964488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49625"/>
                        <a:ext cx="7964488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066800" y="38862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7432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066800" y="44196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6629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1828800" y="1600200"/>
            <a:ext cx="6096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1752600"/>
            <a:ext cx="762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4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400">
                <a:solidFill>
                  <a:srgbClr val="000000"/>
                </a:solidFill>
              </a:rPr>
              <a:t> 	=</a:t>
            </a:r>
            <a:r>
              <a:rPr lang="en-US" sz="3400">
                <a:solidFill>
                  <a:srgbClr val="42B200"/>
                </a:solidFill>
              </a:rPr>
              <a:t> $1,000 </a:t>
            </a:r>
            <a:r>
              <a:rPr lang="en-US" sz="3400">
                <a:solidFill>
                  <a:srgbClr val="000000"/>
                </a:solidFill>
              </a:rPr>
              <a:t>(</a:t>
            </a:r>
            <a:r>
              <a:rPr lang="en-US" sz="3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FVIF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2</a:t>
            </a:r>
            <a:r>
              <a:rPr lang="en-US" sz="3400">
                <a:solidFill>
                  <a:srgbClr val="000000"/>
                </a:solidFill>
              </a:rPr>
              <a:t>)			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1.145</a:t>
            </a:r>
            <a:r>
              <a:rPr lang="en-US" sz="3400">
                <a:solidFill>
                  <a:srgbClr val="000000"/>
                </a:solidFill>
              </a:rPr>
              <a:t>)					= </a:t>
            </a:r>
            <a:r>
              <a:rPr lang="en-US" sz="34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$1,145</a:t>
            </a:r>
            <a:r>
              <a:rPr lang="en-US" sz="3400">
                <a:solidFill>
                  <a:srgbClr val="000000"/>
                </a:solidFill>
              </a:rPr>
              <a:t>  </a:t>
            </a:r>
            <a:r>
              <a:rPr lang="en-US" sz="2800">
                <a:solidFill>
                  <a:srgbClr val="000000"/>
                </a:solidFill>
              </a:rPr>
              <a:t>[Due to Rounding]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905000" y="1676400"/>
            <a:ext cx="6934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Using Future Value Tables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828800" y="1600200"/>
            <a:ext cx="6934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7414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446463"/>
          <a:ext cx="7507288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6463"/>
                        <a:ext cx="7507288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058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819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TVM on the Calculator</a:t>
            </a: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038600" cy="1981200"/>
          </a:xfrm>
        </p:spPr>
        <p:txBody>
          <a:bodyPr/>
          <a:lstStyle/>
          <a:p>
            <a:r>
              <a:rPr lang="en-US" sz="2400" smtClean="0"/>
              <a:t>Use the highlighted row of keys for solving any of the FV, PV, FVA, PVA, FVAD, and PVAD problems</a:t>
            </a:r>
          </a:p>
        </p:txBody>
      </p:sp>
      <p:sp>
        <p:nvSpPr>
          <p:cNvPr id="18437" name="Line 2053"/>
          <p:cNvSpPr>
            <a:spLocks noChangeShapeType="1"/>
          </p:cNvSpPr>
          <p:nvPr/>
        </p:nvSpPr>
        <p:spPr bwMode="auto">
          <a:xfrm>
            <a:off x="1828800" y="1600200"/>
            <a:ext cx="5867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Line 2054"/>
          <p:cNvSpPr>
            <a:spLocks noChangeShapeType="1"/>
          </p:cNvSpPr>
          <p:nvPr/>
        </p:nvSpPr>
        <p:spPr bwMode="auto">
          <a:xfrm>
            <a:off x="1905000" y="1676400"/>
            <a:ext cx="5867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9" name="Oval 2055"/>
          <p:cNvSpPr>
            <a:spLocks noChangeArrowheads="1"/>
          </p:cNvSpPr>
          <p:nvPr/>
        </p:nvSpPr>
        <p:spPr bwMode="auto">
          <a:xfrm>
            <a:off x="1371600" y="4267200"/>
            <a:ext cx="2362200" cy="381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2056"/>
          <p:cNvSpPr>
            <a:spLocks noChangeArrowheads="1"/>
          </p:cNvSpPr>
          <p:nvPr/>
        </p:nvSpPr>
        <p:spPr bwMode="auto">
          <a:xfrm>
            <a:off x="4419600" y="4038600"/>
            <a:ext cx="40386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N:		Number of periods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I/Y:	Interest rate per period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PV:	Present value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PMT:	Payment per period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FV:	Future value</a:t>
            </a:r>
          </a:p>
          <a:p>
            <a:pPr marL="342900" indent="-342900" algn="l"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CLR TVM:  Clears all of the inputs into the above TVM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1905000" y="1676400"/>
            <a:ext cx="7086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Using The TI BAII+ Calculator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1828800" y="1600200"/>
            <a:ext cx="7086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1" name="Rectangle 17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18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9463" name="Rectangle 19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19464" name="Rectangle 20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19465" name="Rectangle 21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19466" name="Rectangle 22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19467" name="Rectangle 23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19468" name="Rectangle 24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19469" name="Rectangle 26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Rectangle 27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04800" y="5486400"/>
            <a:ext cx="8534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Focus on 3</a:t>
            </a:r>
            <a:r>
              <a:rPr lang="en-US" sz="3200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rd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row of keys (will be displayed in slides as shown above)</a:t>
            </a:r>
          </a:p>
        </p:txBody>
      </p:sp>
      <p:pic>
        <p:nvPicPr>
          <p:cNvPr id="19472" name="Picture 28" descr="Ro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8620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3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828800"/>
            <a:ext cx="2960688" cy="5029200"/>
          </a:xfrm>
          <a:noFill/>
        </p:spPr>
      </p:pic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248400" y="54864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248400" y="48768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248400" y="43434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5029200" y="48768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029200" y="54864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5029200" y="43434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Entering the FV Problem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2" name="Oval 16"/>
          <p:cNvSpPr>
            <a:spLocks noChangeArrowheads="1"/>
          </p:cNvSpPr>
          <p:nvPr/>
        </p:nvSpPr>
        <p:spPr bwMode="auto">
          <a:xfrm>
            <a:off x="1600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8"/>
          <p:cNvSpPr>
            <a:spLocks noChangeArrowheads="1"/>
          </p:cNvSpPr>
          <p:nvPr/>
        </p:nvSpPr>
        <p:spPr bwMode="auto">
          <a:xfrm>
            <a:off x="5029200" y="37338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9"/>
          <p:cNvSpPr>
            <a:spLocks noChangeArrowheads="1"/>
          </p:cNvSpPr>
          <p:nvPr/>
        </p:nvSpPr>
        <p:spPr bwMode="auto">
          <a:xfrm>
            <a:off x="5029200" y="31242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5029200" y="2514600"/>
            <a:ext cx="990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21"/>
          <p:cNvSpPr>
            <a:spLocks noChangeArrowheads="1"/>
          </p:cNvSpPr>
          <p:nvPr/>
        </p:nvSpPr>
        <p:spPr bwMode="auto">
          <a:xfrm>
            <a:off x="6248400" y="37338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22"/>
          <p:cNvSpPr>
            <a:spLocks noChangeArrowheads="1"/>
          </p:cNvSpPr>
          <p:nvPr/>
        </p:nvSpPr>
        <p:spPr bwMode="auto">
          <a:xfrm>
            <a:off x="6248400" y="31242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23"/>
          <p:cNvSpPr>
            <a:spLocks noChangeArrowheads="1"/>
          </p:cNvSpPr>
          <p:nvPr/>
        </p:nvSpPr>
        <p:spPr bwMode="auto">
          <a:xfrm>
            <a:off x="6248400" y="25146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2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4419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u="sng" smtClean="0"/>
              <a:t>Press</a:t>
            </a:r>
            <a:r>
              <a:rPr lang="en-US" sz="2800" smtClean="0"/>
              <a:t>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smtClean="0"/>
              <a:t>	    2</a:t>
            </a:r>
            <a:r>
              <a:rPr lang="en-US" sz="2800" baseline="30000" smtClean="0"/>
              <a:t>nd</a:t>
            </a:r>
            <a:r>
              <a:rPr lang="en-US" sz="2800" smtClean="0"/>
              <a:t>      CLR TVM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2  	      N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7	     I/Y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-1000        PV</a:t>
            </a:r>
            <a:endParaRPr lang="en-US" sz="2800" smtClean="0"/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0	    PMT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CPT          FV</a:t>
            </a:r>
            <a:endParaRPr lang="en-US" sz="2800" smtClean="0"/>
          </a:p>
        </p:txBody>
      </p:sp>
      <p:sp>
        <p:nvSpPr>
          <p:cNvPr id="20500" name="Oval 27"/>
          <p:cNvSpPr>
            <a:spLocks noChangeArrowheads="1"/>
          </p:cNvSpPr>
          <p:nvPr/>
        </p:nvSpPr>
        <p:spPr bwMode="auto">
          <a:xfrm>
            <a:off x="3352800" y="42672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8"/>
          <p:cNvSpPr>
            <a:spLocks noChangeArrowheads="1"/>
          </p:cNvSpPr>
          <p:nvPr/>
        </p:nvSpPr>
        <p:spPr bwMode="auto">
          <a:xfrm>
            <a:off x="2895600" y="42672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9"/>
          <p:cNvSpPr>
            <a:spLocks noChangeArrowheads="1"/>
          </p:cNvSpPr>
          <p:nvPr/>
        </p:nvSpPr>
        <p:spPr bwMode="auto">
          <a:xfrm>
            <a:off x="2438400" y="42672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30"/>
          <p:cNvSpPr>
            <a:spLocks noChangeArrowheads="1"/>
          </p:cNvSpPr>
          <p:nvPr/>
        </p:nvSpPr>
        <p:spPr bwMode="auto">
          <a:xfrm>
            <a:off x="2057400" y="42672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31"/>
          <p:cNvSpPr>
            <a:spLocks noChangeArrowheads="1"/>
          </p:cNvSpPr>
          <p:nvPr/>
        </p:nvSpPr>
        <p:spPr bwMode="auto">
          <a:xfrm>
            <a:off x="1600200" y="42672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34"/>
          <p:cNvSpPr>
            <a:spLocks noChangeArrowheads="1"/>
          </p:cNvSpPr>
          <p:nvPr/>
        </p:nvSpPr>
        <p:spPr bwMode="auto">
          <a:xfrm>
            <a:off x="2971800" y="6248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1905000" y="1676400"/>
            <a:ext cx="6705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The Time Value of Money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362200"/>
            <a:ext cx="6934200" cy="37338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457200" indent="-457200"/>
            <a:r>
              <a:rPr lang="en-US" smtClean="0"/>
              <a:t> </a:t>
            </a:r>
            <a:r>
              <a:rPr lang="en-US" sz="4000" smtClean="0"/>
              <a:t>The Interest Rate</a:t>
            </a:r>
          </a:p>
          <a:p>
            <a:pPr marL="457200" indent="-457200"/>
            <a:r>
              <a:rPr lang="en-US" sz="4000" smtClean="0"/>
              <a:t> Simple Interest</a:t>
            </a:r>
          </a:p>
          <a:p>
            <a:pPr marL="457200" indent="-457200"/>
            <a:r>
              <a:rPr lang="en-US" sz="4000" smtClean="0"/>
              <a:t> Compound Interest</a:t>
            </a:r>
          </a:p>
          <a:p>
            <a:pPr marL="457200" indent="-457200"/>
            <a:r>
              <a:rPr lang="en-US" sz="4000" smtClean="0"/>
              <a:t> Amortizing a Loan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828800" y="1600200"/>
            <a:ext cx="6705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09600" y="4038600"/>
            <a:ext cx="8001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N:		2 periods (enter as 2)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I/Y:	7% interest rate per period (enter as 7 </a:t>
            </a:r>
            <a:r>
              <a:rPr lang="en-US" sz="2400" u="sng">
                <a:solidFill>
                  <a:srgbClr val="000000"/>
                </a:solidFill>
              </a:rPr>
              <a:t>NOT</a:t>
            </a:r>
            <a:r>
              <a:rPr lang="en-US" sz="2400">
                <a:solidFill>
                  <a:srgbClr val="000000"/>
                </a:solidFill>
              </a:rPr>
              <a:t> .07)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PV:	$1,000 (enter as negative as you have “less”)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PMT:	Not relevant in this situation (enter as 0)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FV:	Compute (Resulting answer is positive)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FV Problem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</a:t>
            </a:r>
            <a:r>
              <a:rPr lang="en-US" sz="2800">
                <a:solidFill>
                  <a:srgbClr val="42B200"/>
                </a:solidFill>
              </a:rPr>
              <a:t>-1,000        </a:t>
            </a:r>
            <a:r>
              <a:rPr 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</a:t>
            </a:r>
            <a:r>
              <a:rPr lang="en-US" sz="2800">
                <a:solidFill>
                  <a:schemeClr val="hlink"/>
                </a:solidFill>
              </a:rPr>
              <a:t>1,144.90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991600" cy="19050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4000" smtClean="0"/>
              <a:t>	</a:t>
            </a:r>
            <a:r>
              <a:rPr lang="en-US" sz="2800" smtClean="0"/>
              <a:t>Julie Miller wants to know how large her deposit of </a:t>
            </a:r>
            <a:r>
              <a:rPr lang="en-US" sz="28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2800" smtClean="0"/>
              <a:t> today will become at a compound annual interest rate of </a:t>
            </a:r>
            <a:r>
              <a:rPr lang="en-US" sz="2800" smtClean="0">
                <a:solidFill>
                  <a:srgbClr val="C277FF"/>
                </a:solidFill>
              </a:rPr>
              <a:t>10%</a:t>
            </a:r>
            <a:r>
              <a:rPr lang="en-US" sz="2800" smtClean="0"/>
              <a:t> for </a:t>
            </a:r>
            <a:r>
              <a:rPr 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years</a:t>
            </a:r>
            <a:r>
              <a:rPr lang="en-US" sz="2800" smtClean="0"/>
              <a:t>.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Story Problem Example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600200" y="4648200"/>
            <a:ext cx="6172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772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128713" y="3657600"/>
            <a:ext cx="6883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0        1        2        3        4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47713" y="4848225"/>
            <a:ext cx="16462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600200" y="54102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1600200" y="5867400"/>
            <a:ext cx="1219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7377113" y="5562600"/>
            <a:ext cx="935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738313" y="4162425"/>
            <a:ext cx="9937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C277FF"/>
                </a:solidFill>
              </a:rPr>
              <a:t>10%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281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41148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541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62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281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41148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54102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662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28194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41148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5410200" y="5867400"/>
            <a:ext cx="1219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6629400" y="5867400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4038600"/>
            <a:ext cx="8458200" cy="2286000"/>
          </a:xfrm>
        </p:spPr>
        <p:txBody>
          <a:bodyPr/>
          <a:lstStyle/>
          <a:p>
            <a:pPr>
              <a:defRPr/>
            </a:pPr>
            <a:r>
              <a:rPr lang="en-US" sz="3200" smtClean="0"/>
              <a:t>Calculation based on Table I:			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z="2800" smtClean="0"/>
              <a:t> 	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42B200"/>
                </a:solidFill>
              </a:rPr>
              <a:t>$10,000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(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FVIF</a:t>
            </a:r>
            <a:r>
              <a:rPr lang="en-US" sz="3200" baseline="-25000" smtClean="0">
                <a:solidFill>
                  <a:srgbClr val="C277FF"/>
                </a:solidFill>
              </a:rPr>
              <a:t>10%</a:t>
            </a:r>
            <a:r>
              <a:rPr lang="en-US" sz="3200" baseline="-25000" smtClean="0"/>
              <a:t>, </a:t>
            </a:r>
            <a:r>
              <a:rPr lang="en-US" sz="3200" baseline="-25000" smtClean="0">
                <a:solidFill>
                  <a:schemeClr val="tx2"/>
                </a:solidFill>
              </a:rPr>
              <a:t>5</a:t>
            </a:r>
            <a:r>
              <a:rPr lang="en-US" sz="3200" smtClean="0"/>
              <a:t>)</a:t>
            </a:r>
            <a:r>
              <a:rPr lang="en-US" sz="2800" smtClean="0"/>
              <a:t>					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42B200"/>
                </a:solidFill>
              </a:rPr>
              <a:t>$10,000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(1.611)						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$16,110</a:t>
            </a:r>
            <a:r>
              <a:rPr lang="en-US" sz="2400" smtClean="0"/>
              <a:t>	   [</a:t>
            </a:r>
            <a:r>
              <a:rPr lang="en-US" sz="2400" i="1" smtClean="0"/>
              <a:t>Due to Rounding</a:t>
            </a:r>
            <a:r>
              <a:rPr lang="en-US" sz="2400" smtClean="0"/>
              <a:t>]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905000" y="1676400"/>
            <a:ext cx="6172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Story Problem Solution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828800" y="1600200"/>
            <a:ext cx="6172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52400" y="1905000"/>
            <a:ext cx="8839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914400" indent="-4572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sz="3200">
                <a:solidFill>
                  <a:srgbClr val="000000"/>
                </a:solidFill>
              </a:rPr>
              <a:t>Calculation based on general formula:</a:t>
            </a: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en-US" sz="32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>
                <a:solidFill>
                  <a:srgbClr val="000000"/>
                </a:solidFill>
              </a:rPr>
              <a:t> 	= </a:t>
            </a:r>
            <a:r>
              <a:rPr lang="en-US" sz="3200">
                <a:solidFill>
                  <a:srgbClr val="42B200"/>
                </a:solidFill>
              </a:rPr>
              <a:t>P</a:t>
            </a:r>
            <a:r>
              <a:rPr lang="en-US" sz="3200" baseline="-25000">
                <a:solidFill>
                  <a:srgbClr val="42B200"/>
                </a:solidFill>
              </a:rPr>
              <a:t>0</a:t>
            </a:r>
            <a:r>
              <a:rPr lang="en-US" sz="3200">
                <a:solidFill>
                  <a:srgbClr val="000000"/>
                </a:solidFill>
              </a:rPr>
              <a:t> (1+</a:t>
            </a:r>
            <a:r>
              <a:rPr lang="en-US" sz="3200">
                <a:solidFill>
                  <a:srgbClr val="C277FF"/>
                </a:solidFill>
              </a:rPr>
              <a:t>i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n</a:t>
            </a:r>
            <a:r>
              <a:rPr lang="en-US" sz="3200">
                <a:solidFill>
                  <a:srgbClr val="000000"/>
                </a:solidFill>
              </a:rPr>
              <a:t> 				</a:t>
            </a:r>
            <a:r>
              <a:rPr lang="en-US" sz="32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2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z="2800">
                <a:solidFill>
                  <a:srgbClr val="000000"/>
                </a:solidFill>
              </a:rPr>
              <a:t> 	</a:t>
            </a:r>
            <a:r>
              <a:rPr lang="en-US" sz="3200">
                <a:solidFill>
                  <a:srgbClr val="000000"/>
                </a:solidFill>
              </a:rPr>
              <a:t>= </a:t>
            </a:r>
            <a:r>
              <a:rPr lang="en-US" sz="3200">
                <a:solidFill>
                  <a:srgbClr val="42B200"/>
                </a:solidFill>
              </a:rPr>
              <a:t>$10,000</a:t>
            </a:r>
            <a:r>
              <a:rPr lang="en-US" sz="3200">
                <a:solidFill>
                  <a:srgbClr val="000000"/>
                </a:solidFill>
              </a:rPr>
              <a:t> (1+</a:t>
            </a:r>
            <a:r>
              <a:rPr lang="en-US" sz="3200">
                <a:solidFill>
                  <a:srgbClr val="380069"/>
                </a:solidFill>
              </a:rPr>
              <a:t> 0</a:t>
            </a:r>
            <a:r>
              <a:rPr lang="en-US" sz="3200">
                <a:solidFill>
                  <a:srgbClr val="C277FF"/>
                </a:solidFill>
              </a:rPr>
              <a:t>.10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baseline="30000">
                <a:solidFill>
                  <a:schemeClr val="tx2"/>
                </a:solidFill>
              </a:rPr>
              <a:t>5</a:t>
            </a:r>
            <a:r>
              <a:rPr lang="en-US" sz="3200">
                <a:solidFill>
                  <a:srgbClr val="000000"/>
                </a:solidFill>
              </a:rPr>
              <a:t>				= </a:t>
            </a:r>
            <a:r>
              <a:rPr lang="en-US" sz="32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$16,105.10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7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6248400" y="54864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248400" y="48768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248400" y="43434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953000" y="48768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953000" y="54864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953000" y="43434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Entering the FV Problem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1524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953000" y="37338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953000" y="31242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953000" y="25146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248400" y="37338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248400" y="31242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6248400" y="2514600"/>
            <a:ext cx="1676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Oval 20"/>
          <p:cNvSpPr>
            <a:spLocks noChangeArrowheads="1"/>
          </p:cNvSpPr>
          <p:nvPr/>
        </p:nvSpPr>
        <p:spPr bwMode="auto">
          <a:xfrm>
            <a:off x="32004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21"/>
          <p:cNvSpPr>
            <a:spLocks noChangeArrowheads="1"/>
          </p:cNvSpPr>
          <p:nvPr/>
        </p:nvSpPr>
        <p:spPr bwMode="auto">
          <a:xfrm>
            <a:off x="2743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22"/>
          <p:cNvSpPr>
            <a:spLocks noChangeArrowheads="1"/>
          </p:cNvSpPr>
          <p:nvPr/>
        </p:nvSpPr>
        <p:spPr bwMode="auto">
          <a:xfrm>
            <a:off x="2362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Oval 23"/>
          <p:cNvSpPr>
            <a:spLocks noChangeArrowheads="1"/>
          </p:cNvSpPr>
          <p:nvPr/>
        </p:nvSpPr>
        <p:spPr bwMode="auto">
          <a:xfrm>
            <a:off x="1905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Oval 24"/>
          <p:cNvSpPr>
            <a:spLocks noChangeArrowheads="1"/>
          </p:cNvSpPr>
          <p:nvPr/>
        </p:nvSpPr>
        <p:spPr bwMode="auto">
          <a:xfrm>
            <a:off x="1524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4419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u="sng" smtClean="0"/>
              <a:t>Press</a:t>
            </a:r>
            <a:r>
              <a:rPr lang="en-US" sz="2800" smtClean="0"/>
              <a:t>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smtClean="0"/>
              <a:t>	     2</a:t>
            </a:r>
            <a:r>
              <a:rPr lang="en-US" sz="2800" baseline="30000" smtClean="0"/>
              <a:t>nd</a:t>
            </a:r>
            <a:r>
              <a:rPr lang="en-US" sz="2800" smtClean="0"/>
              <a:t>     CLR TVM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5  	      N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     10	     I/Y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-10000        PV</a:t>
            </a:r>
            <a:endParaRPr lang="en-US" sz="2800" smtClean="0"/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0	    PMT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CPT          FV</a:t>
            </a:r>
            <a:endParaRPr lang="en-US" sz="2800" smtClean="0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1524000" y="40386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0"/>
          <p:cNvSpPr>
            <a:spLocks noChangeArrowheads="1"/>
          </p:cNvSpPr>
          <p:nvPr/>
        </p:nvSpPr>
        <p:spPr bwMode="auto">
          <a:xfrm>
            <a:off x="762000" y="4038600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rgbClr val="42B200"/>
                </a:solidFill>
              </a:rPr>
              <a:t>$10,000</a:t>
            </a:r>
            <a:r>
              <a:rPr lang="en-US" sz="3200">
                <a:solidFill>
                  <a:srgbClr val="000000"/>
                </a:solidFill>
              </a:rPr>
              <a:t> investment that earns </a:t>
            </a:r>
            <a:r>
              <a:rPr lang="en-US" sz="3200">
                <a:solidFill>
                  <a:srgbClr val="C277FF"/>
                </a:solidFill>
              </a:rPr>
              <a:t>10%</a:t>
            </a:r>
            <a:r>
              <a:rPr lang="en-US" sz="3200">
                <a:solidFill>
                  <a:srgbClr val="000000"/>
                </a:solidFill>
              </a:rPr>
              <a:t> annually for </a:t>
            </a:r>
            <a:r>
              <a:rPr lang="en-US" sz="3200">
                <a:solidFill>
                  <a:schemeClr val="tx2"/>
                </a:solidFill>
              </a:rPr>
              <a:t>5 years</a:t>
            </a:r>
            <a:r>
              <a:rPr lang="en-US" sz="3200">
                <a:solidFill>
                  <a:srgbClr val="000000"/>
                </a:solidFill>
              </a:rPr>
              <a:t> will result in a future value of </a:t>
            </a:r>
            <a:r>
              <a:rPr lang="en-US" sz="3200">
                <a:solidFill>
                  <a:schemeClr val="hlink"/>
                </a:solidFill>
              </a:rPr>
              <a:t>$16,105.10</a:t>
            </a:r>
            <a:r>
              <a:rPr lang="en-US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5603" name="Line 2051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64" name="Rectangle 2052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FV Problem</a:t>
            </a:r>
          </a:p>
        </p:txBody>
      </p:sp>
      <p:sp>
        <p:nvSpPr>
          <p:cNvPr id="25605" name="Line 2053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6" name="Rectangle 2054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2055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5608" name="Rectangle 2056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25609" name="Rectangle 2057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25610" name="Rectangle 2058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25611" name="Rectangle 2059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25612" name="Rectangle 2060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25613" name="Rectangle 2061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25614" name="Rectangle 2062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5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10</a:t>
            </a:r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rgbClr val="42B200"/>
                </a:solidFill>
              </a:rPr>
              <a:t>-10,000      </a:t>
            </a:r>
            <a:r>
              <a:rPr 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615" name="Rectangle 2063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</a:t>
            </a:r>
            <a:r>
              <a:rPr lang="en-US" sz="2400">
                <a:solidFill>
                  <a:schemeClr val="hlink"/>
                </a:solidFill>
              </a:rPr>
              <a:t>16,105.10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1758950" y="4349750"/>
            <a:ext cx="5702300" cy="9017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4495800"/>
            <a:ext cx="7620000" cy="7620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tabLst>
                <a:tab pos="6453188" algn="l"/>
              </a:tabLst>
              <a:defRPr/>
            </a:pPr>
            <a:r>
              <a:rPr lang="en-US" sz="3200" smtClean="0"/>
              <a:t>We will use the 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US" sz="32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Rule-of-72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Double Your Money!!!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2209800"/>
            <a:ext cx="7162800" cy="1371600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Quick!  </a:t>
            </a:r>
            <a:r>
              <a:rPr lang="en-US" sz="3200" smtClean="0"/>
              <a:t>How long does it take to double $5,000 at a compound rate of 12% per year (approx.)?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1600200" y="3962400"/>
            <a:ext cx="6019800" cy="0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1225550" y="4197350"/>
            <a:ext cx="6845300" cy="749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4267200"/>
            <a:ext cx="7620000" cy="24384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tabLst>
                <a:tab pos="6453188" algn="l"/>
              </a:tabLst>
              <a:defRPr/>
            </a:pPr>
            <a:r>
              <a:rPr lang="en-US" sz="3200" i="1" smtClean="0"/>
              <a:t>Approx. </a:t>
            </a:r>
            <a:r>
              <a:rPr lang="en-US" sz="3200" i="1" smtClean="0">
                <a:solidFill>
                  <a:schemeClr val="tx2"/>
                </a:solidFill>
              </a:rPr>
              <a:t>Years </a:t>
            </a:r>
            <a:r>
              <a:rPr lang="en-US" sz="3200" i="1" smtClean="0"/>
              <a:t>to Double </a:t>
            </a:r>
            <a:r>
              <a:rPr lang="en-US" sz="3200" smtClean="0"/>
              <a:t>= 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72</a:t>
            </a:r>
            <a:r>
              <a:rPr lang="en-US" sz="32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smtClean="0"/>
              <a:t>/ </a:t>
            </a:r>
            <a:r>
              <a:rPr lang="en-US" sz="3200" smtClean="0">
                <a:solidFill>
                  <a:srgbClr val="C277FF"/>
                </a:solidFill>
              </a:rPr>
              <a:t>i%</a:t>
            </a:r>
            <a:endParaRPr lang="en-US" sz="3200" smtClean="0">
              <a:solidFill>
                <a:srgbClr val="380069"/>
              </a:solidFill>
            </a:endParaRPr>
          </a:p>
          <a:p>
            <a:pPr lvl="4">
              <a:buFont typeface="Monotype Sorts" pitchFamily="2" charset="2"/>
              <a:buNone/>
              <a:tabLst>
                <a:tab pos="6453188" algn="l"/>
              </a:tabLst>
              <a:defRPr/>
            </a:pP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72</a:t>
            </a:r>
            <a:r>
              <a:rPr lang="en-US" sz="3200" smtClean="0"/>
              <a:t> / </a:t>
            </a:r>
            <a:r>
              <a:rPr lang="en-US" sz="3200" smtClean="0">
                <a:solidFill>
                  <a:srgbClr val="C277FF"/>
                </a:solidFill>
              </a:rPr>
              <a:t>12%</a:t>
            </a:r>
            <a:r>
              <a:rPr lang="en-US" sz="3200" smtClean="0"/>
              <a:t> = </a:t>
            </a:r>
            <a:r>
              <a:rPr lang="en-US" sz="3200" i="1" u="sng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 Years</a:t>
            </a:r>
          </a:p>
          <a:p>
            <a:pPr lvl="4">
              <a:buFont typeface="Monotype Sorts" pitchFamily="2" charset="2"/>
              <a:buNone/>
              <a:tabLst>
                <a:tab pos="6453188" algn="l"/>
              </a:tabLst>
              <a:defRPr/>
            </a:pPr>
            <a:r>
              <a:rPr lang="en-US" sz="2400" smtClean="0"/>
              <a:t>[Actual Time is 6.12 Years]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The “Rule-of-72”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2209800"/>
            <a:ext cx="7162800" cy="1371600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Quick!  </a:t>
            </a:r>
            <a:r>
              <a:rPr lang="en-US" sz="3200" smtClean="0"/>
              <a:t>How long does it take to double $5,000 at a compound rate of 12% per year (approx.)?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752600" y="3962400"/>
            <a:ext cx="5867400" cy="0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ChangeArrowheads="1"/>
          </p:cNvSpPr>
          <p:nvPr/>
        </p:nvSpPr>
        <p:spPr bwMode="auto">
          <a:xfrm>
            <a:off x="762000" y="4038600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rgbClr val="42B200"/>
                </a:solidFill>
              </a:rPr>
              <a:t>$1,000</a:t>
            </a:r>
            <a:r>
              <a:rPr lang="en-US" sz="3200">
                <a:solidFill>
                  <a:srgbClr val="000000"/>
                </a:solidFill>
              </a:rPr>
              <a:t> investment that earns </a:t>
            </a:r>
            <a:r>
              <a:rPr lang="en-US" sz="3200">
                <a:solidFill>
                  <a:srgbClr val="C277FF"/>
                </a:solidFill>
              </a:rPr>
              <a:t>12%</a:t>
            </a:r>
            <a:r>
              <a:rPr lang="en-US" sz="3200">
                <a:solidFill>
                  <a:srgbClr val="000000"/>
                </a:solidFill>
              </a:rPr>
              <a:t> annually will double to </a:t>
            </a:r>
            <a:r>
              <a:rPr lang="en-US" sz="3200">
                <a:solidFill>
                  <a:schemeClr val="hlink"/>
                </a:solidFill>
              </a:rPr>
              <a:t>$2,000</a:t>
            </a:r>
            <a:r>
              <a:rPr lang="en-US" sz="3200">
                <a:solidFill>
                  <a:srgbClr val="000000"/>
                </a:solidFill>
              </a:rPr>
              <a:t> in </a:t>
            </a:r>
            <a:r>
              <a:rPr lang="en-US" sz="3200">
                <a:solidFill>
                  <a:schemeClr val="tx2"/>
                </a:solidFill>
              </a:rPr>
              <a:t>6.12 years</a:t>
            </a:r>
            <a:r>
              <a:rPr lang="en-US" sz="320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sz="3200" b="0" i="1">
                <a:solidFill>
                  <a:srgbClr val="000000"/>
                </a:solidFill>
              </a:rPr>
              <a:t>Note: 72/12% = approx. 6 years</a:t>
            </a:r>
          </a:p>
        </p:txBody>
      </p:sp>
      <p:sp>
        <p:nvSpPr>
          <p:cNvPr id="28675" name="Line 1027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Solving the Period Problem</a:t>
            </a:r>
          </a:p>
        </p:txBody>
      </p:sp>
      <p:sp>
        <p:nvSpPr>
          <p:cNvPr id="28677" name="Line 1029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Rectangle 1030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1031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8680" name="Rectangle 1032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28681" name="Rectangle 1033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28682" name="Rectangle 1034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28683" name="Rectangle 1035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28684" name="Rectangle 1036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28685" name="Rectangle 1037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28686" name="Rectangle 1038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  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12</a:t>
            </a:r>
            <a:r>
              <a:rPr lang="en-US" sz="2800">
                <a:solidFill>
                  <a:srgbClr val="000000"/>
                </a:solidFill>
              </a:rPr>
              <a:t>     </a:t>
            </a:r>
            <a:r>
              <a:rPr lang="en-US" sz="2800">
                <a:solidFill>
                  <a:srgbClr val="42B200"/>
                </a:solidFill>
              </a:rPr>
              <a:t>-1,000        </a:t>
            </a:r>
            <a:r>
              <a:rPr lang="en-US" sz="2800">
                <a:solidFill>
                  <a:srgbClr val="000000"/>
                </a:solidFill>
              </a:rPr>
              <a:t>0      </a:t>
            </a:r>
            <a:r>
              <a:rPr lang="en-US" sz="2800">
                <a:solidFill>
                  <a:schemeClr val="hlink"/>
                </a:solidFill>
              </a:rPr>
              <a:t>+2,000</a:t>
            </a:r>
          </a:p>
        </p:txBody>
      </p:sp>
      <p:sp>
        <p:nvSpPr>
          <p:cNvPr id="28687" name="Rectangle 1039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</a:t>
            </a:r>
            <a:r>
              <a:rPr lang="en-US" sz="2800">
                <a:solidFill>
                  <a:schemeClr val="tx2"/>
                </a:solidFill>
              </a:rPr>
              <a:t>6.12 years</a:t>
            </a:r>
            <a:endParaRPr 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1981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3200" smtClean="0"/>
              <a:t>Assume that you need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200" smtClean="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smtClean="0"/>
              <a:t>in </a:t>
            </a: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years.</a:t>
            </a:r>
            <a:r>
              <a:rPr lang="en-US" sz="3200" smtClean="0"/>
              <a:t>  Let’s examine the process to determine how much you need to deposit today at a discount rate of </a:t>
            </a:r>
            <a:r>
              <a:rPr lang="en-US" sz="3200" smtClean="0">
                <a:solidFill>
                  <a:srgbClr val="C277FF"/>
                </a:solidFill>
              </a:rPr>
              <a:t>7% </a:t>
            </a:r>
            <a:r>
              <a:rPr lang="en-US" sz="3200" smtClean="0"/>
              <a:t>compounded annually.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905000" y="1676400"/>
            <a:ext cx="6629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600200" y="4648200"/>
            <a:ext cx="6019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620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204913" y="3657600"/>
            <a:ext cx="6629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           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b="0">
                <a:solidFill>
                  <a:srgbClr val="000000"/>
                </a:solidFill>
              </a:rPr>
              <a:t>             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67513" y="4756150"/>
            <a:ext cx="1735137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40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7620000" y="54102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029200" y="5867400"/>
            <a:ext cx="259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347913" y="4038600"/>
            <a:ext cx="8413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572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176713" y="5486400"/>
            <a:ext cx="960437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</a:pPr>
            <a:r>
              <a:rPr lang="en-US">
                <a:solidFill>
                  <a:srgbClr val="000000"/>
                </a:solidFill>
              </a:rPr>
              <a:t>PV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2057400" y="5867400"/>
            <a:ext cx="213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128713" y="5486400"/>
            <a:ext cx="9604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25617" name="Rectangle 17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086600" cy="1524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Present Value			  Single Deposit (Graphic)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686800" cy="1295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/>
              <a:t> 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mtClean="0"/>
              <a:t> /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2</a:t>
            </a:r>
            <a:r>
              <a:rPr lang="en-US" smtClean="0"/>
              <a:t> 	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/>
              <a:t>/ (1</a:t>
            </a:r>
            <a:r>
              <a:rPr lang="en-US" smtClean="0">
                <a:solidFill>
                  <a:srgbClr val="C277FF"/>
                </a:solidFill>
              </a:rPr>
              <a:t>.07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2</a:t>
            </a:r>
            <a:r>
              <a:rPr lang="en-US" smtClean="0"/>
              <a:t> 	   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mtClean="0"/>
              <a:t> /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2</a:t>
            </a:r>
            <a:r>
              <a:rPr lang="en-US" baseline="30000" smtClean="0"/>
              <a:t> </a:t>
            </a:r>
            <a:r>
              <a:rPr lang="en-US" smtClean="0"/>
              <a:t>	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$873.44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Present Value 		</a:t>
            </a:r>
            <a:br>
              <a:rPr lang="en-US" b="1" smtClean="0"/>
            </a:br>
            <a:r>
              <a:rPr lang="en-US" b="1" smtClean="0"/>
              <a:t>Single Deposit (Formula)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600200" y="4648200"/>
            <a:ext cx="6019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7620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04913" y="3657600"/>
            <a:ext cx="6629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           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b="0">
                <a:solidFill>
                  <a:srgbClr val="000000"/>
                </a:solidFill>
              </a:rPr>
              <a:t>             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67513" y="4756150"/>
            <a:ext cx="1735137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40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7620000" y="54102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057400" y="5867400"/>
            <a:ext cx="556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347913" y="4038600"/>
            <a:ext cx="8413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45720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1128713" y="5486400"/>
            <a:ext cx="9604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4572000" y="5715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905000" y="1676400"/>
            <a:ext cx="4572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3657600"/>
            <a:ext cx="7391400" cy="26670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r>
              <a:rPr lang="en-US" sz="3200" smtClean="0"/>
              <a:t>Obviously, 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 today</a:t>
            </a:r>
            <a:r>
              <a:rPr lang="en-US" sz="3200" smtClean="0"/>
              <a:t>.</a:t>
            </a:r>
            <a:endParaRPr lang="en-US" sz="1600" smtClean="0"/>
          </a:p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r>
              <a:rPr lang="en-US" sz="3200" smtClean="0"/>
              <a:t>You already recognize that there is </a:t>
            </a:r>
            <a:r>
              <a:rPr lang="en-US" sz="3200" i="1" u="sng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 VALUE TO MONEY</a:t>
            </a:r>
            <a:r>
              <a:rPr lang="en-US" sz="3200" i="1" smtClean="0"/>
              <a:t>!!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The Interest Rate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828800" y="1600200"/>
            <a:ext cx="4572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2057400"/>
            <a:ext cx="7162800" cy="12192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r>
              <a:rPr lang="en-US" sz="3200" smtClean="0"/>
              <a:t>Which would you prefer -- 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 today </a:t>
            </a:r>
            <a:r>
              <a:rPr lang="en-US" sz="3200" smtClean="0"/>
              <a:t>or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 in 5 years</a:t>
            </a:r>
            <a:r>
              <a:rPr lang="en-US" sz="3200" smtClean="0"/>
              <a:t>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05800" cy="4724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40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		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>
                <a:solidFill>
                  <a:srgbClr val="42B200"/>
                </a:solidFill>
              </a:rPr>
              <a:t> </a:t>
            </a:r>
            <a:r>
              <a:rPr lang="en-US" smtClean="0"/>
              <a:t>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mtClean="0"/>
              <a:t> /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sz="4000" baseline="30000" smtClean="0">
                <a:solidFill>
                  <a:schemeClr val="tx2"/>
                </a:solidFill>
              </a:rPr>
              <a:t>1</a:t>
            </a:r>
            <a:endParaRPr lang="en-US" sz="400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40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/>
              <a:t> 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mtClean="0"/>
              <a:t> /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sz="4000" baseline="30000" smtClean="0">
                <a:solidFill>
                  <a:schemeClr val="tx2"/>
                </a:solidFill>
              </a:rPr>
              <a:t>2</a:t>
            </a:r>
          </a:p>
          <a:p>
            <a:pPr>
              <a:buFont typeface="Monotype Sorts" pitchFamily="2" charset="2"/>
              <a:buNone/>
              <a:defRPr/>
            </a:pPr>
            <a:endParaRPr lang="en-US" sz="1000" smtClean="0"/>
          </a:p>
          <a:p>
            <a:pPr>
              <a:buFont typeface="Monotype Sorts" pitchFamily="2" charset="2"/>
              <a:buNone/>
              <a:defRPr/>
            </a:pPr>
            <a:endParaRPr lang="en-US" sz="1800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General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 Value </a:t>
            </a:r>
            <a:r>
              <a:rPr lang="en-US" smtClean="0"/>
              <a:t>Formula:</a:t>
            </a:r>
            <a:endParaRPr lang="en-US" smtClean="0">
              <a:solidFill>
                <a:srgbClr val="A751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/>
              <a:t>	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mtClean="0"/>
              <a:t> / (1+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n</a:t>
            </a:r>
            <a:r>
              <a:rPr lang="en-US" smtClean="0"/>
              <a:t>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or  	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/>
              <a:t> = </a:t>
            </a:r>
            <a:r>
              <a:rPr lang="en-US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mtClean="0"/>
              <a:t> (</a:t>
            </a:r>
            <a:r>
              <a:rPr 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PVIF</a:t>
            </a:r>
            <a:r>
              <a:rPr lang="en-US" baseline="-25000" smtClean="0">
                <a:solidFill>
                  <a:srgbClr val="C277FF"/>
                </a:solidFill>
              </a:rPr>
              <a:t>i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n</a:t>
            </a:r>
            <a:r>
              <a:rPr lang="en-US" smtClean="0"/>
              <a:t>) --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 Table II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905000" y="1676400"/>
            <a:ext cx="4343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59436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General Present Value Formula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828800" y="1600200"/>
            <a:ext cx="4343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27363" y="3397250"/>
            <a:ext cx="706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/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33400" y="1828800"/>
            <a:ext cx="8305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PVIF</a:t>
            </a:r>
            <a:r>
              <a:rPr lang="en-US" sz="4000" baseline="-25000">
                <a:solidFill>
                  <a:srgbClr val="C277FF"/>
                </a:solidFill>
              </a:rPr>
              <a:t>i</a:t>
            </a:r>
            <a:r>
              <a:rPr lang="en-US" sz="4000" baseline="-25000">
                <a:solidFill>
                  <a:srgbClr val="000000"/>
                </a:solidFill>
              </a:rPr>
              <a:t>,</a:t>
            </a:r>
            <a:r>
              <a:rPr lang="en-US" sz="4000" baseline="-25000">
                <a:solidFill>
                  <a:schemeClr val="tx2"/>
                </a:solidFill>
              </a:rPr>
              <a:t>n</a:t>
            </a:r>
            <a:r>
              <a:rPr lang="en-US" sz="4000" baseline="-250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is found on Table II at the end of the book or on the card insert.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II</a:t>
            </a:r>
          </a:p>
        </p:txBody>
      </p:sp>
      <p:graphicFrame>
        <p:nvGraphicFramePr>
          <p:cNvPr id="32773" name="Object 5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58863" y="3392488"/>
          <a:ext cx="7523162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8101584" imgH="3355848" progId="Word.Document.8">
                  <p:embed/>
                </p:oleObj>
              </mc:Choice>
              <mc:Fallback>
                <p:oleObj name="Document" r:id="rId4" imgW="8101584" imgH="335584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3392488"/>
                        <a:ext cx="7523162" cy="311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066800" y="38862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27432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1066800" y="43434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066800" y="58674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066800" y="54102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1066800" y="4876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6629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1752600"/>
            <a:ext cx="7620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PVIF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2</a:t>
            </a:r>
            <a:r>
              <a:rPr lang="en-US" sz="3400">
                <a:solidFill>
                  <a:srgbClr val="000000"/>
                </a:solidFill>
              </a:rPr>
              <a:t>)				= </a:t>
            </a:r>
            <a:r>
              <a:rPr lang="en-US" sz="34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.873</a:t>
            </a:r>
            <a:r>
              <a:rPr lang="en-US" sz="3400">
                <a:solidFill>
                  <a:srgbClr val="000000"/>
                </a:solidFill>
              </a:rPr>
              <a:t>)					= </a:t>
            </a:r>
            <a:r>
              <a:rPr lang="en-US" sz="3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$873</a:t>
            </a:r>
            <a:r>
              <a:rPr lang="en-US" sz="3400">
                <a:solidFill>
                  <a:srgbClr val="42B200"/>
                </a:solidFill>
              </a:rPr>
              <a:t> </a:t>
            </a:r>
            <a:r>
              <a:rPr lang="en-US" sz="34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[Due to Rounding]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905000" y="1676400"/>
            <a:ext cx="6629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Using Present Value Tables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8288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798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352800"/>
          <a:ext cx="750887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Document" r:id="rId3" imgW="8103108" imgH="3451860" progId="Word.Document.8">
                  <p:embed/>
                </p:oleObj>
              </mc:Choice>
              <mc:Fallback>
                <p:oleObj name="Document" r:id="rId3" imgW="8103108" imgH="345186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750887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04800" y="4038600"/>
            <a:ext cx="84582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N:		2 periods (enter as 2)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I/Y:	7% interest rate per period (enter as 7 </a:t>
            </a:r>
            <a:r>
              <a:rPr lang="en-US" sz="2400" u="sng">
                <a:solidFill>
                  <a:srgbClr val="000000"/>
                </a:solidFill>
              </a:rPr>
              <a:t>NOT</a:t>
            </a:r>
            <a:r>
              <a:rPr lang="en-US" sz="2400">
                <a:solidFill>
                  <a:srgbClr val="000000"/>
                </a:solidFill>
              </a:rPr>
              <a:t> .07)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PV:	Compute (Resulting answer is negative “deposit”)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PMT:	Not relevant in this situation (enter as 0)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FV:	$1,000 (enter as positive as you “receive $”)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PV Problem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                  0      </a:t>
            </a:r>
            <a:r>
              <a:rPr lang="en-US" sz="2800">
                <a:solidFill>
                  <a:schemeClr val="hlink"/>
                </a:solidFill>
              </a:rPr>
              <a:t>+1,000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42B200"/>
                </a:solidFill>
              </a:rPr>
              <a:t>                         -873.44</a:t>
            </a:r>
            <a:endParaRPr 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1981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	</a:t>
            </a:r>
            <a:r>
              <a:rPr lang="en-US" sz="3200" smtClean="0"/>
              <a:t>Julie Miller wants to know how large of a deposit to make so that the money will grow to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200" smtClean="0">
                <a:solidFill>
                  <a:srgbClr val="D93192"/>
                </a:solidFill>
              </a:rPr>
              <a:t> </a:t>
            </a:r>
            <a:r>
              <a:rPr lang="en-US" sz="3200" smtClean="0"/>
              <a:t>in </a:t>
            </a: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years</a:t>
            </a:r>
            <a:r>
              <a:rPr lang="en-US" sz="3200" smtClean="0"/>
              <a:t> at a discount rate of </a:t>
            </a:r>
            <a:r>
              <a:rPr lang="en-US" sz="3200" smtClean="0">
                <a:solidFill>
                  <a:srgbClr val="C277FF"/>
                </a:solidFill>
              </a:rPr>
              <a:t>10%</a:t>
            </a:r>
            <a:r>
              <a:rPr lang="en-US" sz="3200" smtClean="0"/>
              <a:t>.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Story Problem Example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600200" y="4648200"/>
            <a:ext cx="6172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7772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128713" y="3657600"/>
            <a:ext cx="6883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0        1        2        3        4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843713" y="4924425"/>
            <a:ext cx="16462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7772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057400" y="5867400"/>
            <a:ext cx="76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052513" y="5457825"/>
            <a:ext cx="871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1738313" y="4162425"/>
            <a:ext cx="9937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C277FF"/>
                </a:solidFill>
              </a:rPr>
              <a:t>10%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81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41148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541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62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281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41148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54102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662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28194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41148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5410200" y="5867400"/>
            <a:ext cx="1219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6629400" y="58674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39200" cy="441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	</a:t>
            </a:r>
            <a:r>
              <a:rPr lang="en-US" sz="3200" smtClean="0"/>
              <a:t>Calculation based on general formula:	</a:t>
            </a:r>
            <a:r>
              <a:rPr lang="en-US" sz="2800" smtClean="0"/>
              <a:t> 	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 smtClean="0"/>
              <a:t> 	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 smtClean="0"/>
              <a:t> / 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</a:t>
            </a:r>
            <a:r>
              <a:rPr lang="en-US" sz="3200" smtClean="0"/>
              <a:t> 				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800" smtClean="0"/>
              <a:t> 	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200" smtClean="0">
                <a:solidFill>
                  <a:srgbClr val="D93192"/>
                </a:solidFill>
              </a:rPr>
              <a:t> </a:t>
            </a:r>
            <a:r>
              <a:rPr lang="en-US" sz="3200" smtClean="0"/>
              <a:t>/ (1+</a:t>
            </a:r>
            <a:r>
              <a:rPr lang="en-US" sz="3200" smtClean="0">
                <a:solidFill>
                  <a:srgbClr val="380069"/>
                </a:solidFill>
              </a:rPr>
              <a:t> 0</a:t>
            </a:r>
            <a:r>
              <a:rPr lang="en-US" sz="3200" smtClean="0">
                <a:solidFill>
                  <a:srgbClr val="C277FF"/>
                </a:solidFill>
              </a:rPr>
              <a:t>.10</a:t>
            </a:r>
            <a:r>
              <a:rPr lang="en-US" sz="3200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5</a:t>
            </a:r>
            <a:r>
              <a:rPr lang="en-US" sz="3200" smtClean="0"/>
              <a:t>					=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$6,209.21</a:t>
            </a:r>
            <a:endParaRPr lang="en-US" sz="2800" smtClean="0">
              <a:solidFill>
                <a:srgbClr val="42B200"/>
              </a:solidFill>
            </a:endParaRPr>
          </a:p>
          <a:p>
            <a:pPr>
              <a:defRPr/>
            </a:pPr>
            <a:r>
              <a:rPr lang="en-US" smtClean="0"/>
              <a:t>	</a:t>
            </a:r>
            <a:r>
              <a:rPr lang="en-US" sz="3200" smtClean="0"/>
              <a:t>Calculation based on Table I:			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800" smtClean="0"/>
              <a:t> 	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200" smtClean="0">
                <a:solidFill>
                  <a:srgbClr val="D93192"/>
                </a:solidFill>
              </a:rPr>
              <a:t> </a:t>
            </a:r>
            <a:r>
              <a:rPr lang="en-US" sz="3200" smtClean="0"/>
              <a:t>(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PVIF</a:t>
            </a:r>
            <a:r>
              <a:rPr lang="en-US" sz="3200" baseline="-25000" smtClean="0">
                <a:solidFill>
                  <a:srgbClr val="C277FF"/>
                </a:solidFill>
              </a:rPr>
              <a:t>10%</a:t>
            </a:r>
            <a:r>
              <a:rPr lang="en-US" sz="3200" baseline="-25000" smtClean="0"/>
              <a:t>, </a:t>
            </a:r>
            <a:r>
              <a:rPr lang="en-US" sz="3200" baseline="-25000" smtClean="0">
                <a:solidFill>
                  <a:schemeClr val="tx2"/>
                </a:solidFill>
              </a:rPr>
              <a:t>5</a:t>
            </a:r>
            <a:r>
              <a:rPr lang="en-US" sz="3200" smtClean="0"/>
              <a:t>)</a:t>
            </a:r>
            <a:r>
              <a:rPr lang="en-US" sz="2800" smtClean="0"/>
              <a:t>					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(.621)						=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$6,210.00</a:t>
            </a:r>
            <a:r>
              <a:rPr lang="en-US" sz="2400" smtClean="0">
                <a:solidFill>
                  <a:srgbClr val="42B200"/>
                </a:solidFill>
              </a:rPr>
              <a:t> </a:t>
            </a:r>
            <a:r>
              <a:rPr lang="en-US" sz="2400" smtClean="0"/>
              <a:t>  [</a:t>
            </a:r>
            <a:r>
              <a:rPr lang="en-US" sz="2400" i="1" smtClean="0"/>
              <a:t>Due to Rounding</a:t>
            </a:r>
            <a:r>
              <a:rPr lang="en-US" sz="2400" smtClean="0"/>
              <a:t>]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905000" y="1676400"/>
            <a:ext cx="6172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Story Problem Solution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828800" y="1600200"/>
            <a:ext cx="6172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ChangeArrowheads="1"/>
          </p:cNvSpPr>
          <p:nvPr/>
        </p:nvSpPr>
        <p:spPr bwMode="auto">
          <a:xfrm>
            <a:off x="304800" y="4038600"/>
            <a:ext cx="84582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Aft>
                <a:spcPct val="2000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7891" name="Line 1027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3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PV Problem</a:t>
            </a:r>
          </a:p>
        </p:txBody>
      </p:sp>
      <p:sp>
        <p:nvSpPr>
          <p:cNvPr id="37893" name="Line 1029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4" name="Rectangle 1030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1031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7896" name="Rectangle 1032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37897" name="Rectangle 1033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37898" name="Rectangle 1034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37899" name="Rectangle 1035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37900" name="Rectangle 1036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37901" name="Rectangle 1037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37902" name="Rectangle 1038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5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10</a:t>
            </a:r>
            <a:r>
              <a:rPr lang="en-US" sz="2800">
                <a:solidFill>
                  <a:srgbClr val="000000"/>
                </a:solidFill>
              </a:rPr>
              <a:t>                        0     </a:t>
            </a:r>
            <a:r>
              <a:rPr lang="en-US" sz="2800">
                <a:solidFill>
                  <a:schemeClr val="hlink"/>
                </a:solidFill>
              </a:rPr>
              <a:t>+10,000</a:t>
            </a:r>
          </a:p>
        </p:txBody>
      </p:sp>
      <p:sp>
        <p:nvSpPr>
          <p:cNvPr id="37903" name="Rectangle 1039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42B200"/>
                </a:solidFill>
              </a:rPr>
              <a:t>                        -6,209.21</a:t>
            </a:r>
            <a:endParaRPr lang="en-US" sz="2400">
              <a:solidFill>
                <a:schemeClr val="hlink"/>
              </a:solidFill>
            </a:endParaRPr>
          </a:p>
        </p:txBody>
      </p:sp>
      <p:sp>
        <p:nvSpPr>
          <p:cNvPr id="37904" name="Rectangle 1040"/>
          <p:cNvSpPr>
            <a:spLocks noChangeArrowheads="1"/>
          </p:cNvSpPr>
          <p:nvPr/>
        </p:nvSpPr>
        <p:spPr bwMode="auto">
          <a:xfrm>
            <a:off x="685800" y="4191000"/>
            <a:ext cx="77724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chemeClr val="hlink"/>
                </a:solidFill>
              </a:rPr>
              <a:t>$10,000</a:t>
            </a:r>
            <a:r>
              <a:rPr lang="en-US" sz="3200">
                <a:solidFill>
                  <a:srgbClr val="000000"/>
                </a:solidFill>
              </a:rPr>
              <a:t> future value that will earn </a:t>
            </a:r>
            <a:r>
              <a:rPr lang="en-US" sz="3200">
                <a:solidFill>
                  <a:srgbClr val="C277FF"/>
                </a:solidFill>
              </a:rPr>
              <a:t>10%</a:t>
            </a:r>
            <a:r>
              <a:rPr lang="en-US" sz="3200">
                <a:solidFill>
                  <a:srgbClr val="000000"/>
                </a:solidFill>
              </a:rPr>
              <a:t> annually for </a:t>
            </a:r>
            <a:r>
              <a:rPr lang="en-US" sz="3200">
                <a:solidFill>
                  <a:schemeClr val="tx2"/>
                </a:solidFill>
              </a:rPr>
              <a:t>5 years</a:t>
            </a:r>
            <a:r>
              <a:rPr lang="en-US" sz="3200">
                <a:solidFill>
                  <a:srgbClr val="000000"/>
                </a:solidFill>
              </a:rPr>
              <a:t> requires a </a:t>
            </a:r>
            <a:r>
              <a:rPr lang="en-US" sz="3200">
                <a:solidFill>
                  <a:srgbClr val="42B200"/>
                </a:solidFill>
              </a:rPr>
              <a:t>$6,209.21</a:t>
            </a:r>
            <a:r>
              <a:rPr lang="en-US" sz="3200">
                <a:solidFill>
                  <a:srgbClr val="000000"/>
                </a:solidFill>
              </a:rPr>
              <a:t> deposit today (present value).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Types of Annuities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438400"/>
          </a:xfrm>
        </p:spPr>
        <p:txBody>
          <a:bodyPr/>
          <a:lstStyle/>
          <a:p>
            <a:pPr>
              <a:defRPr/>
            </a:pPr>
            <a:r>
              <a:rPr lang="en-US" sz="31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Ordinary Annuity</a:t>
            </a:r>
            <a:r>
              <a:rPr lang="en-US" sz="3100" smtClean="0"/>
              <a:t>:  Payments or receipts occur at the </a:t>
            </a:r>
            <a:r>
              <a:rPr lang="en-US" sz="3100" smtClean="0">
                <a:solidFill>
                  <a:schemeClr val="hlink"/>
                </a:solidFill>
              </a:rPr>
              <a:t>end</a:t>
            </a:r>
            <a:r>
              <a:rPr lang="en-US" sz="3100" smtClean="0"/>
              <a:t> of each period.</a:t>
            </a:r>
          </a:p>
          <a:p>
            <a:pPr>
              <a:defRPr/>
            </a:pPr>
            <a:r>
              <a:rPr lang="en-US" sz="3100" u="sng" smtClean="0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Annuity Due</a:t>
            </a:r>
            <a:r>
              <a:rPr lang="en-US" sz="3100" smtClean="0"/>
              <a:t>:  Payments or receipts occur at the 	</a:t>
            </a:r>
            <a:r>
              <a:rPr lang="en-US" sz="3100" smtClean="0">
                <a:solidFill>
                  <a:srgbClr val="C277FF"/>
                </a:solidFill>
              </a:rPr>
              <a:t>beginning</a:t>
            </a:r>
            <a:r>
              <a:rPr lang="en-US" sz="3100" smtClean="0"/>
              <a:t> of each period.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905000" y="1676400"/>
            <a:ext cx="4953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828800" y="1600200"/>
            <a:ext cx="4953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57200" y="19812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sz="31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Annuity</a:t>
            </a:r>
            <a:r>
              <a:rPr lang="en-US" sz="3100">
                <a:solidFill>
                  <a:srgbClr val="000000"/>
                </a:solidFill>
              </a:rPr>
              <a:t> represents a series of equal payments (or receipts) occurring over a specified number of equidistant periods.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1905000" y="1676400"/>
            <a:ext cx="6019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Examples of Annuities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6781800" cy="4114800"/>
          </a:xfrm>
          <a:noFill/>
        </p:spPr>
        <p:txBody>
          <a:bodyPr/>
          <a:lstStyle/>
          <a:p>
            <a:r>
              <a:rPr lang="en-US" smtClean="0"/>
              <a:t>  Student Loan Payments</a:t>
            </a:r>
          </a:p>
          <a:p>
            <a:r>
              <a:rPr lang="en-US" smtClean="0"/>
              <a:t>  Car Loan Payments</a:t>
            </a:r>
          </a:p>
          <a:p>
            <a:r>
              <a:rPr lang="en-US" smtClean="0"/>
              <a:t>  Insurance Premiums</a:t>
            </a:r>
          </a:p>
          <a:p>
            <a:r>
              <a:rPr lang="en-US" smtClean="0"/>
              <a:t>  Mortgage Payments</a:t>
            </a:r>
          </a:p>
          <a:p>
            <a:r>
              <a:rPr lang="en-US" smtClean="0"/>
              <a:t>  Retirement Savings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1828800" y="1600200"/>
            <a:ext cx="6019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1828800" y="1600200"/>
            <a:ext cx="5181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Parts of an Annuity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752600" y="1524000"/>
            <a:ext cx="5181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1219200" y="4648200"/>
            <a:ext cx="678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1219200" y="41910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8001000" y="41910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3309938" y="4167188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004888" y="3695700"/>
            <a:ext cx="728186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000000"/>
                </a:solidFill>
              </a:rPr>
              <a:t>0                 1                    2                  3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5795963" y="41529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1038225" y="4752975"/>
            <a:ext cx="7507288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/>
              <a:t>               </a:t>
            </a:r>
            <a:r>
              <a:rPr lang="en-US" sz="3200">
                <a:solidFill>
                  <a:srgbClr val="000000"/>
                </a:solidFill>
              </a:rPr>
              <a:t>$100               $100           $100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2214563" y="3476625"/>
            <a:ext cx="1071562" cy="11191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857750" y="3476625"/>
            <a:ext cx="857250" cy="10953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76238" y="2087563"/>
            <a:ext cx="3325812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hlink"/>
                </a:solidFill>
              </a:rPr>
              <a:t>(Ordinary Annuity)</a:t>
            </a:r>
          </a:p>
          <a:p>
            <a:pPr>
              <a:defRPr/>
            </a:pPr>
            <a:r>
              <a:rPr lang="en-US" sz="28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z="2800">
                <a:solidFill>
                  <a:schemeClr val="hlink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chemeClr val="hlink"/>
                </a:solidFill>
              </a:rPr>
              <a:t>Period 1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4160838" y="2073275"/>
            <a:ext cx="158432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endParaRPr lang="en-US" sz="2800">
              <a:solidFill>
                <a:srgbClr val="C277FF"/>
              </a:solidFill>
            </a:endParaRPr>
          </a:p>
          <a:p>
            <a:pPr>
              <a:defRPr/>
            </a:pPr>
            <a:r>
              <a:rPr lang="en-US" sz="28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z="2800">
                <a:solidFill>
                  <a:schemeClr val="hlink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chemeClr val="hlink"/>
                </a:solidFill>
              </a:rPr>
              <a:t>Period 2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1377950" y="5553075"/>
            <a:ext cx="1527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42B200"/>
                </a:solidFill>
              </a:rPr>
              <a:t>Today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 flipV="1">
            <a:off x="1262063" y="4691063"/>
            <a:ext cx="833437" cy="833437"/>
          </a:xfrm>
          <a:prstGeom prst="line">
            <a:avLst/>
          </a:prstGeom>
          <a:noFill/>
          <a:ln w="25400">
            <a:solidFill>
              <a:srgbClr val="42B2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013200" y="5514975"/>
            <a:ext cx="4038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Equal</a:t>
            </a:r>
            <a:r>
              <a:rPr lang="en-US" sz="3200">
                <a:solidFill>
                  <a:schemeClr val="tx2"/>
                </a:solidFill>
              </a:rPr>
              <a:t> Cash Flows </a:t>
            </a:r>
          </a:p>
          <a:p>
            <a:pPr>
              <a:defRPr/>
            </a:pPr>
            <a:r>
              <a:rPr lang="en-US" sz="3200">
                <a:solidFill>
                  <a:schemeClr val="tx2"/>
                </a:solidFill>
              </a:rPr>
              <a:t>Each 1 Period Apart</a:t>
            </a: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 flipV="1">
            <a:off x="3690938" y="5072063"/>
            <a:ext cx="1857375" cy="4762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5834063" y="5214938"/>
            <a:ext cx="0" cy="3095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V="1">
            <a:off x="6167438" y="5119688"/>
            <a:ext cx="1547812" cy="4048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719888" y="2106613"/>
            <a:ext cx="15843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endParaRPr lang="en-US" sz="2800">
              <a:solidFill>
                <a:srgbClr val="C277FF"/>
              </a:solidFill>
            </a:endParaRPr>
          </a:p>
          <a:p>
            <a:pPr>
              <a:defRPr/>
            </a:pPr>
            <a:r>
              <a:rPr lang="en-US" sz="28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z="2800">
                <a:solidFill>
                  <a:schemeClr val="hlink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chemeClr val="hlink"/>
                </a:solidFill>
              </a:rPr>
              <a:t>Period 3</a:t>
            </a: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7391400" y="3462338"/>
            <a:ext cx="533400" cy="110966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1905000" y="1676400"/>
            <a:ext cx="297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810000"/>
            <a:ext cx="7620000" cy="25146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sz="3200" smtClean="0"/>
              <a:t> allows you the </a:t>
            </a:r>
            <a:r>
              <a:rPr lang="en-US" sz="3200" i="1" smtClean="0"/>
              <a:t>opportunity</a:t>
            </a:r>
            <a:r>
              <a:rPr lang="en-US" sz="3200" smtClean="0"/>
              <a:t> to postpone consumption and earn 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INTEREST</a:t>
            </a:r>
            <a:r>
              <a:rPr lang="en-US" sz="3200" smtClean="0"/>
              <a:t>.</a:t>
            </a:r>
            <a:endParaRPr lang="en-US" sz="1600" smtClean="0"/>
          </a:p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endParaRPr lang="en-US" sz="160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Why TIME?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828800" y="1600200"/>
            <a:ext cx="297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2209800"/>
            <a:ext cx="7162800" cy="1371600"/>
          </a:xfrm>
        </p:spPr>
        <p:txBody>
          <a:bodyPr/>
          <a:lstStyle/>
          <a:p>
            <a:pPr algn="ctr">
              <a:spcAft>
                <a:spcPct val="75000"/>
              </a:spcAft>
              <a:buFont typeface="Monotype Sorts" pitchFamily="2" charset="2"/>
              <a:buNone/>
              <a:defRPr/>
            </a:pPr>
            <a:r>
              <a:rPr lang="en-US" sz="3200" smtClean="0"/>
              <a:t>Why is </a:t>
            </a: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sz="3200" smtClean="0"/>
              <a:t> such an important element in your decision?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1828800" y="1600200"/>
            <a:ext cx="5181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Parts of an Annuity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752600" y="1524000"/>
            <a:ext cx="5181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H="1">
            <a:off x="1219200" y="4648200"/>
            <a:ext cx="678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219200" y="41910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8001000" y="41910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3309938" y="4167188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004888" y="3695700"/>
            <a:ext cx="728186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000000"/>
                </a:solidFill>
              </a:rPr>
              <a:t>0                 1                    2                  3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5795963" y="41529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09600" y="4724400"/>
            <a:ext cx="5703888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000000"/>
                </a:solidFill>
              </a:rPr>
              <a:t>$100           $100              $100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H="1">
            <a:off x="1371600" y="3476625"/>
            <a:ext cx="842963" cy="1095375"/>
          </a:xfrm>
          <a:prstGeom prst="line">
            <a:avLst/>
          </a:prstGeom>
          <a:noFill/>
          <a:ln w="25400">
            <a:solidFill>
              <a:srgbClr val="C277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3309938" y="3429000"/>
            <a:ext cx="1414462" cy="1190625"/>
          </a:xfrm>
          <a:prstGeom prst="line">
            <a:avLst/>
          </a:prstGeom>
          <a:noFill/>
          <a:ln w="25400">
            <a:solidFill>
              <a:srgbClr val="C277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782638" y="2087563"/>
            <a:ext cx="2516187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C277FF"/>
                </a:solidFill>
              </a:rPr>
              <a:t>(Annuity Due)</a:t>
            </a:r>
          </a:p>
          <a:p>
            <a:pPr>
              <a:defRPr/>
            </a:pPr>
            <a:r>
              <a:rPr lang="en-US" sz="2800" u="sng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Beginning</a:t>
            </a:r>
            <a:r>
              <a:rPr lang="en-US" sz="2800">
                <a:solidFill>
                  <a:srgbClr val="C277FF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rgbClr val="C277FF"/>
                </a:solidFill>
              </a:rPr>
              <a:t>Period 1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3657600" y="2057400"/>
            <a:ext cx="235585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endParaRPr lang="en-US" sz="2800">
              <a:solidFill>
                <a:srgbClr val="C277FF"/>
              </a:solidFill>
            </a:endParaRPr>
          </a:p>
          <a:p>
            <a:pPr>
              <a:defRPr/>
            </a:pPr>
            <a:r>
              <a:rPr lang="en-US" sz="2800" u="sng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Beginning</a:t>
            </a:r>
            <a:r>
              <a:rPr lang="en-US" sz="2800">
                <a:solidFill>
                  <a:srgbClr val="C277FF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rgbClr val="C277FF"/>
                </a:solidFill>
              </a:rPr>
              <a:t>Period 2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1377950" y="5553075"/>
            <a:ext cx="1527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42B200"/>
                </a:solidFill>
              </a:rPr>
              <a:t>Today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 flipV="1">
            <a:off x="1262063" y="4691063"/>
            <a:ext cx="833437" cy="833437"/>
          </a:xfrm>
          <a:prstGeom prst="line">
            <a:avLst/>
          </a:prstGeom>
          <a:noFill/>
          <a:ln w="25400">
            <a:solidFill>
              <a:srgbClr val="42B2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4054475" y="5486400"/>
            <a:ext cx="4038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Equal</a:t>
            </a:r>
            <a:r>
              <a:rPr lang="en-US" sz="3200">
                <a:solidFill>
                  <a:schemeClr val="tx2"/>
                </a:solidFill>
              </a:rPr>
              <a:t> Cash Flows </a:t>
            </a:r>
          </a:p>
          <a:p>
            <a:pPr>
              <a:defRPr/>
            </a:pPr>
            <a:r>
              <a:rPr lang="en-US" sz="3200">
                <a:solidFill>
                  <a:schemeClr val="tx2"/>
                </a:solidFill>
              </a:rPr>
              <a:t>Each 1 Period Apart</a:t>
            </a: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 flipV="1">
            <a:off x="1905000" y="5105400"/>
            <a:ext cx="213360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5791200" y="5181600"/>
            <a:ext cx="0" cy="3095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 flipV="1">
            <a:off x="3886200" y="5181600"/>
            <a:ext cx="1066800" cy="3286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6337300" y="2106613"/>
            <a:ext cx="235585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endParaRPr lang="en-US" sz="2800">
              <a:solidFill>
                <a:srgbClr val="C277FF"/>
              </a:solidFill>
            </a:endParaRPr>
          </a:p>
          <a:p>
            <a:pPr>
              <a:defRPr/>
            </a:pPr>
            <a:r>
              <a:rPr lang="en-US" sz="2800" u="sng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Beginning</a:t>
            </a:r>
            <a:r>
              <a:rPr lang="en-US" sz="2800">
                <a:solidFill>
                  <a:srgbClr val="C277FF"/>
                </a:solidFill>
              </a:rPr>
              <a:t> of</a:t>
            </a:r>
          </a:p>
          <a:p>
            <a:pPr>
              <a:defRPr/>
            </a:pPr>
            <a:r>
              <a:rPr lang="en-US" sz="2800">
                <a:solidFill>
                  <a:srgbClr val="C277FF"/>
                </a:solidFill>
              </a:rPr>
              <a:t>Period 3</a:t>
            </a: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>
            <a:off x="5843588" y="3462338"/>
            <a:ext cx="1547812" cy="1143000"/>
          </a:xfrm>
          <a:prstGeom prst="line">
            <a:avLst/>
          </a:prstGeom>
          <a:noFill/>
          <a:ln w="25400">
            <a:solidFill>
              <a:srgbClr val="C277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387350" y="4730750"/>
            <a:ext cx="5549900" cy="14351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953000"/>
            <a:ext cx="5791200" cy="1066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 smtClean="0"/>
              <a:t> =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n-1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n-2 </a:t>
            </a:r>
            <a:r>
              <a:rPr lang="en-US" sz="3200" smtClean="0"/>
              <a:t>+ 		     ... 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1</a:t>
            </a:r>
            <a:r>
              <a:rPr lang="en-US" sz="3200" baseline="30000" smtClean="0"/>
              <a:t>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Overview of an </a:t>
            </a:r>
            <a:br>
              <a:rPr lang="en-US" b="1" smtClean="0"/>
            </a:br>
            <a:r>
              <a:rPr lang="en-US" b="1" smtClean="0"/>
              <a:t>Ordinary Annuity -- FVA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347913" y="3033713"/>
            <a:ext cx="4460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   R                    R                    R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914400" y="2819400"/>
            <a:ext cx="419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747713" y="2052638"/>
            <a:ext cx="797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                </a:t>
            </a:r>
            <a:r>
              <a:rPr lang="en-US" sz="2400">
                <a:solidFill>
                  <a:srgbClr val="000000"/>
                </a:solidFill>
              </a:rPr>
              <a:t>n+1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4724400" y="34290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4724400" y="38100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H="1">
            <a:off x="2819400" y="4343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819400" y="35052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>
            <a:off x="6096000" y="47244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6081713" y="4816475"/>
            <a:ext cx="10398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442913" y="3567113"/>
            <a:ext cx="21177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R</a:t>
            </a:r>
            <a:r>
              <a:rPr lang="en-US" sz="2400" b="0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=  Periodic </a:t>
            </a:r>
          </a:p>
          <a:p>
            <a:pPr algn="l"/>
            <a:r>
              <a:rPr lang="en-US" sz="2400">
                <a:solidFill>
                  <a:schemeClr val="hlink"/>
                </a:solidFill>
              </a:rPr>
              <a:t> Cash Flow</a:t>
            </a: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2209800" y="1752600"/>
            <a:ext cx="5157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end of the period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1662113" y="2424113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i%</a:t>
            </a:r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2" name="Arc 24"/>
          <p:cNvSpPr>
            <a:spLocks/>
          </p:cNvSpPr>
          <p:nvPr/>
        </p:nvSpPr>
        <p:spPr bwMode="auto">
          <a:xfrm>
            <a:off x="992188" y="3201988"/>
            <a:ext cx="1371600" cy="381000"/>
          </a:xfrm>
          <a:custGeom>
            <a:avLst/>
            <a:gdLst>
              <a:gd name="T0" fmla="*/ 0 w 21600"/>
              <a:gd name="T1" fmla="*/ 381000 h 21600"/>
              <a:gd name="T2" fmla="*/ 1370013 w 21600"/>
              <a:gd name="T3" fmla="*/ 0 h 21600"/>
              <a:gd name="T4" fmla="*/ 1371600 w 21600"/>
              <a:gd name="T5" fmla="*/ 381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0"/>
                  <a:pt x="9655" y="13"/>
                  <a:pt x="2157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0"/>
                  <a:pt x="9655" y="13"/>
                  <a:pt x="2157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6324600" y="2819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5173663" y="2400300"/>
            <a:ext cx="1069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.  .  .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4724400" y="43434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387350" y="4578350"/>
            <a:ext cx="5549900" cy="1892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648200"/>
            <a:ext cx="5867400" cy="1828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FVA</a:t>
            </a:r>
            <a:r>
              <a:rPr lang="en-US" sz="24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400" smtClean="0"/>
              <a:t> =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2 </a:t>
            </a:r>
            <a:r>
              <a:rPr lang="en-US" sz="2400" smtClean="0"/>
              <a:t>+ 			    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1 </a:t>
            </a:r>
            <a:r>
              <a:rPr lang="en-US" sz="2400" smtClean="0"/>
              <a:t>+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aseline="30000" smtClean="0">
                <a:solidFill>
                  <a:schemeClr val="tx2"/>
                </a:solidFill>
              </a:rPr>
              <a:t>	                 </a:t>
            </a:r>
            <a:r>
              <a:rPr lang="en-US" sz="2400" smtClean="0"/>
              <a:t>= </a:t>
            </a:r>
            <a:r>
              <a:rPr lang="en-US" sz="2400" smtClean="0">
                <a:solidFill>
                  <a:srgbClr val="A75151"/>
                </a:solidFill>
              </a:rPr>
              <a:t>$1,145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+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</a:rPr>
              <a:t>$1,070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+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</a:rPr>
              <a:t>$1,000</a:t>
            </a:r>
            <a:r>
              <a:rPr lang="en-US" sz="2400" smtClean="0">
                <a:solidFill>
                  <a:schemeClr val="hlink"/>
                </a:solidFill>
              </a:rPr>
              <a:t> 		    </a:t>
            </a:r>
            <a:r>
              <a:rPr lang="en-US" sz="12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=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$3,215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67818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Example of an</a:t>
            </a:r>
            <a:br>
              <a:rPr lang="en-US" b="1" smtClean="0"/>
            </a:br>
            <a:r>
              <a:rPr lang="en-US" b="1" smtClean="0"/>
              <a:t>Ordinary Annuity -- FVA</a:t>
            </a: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195513" y="3033713"/>
            <a:ext cx="5000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$1,000            $1,000            </a:t>
            </a:r>
            <a:r>
              <a:rPr lang="en-US" sz="2400">
                <a:solidFill>
                  <a:srgbClr val="A75151"/>
                </a:solidFill>
              </a:rPr>
              <a:t>$1,000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914400" y="2819400"/>
            <a:ext cx="746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747713" y="2052638"/>
            <a:ext cx="77612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                  </a:t>
            </a:r>
            <a:r>
              <a:rPr 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724400" y="34290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4724400" y="3810000"/>
            <a:ext cx="1447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2819400" y="4343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819400" y="35052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H="1">
            <a:off x="6096000" y="47244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021388" y="4816475"/>
            <a:ext cx="25796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$3,215 = FVA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1662113" y="2424113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44053" name="Line 22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4" name="Rectangle 23"/>
          <p:cNvSpPr>
            <a:spLocks noChangeArrowheads="1"/>
          </p:cNvSpPr>
          <p:nvPr/>
        </p:nvSpPr>
        <p:spPr bwMode="auto">
          <a:xfrm>
            <a:off x="6081713" y="3567113"/>
            <a:ext cx="1114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A75151"/>
                </a:solidFill>
              </a:rPr>
              <a:t>$1,070</a:t>
            </a:r>
          </a:p>
        </p:txBody>
      </p:sp>
      <p:sp>
        <p:nvSpPr>
          <p:cNvPr id="44055" name="Rectangle 24"/>
          <p:cNvSpPr>
            <a:spLocks noChangeArrowheads="1"/>
          </p:cNvSpPr>
          <p:nvPr/>
        </p:nvSpPr>
        <p:spPr bwMode="auto">
          <a:xfrm>
            <a:off x="6081713" y="4100513"/>
            <a:ext cx="1114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A75151"/>
                </a:solidFill>
              </a:rPr>
              <a:t>$1,145</a:t>
            </a:r>
          </a:p>
        </p:txBody>
      </p:sp>
      <p:sp>
        <p:nvSpPr>
          <p:cNvPr id="44056" name="Line 25"/>
          <p:cNvSpPr>
            <a:spLocks noChangeShapeType="1"/>
          </p:cNvSpPr>
          <p:nvPr/>
        </p:nvSpPr>
        <p:spPr bwMode="auto">
          <a:xfrm>
            <a:off x="4724400" y="4343400"/>
            <a:ext cx="1447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2209800" y="1752600"/>
            <a:ext cx="5157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end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0866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Hint on Annuity Valuation</a:t>
            </a:r>
          </a:p>
        </p:txBody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572000"/>
          </a:xfrm>
          <a:solidFill>
            <a:srgbClr val="FFFF99"/>
          </a:solidFill>
          <a:ln w="57150" cmpd="thickThin">
            <a:solidFill>
              <a:srgbClr val="000000"/>
            </a:solidFill>
          </a:ln>
        </p:spPr>
        <p:txBody>
          <a:bodyPr/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4000" smtClean="0"/>
              <a:t>The </a:t>
            </a:r>
            <a:r>
              <a:rPr lang="en-US" sz="4000" smtClean="0">
                <a:solidFill>
                  <a:srgbClr val="A75151"/>
                </a:solidFill>
              </a:rPr>
              <a:t>future value</a:t>
            </a:r>
            <a:r>
              <a:rPr lang="en-US" sz="4000" smtClean="0"/>
              <a:t> of an </a:t>
            </a:r>
            <a:r>
              <a:rPr lang="en-US" sz="4000" smtClean="0">
                <a:solidFill>
                  <a:schemeClr val="hlink"/>
                </a:solidFill>
              </a:rPr>
              <a:t>ordinary annuity</a:t>
            </a:r>
            <a:r>
              <a:rPr lang="en-US" sz="4000" smtClean="0"/>
              <a:t> can be viewed as occurring at the </a:t>
            </a:r>
            <a:r>
              <a:rPr lang="en-US" sz="4000" i="1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r>
              <a:rPr lang="en-US" sz="4000" smtClean="0"/>
              <a:t> of the last cash flow period, whereas the </a:t>
            </a:r>
            <a:r>
              <a:rPr lang="en-US" sz="4000" smtClean="0">
                <a:solidFill>
                  <a:srgbClr val="A75151"/>
                </a:solidFill>
              </a:rPr>
              <a:t>future value</a:t>
            </a:r>
            <a:r>
              <a:rPr lang="en-US" sz="4000" smtClean="0"/>
              <a:t> of an </a:t>
            </a:r>
            <a:r>
              <a:rPr lang="en-US" sz="4000" smtClean="0">
                <a:solidFill>
                  <a:srgbClr val="C277FF"/>
                </a:solidFill>
              </a:rPr>
              <a:t>annuity due</a:t>
            </a:r>
            <a:r>
              <a:rPr lang="en-US" sz="4000" smtClean="0"/>
              <a:t> can be viewed as occurring at the </a:t>
            </a:r>
            <a:r>
              <a:rPr lang="en-US" sz="4000" i="1" u="sng" smtClean="0">
                <a:solidFill>
                  <a:srgbClr val="C27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beginning</a:t>
            </a:r>
            <a:r>
              <a:rPr lang="en-US" sz="4000" smtClean="0"/>
              <a:t> of the last cash flow period.</a:t>
            </a:r>
          </a:p>
        </p:txBody>
      </p:sp>
      <p:sp>
        <p:nvSpPr>
          <p:cNvPr id="45060" name="Line 1028"/>
          <p:cNvSpPr>
            <a:spLocks noChangeShapeType="1"/>
          </p:cNvSpPr>
          <p:nvPr/>
        </p:nvSpPr>
        <p:spPr bwMode="auto">
          <a:xfrm>
            <a:off x="1828800" y="1600200"/>
            <a:ext cx="6705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" name="Line 1029"/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1752600"/>
            <a:ext cx="762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R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FVIFA</a:t>
            </a:r>
            <a:r>
              <a:rPr lang="en-US" sz="3400" baseline="-25000">
                <a:solidFill>
                  <a:srgbClr val="C277FF"/>
                </a:solidFill>
              </a:rPr>
              <a:t>i%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)			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FVIFA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)			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3.215</a:t>
            </a:r>
            <a:r>
              <a:rPr lang="en-US" sz="3400">
                <a:solidFill>
                  <a:srgbClr val="000000"/>
                </a:solidFill>
              </a:rPr>
              <a:t>) =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$3,215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III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1828800" y="1600200"/>
            <a:ext cx="6477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6086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446463"/>
          <a:ext cx="7507288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6463"/>
                        <a:ext cx="7507288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1066800" y="5976938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1066800" y="54864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62000" y="4038600"/>
            <a:ext cx="79248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N:		3 periods (enter as 3 year-end deposits)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I/Y:	7% interest rate per period (enter as 7 </a:t>
            </a:r>
            <a:r>
              <a:rPr lang="en-US" sz="2400" u="sng">
                <a:solidFill>
                  <a:srgbClr val="000000"/>
                </a:solidFill>
              </a:rPr>
              <a:t>NOT</a:t>
            </a:r>
            <a:r>
              <a:rPr lang="en-US" sz="2400">
                <a:solidFill>
                  <a:srgbClr val="000000"/>
                </a:solidFill>
              </a:rPr>
              <a:t> .07)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PV:	Not relevant in this situation (no beg value)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PMT:	$1,000 (negative as you deposit annually)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FV:	Compute (Resulting answer is positive)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FVA Problem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     </a:t>
            </a:r>
            <a:r>
              <a:rPr lang="en-US" sz="2800">
                <a:solidFill>
                  <a:srgbClr val="42B200"/>
                </a:solidFill>
              </a:rPr>
              <a:t>0       -1,000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</a:t>
            </a:r>
            <a:r>
              <a:rPr lang="en-US" sz="2800">
                <a:solidFill>
                  <a:schemeClr val="hlink"/>
                </a:solidFill>
              </a:rPr>
              <a:t>3,214.90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1905000" y="1676400"/>
            <a:ext cx="5486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996950" y="4578350"/>
            <a:ext cx="6311900" cy="1892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371600" y="4724400"/>
            <a:ext cx="6019800" cy="1524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FVAD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 smtClean="0"/>
              <a:t> =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n-1 </a:t>
            </a:r>
            <a:r>
              <a:rPr lang="en-US" sz="3200" smtClean="0"/>
              <a:t>+ 		        ... 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2</a:t>
            </a:r>
            <a:r>
              <a:rPr lang="en-US" sz="3200" baseline="30000" smtClean="0"/>
              <a:t>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1 	      </a:t>
            </a:r>
            <a:r>
              <a:rPr lang="en-US" sz="1000" baseline="300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Overview View of an</a:t>
            </a:r>
            <a:br>
              <a:rPr lang="en-US" b="1" smtClean="0"/>
            </a:br>
            <a:r>
              <a:rPr lang="en-US" b="1" smtClean="0"/>
              <a:t>Annuity Due -- FVAD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1828800" y="1600200"/>
            <a:ext cx="548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57200" y="2971800"/>
            <a:ext cx="7258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   R                 R                R              R                     R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914400" y="28194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41148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75438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747713" y="2052638"/>
            <a:ext cx="78136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0                 1                 2               3                   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n-US" sz="24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4114800" y="3429000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4114800" y="3886200"/>
            <a:ext cx="1447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H="1">
            <a:off x="2590800" y="4114800"/>
            <a:ext cx="1524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590800" y="3505200"/>
            <a:ext cx="0" cy="609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7772400" y="47244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7681913" y="4892675"/>
            <a:ext cx="12969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FVAD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48148" name="Rectangle 22"/>
          <p:cNvSpPr>
            <a:spLocks noChangeArrowheads="1"/>
          </p:cNvSpPr>
          <p:nvPr/>
        </p:nvSpPr>
        <p:spPr bwMode="auto">
          <a:xfrm>
            <a:off x="1662113" y="2424113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i%</a:t>
            </a:r>
          </a:p>
        </p:txBody>
      </p:sp>
      <p:sp>
        <p:nvSpPr>
          <p:cNvPr id="48149" name="Line 23"/>
          <p:cNvSpPr>
            <a:spLocks noChangeShapeType="1"/>
          </p:cNvSpPr>
          <p:nvPr/>
        </p:nvSpPr>
        <p:spPr bwMode="auto">
          <a:xfrm>
            <a:off x="25146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0" name="Line 25"/>
          <p:cNvSpPr>
            <a:spLocks noChangeShapeType="1"/>
          </p:cNvSpPr>
          <p:nvPr/>
        </p:nvSpPr>
        <p:spPr bwMode="auto">
          <a:xfrm>
            <a:off x="7772400" y="3200400"/>
            <a:ext cx="533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1" name="Line 26"/>
          <p:cNvSpPr>
            <a:spLocks noChangeShapeType="1"/>
          </p:cNvSpPr>
          <p:nvPr/>
        </p:nvSpPr>
        <p:spPr bwMode="auto">
          <a:xfrm>
            <a:off x="7239000" y="2819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2" name="Rectangle 27"/>
          <p:cNvSpPr>
            <a:spLocks noChangeArrowheads="1"/>
          </p:cNvSpPr>
          <p:nvPr/>
        </p:nvSpPr>
        <p:spPr bwMode="auto">
          <a:xfrm>
            <a:off x="6172200" y="2362200"/>
            <a:ext cx="1069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.  .  .</a:t>
            </a:r>
          </a:p>
        </p:txBody>
      </p:sp>
      <p:sp>
        <p:nvSpPr>
          <p:cNvPr id="48153" name="Line 28"/>
          <p:cNvSpPr>
            <a:spLocks noChangeShapeType="1"/>
          </p:cNvSpPr>
          <p:nvPr/>
        </p:nvSpPr>
        <p:spPr bwMode="auto">
          <a:xfrm>
            <a:off x="5562600" y="38862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4" name="Line 29"/>
          <p:cNvSpPr>
            <a:spLocks noChangeShapeType="1"/>
          </p:cNvSpPr>
          <p:nvPr/>
        </p:nvSpPr>
        <p:spPr bwMode="auto">
          <a:xfrm>
            <a:off x="4114800" y="4114800"/>
            <a:ext cx="1447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5" name="Line 30"/>
          <p:cNvSpPr>
            <a:spLocks noChangeShapeType="1"/>
          </p:cNvSpPr>
          <p:nvPr/>
        </p:nvSpPr>
        <p:spPr bwMode="auto">
          <a:xfrm>
            <a:off x="5562600" y="41148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6" name="Line 31"/>
          <p:cNvSpPr>
            <a:spLocks noChangeShapeType="1"/>
          </p:cNvSpPr>
          <p:nvPr/>
        </p:nvSpPr>
        <p:spPr bwMode="auto">
          <a:xfrm>
            <a:off x="55626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7" name="Line 32"/>
          <p:cNvSpPr>
            <a:spLocks noChangeShapeType="1"/>
          </p:cNvSpPr>
          <p:nvPr/>
        </p:nvSpPr>
        <p:spPr bwMode="auto">
          <a:xfrm>
            <a:off x="5562600" y="3352800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8" name="Line 33"/>
          <p:cNvSpPr>
            <a:spLocks noChangeShapeType="1"/>
          </p:cNvSpPr>
          <p:nvPr/>
        </p:nvSpPr>
        <p:spPr bwMode="auto">
          <a:xfrm>
            <a:off x="5562600" y="36576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9" name="Line 34"/>
          <p:cNvSpPr>
            <a:spLocks noChangeShapeType="1"/>
          </p:cNvSpPr>
          <p:nvPr/>
        </p:nvSpPr>
        <p:spPr bwMode="auto">
          <a:xfrm>
            <a:off x="7620000" y="3657600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0" name="Line 35"/>
          <p:cNvSpPr>
            <a:spLocks noChangeShapeType="1"/>
          </p:cNvSpPr>
          <p:nvPr/>
        </p:nvSpPr>
        <p:spPr bwMode="auto">
          <a:xfrm>
            <a:off x="7620000" y="3886200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1" name="Line 36"/>
          <p:cNvSpPr>
            <a:spLocks noChangeShapeType="1"/>
          </p:cNvSpPr>
          <p:nvPr/>
        </p:nvSpPr>
        <p:spPr bwMode="auto">
          <a:xfrm>
            <a:off x="7620000" y="4114800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2" name="Line 37"/>
          <p:cNvSpPr>
            <a:spLocks noChangeShapeType="1"/>
          </p:cNvSpPr>
          <p:nvPr/>
        </p:nvSpPr>
        <p:spPr bwMode="auto">
          <a:xfrm>
            <a:off x="914400" y="35052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3" name="Line 38"/>
          <p:cNvSpPr>
            <a:spLocks noChangeShapeType="1"/>
          </p:cNvSpPr>
          <p:nvPr/>
        </p:nvSpPr>
        <p:spPr bwMode="auto">
          <a:xfrm flipH="1">
            <a:off x="914400" y="4343400"/>
            <a:ext cx="1676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4" name="Line 39"/>
          <p:cNvSpPr>
            <a:spLocks noChangeShapeType="1"/>
          </p:cNvSpPr>
          <p:nvPr/>
        </p:nvSpPr>
        <p:spPr bwMode="auto">
          <a:xfrm flipH="1">
            <a:off x="2590800" y="4343400"/>
            <a:ext cx="1524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5" name="Line 40"/>
          <p:cNvSpPr>
            <a:spLocks noChangeShapeType="1"/>
          </p:cNvSpPr>
          <p:nvPr/>
        </p:nvSpPr>
        <p:spPr bwMode="auto">
          <a:xfrm>
            <a:off x="4114800" y="4343400"/>
            <a:ext cx="1447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6" name="Line 41"/>
          <p:cNvSpPr>
            <a:spLocks noChangeShapeType="1"/>
          </p:cNvSpPr>
          <p:nvPr/>
        </p:nvSpPr>
        <p:spPr bwMode="auto">
          <a:xfrm>
            <a:off x="5562600" y="43434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7" name="Line 42"/>
          <p:cNvSpPr>
            <a:spLocks noChangeShapeType="1"/>
          </p:cNvSpPr>
          <p:nvPr/>
        </p:nvSpPr>
        <p:spPr bwMode="auto">
          <a:xfrm>
            <a:off x="7620000" y="4343400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68" name="Rectangle 43"/>
          <p:cNvSpPr>
            <a:spLocks noChangeArrowheads="1"/>
          </p:cNvSpPr>
          <p:nvPr/>
        </p:nvSpPr>
        <p:spPr bwMode="auto">
          <a:xfrm>
            <a:off x="1676400" y="1676400"/>
            <a:ext cx="5919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beginning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387350" y="4578350"/>
            <a:ext cx="5549900" cy="1892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648200"/>
            <a:ext cx="5867400" cy="2057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FVAD</a:t>
            </a:r>
            <a:r>
              <a:rPr lang="en-US" sz="24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400" smtClean="0"/>
              <a:t> =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3 </a:t>
            </a:r>
            <a:r>
              <a:rPr lang="en-US" sz="2400" smtClean="0"/>
              <a:t>+ 			    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2 </a:t>
            </a:r>
            <a:r>
              <a:rPr lang="en-US" sz="2400" smtClean="0"/>
              <a:t>+ 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1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aseline="30000" smtClean="0">
                <a:solidFill>
                  <a:schemeClr val="tx2"/>
                </a:solidFill>
              </a:rPr>
              <a:t>	                 </a:t>
            </a:r>
            <a:r>
              <a:rPr lang="en-US" sz="2400" smtClean="0"/>
              <a:t>= </a:t>
            </a:r>
            <a:r>
              <a:rPr lang="en-US" sz="2400" smtClean="0">
                <a:solidFill>
                  <a:srgbClr val="A75151"/>
                </a:solidFill>
              </a:rPr>
              <a:t>$1,225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+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</a:rPr>
              <a:t>$1,145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+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</a:rPr>
              <a:t>$1,070</a:t>
            </a:r>
            <a:r>
              <a:rPr lang="en-US" sz="2400" smtClean="0">
                <a:solidFill>
                  <a:schemeClr val="hlink"/>
                </a:solidFill>
              </a:rPr>
              <a:t> 		    </a:t>
            </a:r>
            <a:r>
              <a:rPr lang="en-US" sz="10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=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$3,440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Example of an</a:t>
            </a:r>
            <a:br>
              <a:rPr lang="en-US" b="1" smtClean="0"/>
            </a:br>
            <a:r>
              <a:rPr lang="en-US" b="1" smtClean="0"/>
              <a:t>Annuity Due -- FVAD</a:t>
            </a: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04800" y="2971800"/>
            <a:ext cx="68595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$1,000            $1,000            $1,000           </a:t>
            </a:r>
            <a:r>
              <a:rPr lang="en-US" sz="2400">
                <a:solidFill>
                  <a:srgbClr val="A75151"/>
                </a:solidFill>
              </a:rPr>
              <a:t>$1,070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914400" y="2819400"/>
            <a:ext cx="746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747713" y="2052638"/>
            <a:ext cx="77612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                  </a:t>
            </a:r>
            <a:r>
              <a:rPr 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2819400" y="34290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2819400" y="38100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H="1">
            <a:off x="914400" y="4343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914400" y="35052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>
            <a:off x="6096000" y="45720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5943600" y="4724400"/>
            <a:ext cx="28844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$3,440 = FVAD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sz="2800">
              <a:solidFill>
                <a:srgbClr val="A751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72" name="Rectangle 21"/>
          <p:cNvSpPr>
            <a:spLocks noChangeArrowheads="1"/>
          </p:cNvSpPr>
          <p:nvPr/>
        </p:nvSpPr>
        <p:spPr bwMode="auto">
          <a:xfrm>
            <a:off x="1662113" y="2424113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49173" name="Line 22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6019800" y="4038600"/>
            <a:ext cx="1114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A75151"/>
                </a:solidFill>
              </a:rPr>
              <a:t>$1,225</a:t>
            </a:r>
          </a:p>
        </p:txBody>
      </p:sp>
      <p:sp>
        <p:nvSpPr>
          <p:cNvPr id="49175" name="Rectangle 24"/>
          <p:cNvSpPr>
            <a:spLocks noChangeArrowheads="1"/>
          </p:cNvSpPr>
          <p:nvPr/>
        </p:nvSpPr>
        <p:spPr bwMode="auto">
          <a:xfrm>
            <a:off x="6019800" y="3581400"/>
            <a:ext cx="1114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A75151"/>
                </a:solidFill>
              </a:rPr>
              <a:t>$1,145</a:t>
            </a:r>
          </a:p>
        </p:txBody>
      </p:sp>
      <p:sp>
        <p:nvSpPr>
          <p:cNvPr id="49176" name="Line 25"/>
          <p:cNvSpPr>
            <a:spLocks noChangeShapeType="1"/>
          </p:cNvSpPr>
          <p:nvPr/>
        </p:nvSpPr>
        <p:spPr bwMode="auto">
          <a:xfrm>
            <a:off x="5257800" y="3200400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7" name="Line 26"/>
          <p:cNvSpPr>
            <a:spLocks noChangeShapeType="1"/>
          </p:cNvSpPr>
          <p:nvPr/>
        </p:nvSpPr>
        <p:spPr bwMode="auto">
          <a:xfrm>
            <a:off x="4800600" y="3810000"/>
            <a:ext cx="1219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8" name="Line 27"/>
          <p:cNvSpPr>
            <a:spLocks noChangeShapeType="1"/>
          </p:cNvSpPr>
          <p:nvPr/>
        </p:nvSpPr>
        <p:spPr bwMode="auto">
          <a:xfrm>
            <a:off x="2895600" y="4343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9" name="Line 28"/>
          <p:cNvSpPr>
            <a:spLocks noChangeShapeType="1"/>
          </p:cNvSpPr>
          <p:nvPr/>
        </p:nvSpPr>
        <p:spPr bwMode="auto">
          <a:xfrm>
            <a:off x="4876800" y="4343400"/>
            <a:ext cx="1219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80" name="Rectangle 29"/>
          <p:cNvSpPr>
            <a:spLocks noChangeArrowheads="1"/>
          </p:cNvSpPr>
          <p:nvPr/>
        </p:nvSpPr>
        <p:spPr bwMode="auto">
          <a:xfrm>
            <a:off x="1676400" y="1676400"/>
            <a:ext cx="5919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beginning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17526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defRPr/>
            </a:pP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FVAD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R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FVIFA</a:t>
            </a:r>
            <a:r>
              <a:rPr lang="en-US" sz="3400" baseline="-25000">
                <a:solidFill>
                  <a:srgbClr val="C277FF"/>
                </a:solidFill>
              </a:rPr>
              <a:t>i%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)(1+</a:t>
            </a:r>
            <a:r>
              <a:rPr lang="en-US" sz="3400">
                <a:solidFill>
                  <a:srgbClr val="C277FF"/>
                </a:solidFill>
              </a:rPr>
              <a:t>i</a:t>
            </a:r>
            <a:r>
              <a:rPr lang="en-US" sz="3400">
                <a:solidFill>
                  <a:srgbClr val="000000"/>
                </a:solidFill>
              </a:rPr>
              <a:t>)	</a:t>
            </a:r>
          </a:p>
          <a:p>
            <a:pPr marL="342900" indent="-342900" algn="l">
              <a:defRPr/>
            </a:pP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FVAD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FVIFA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)(1</a:t>
            </a:r>
            <a:r>
              <a:rPr lang="en-US" sz="3400">
                <a:solidFill>
                  <a:srgbClr val="C277FF"/>
                </a:solidFill>
              </a:rPr>
              <a:t>.07</a:t>
            </a:r>
            <a:r>
              <a:rPr lang="en-US" sz="3400">
                <a:solidFill>
                  <a:srgbClr val="000000"/>
                </a:solidFill>
              </a:rPr>
              <a:t>)			= </a:t>
            </a:r>
            <a:r>
              <a:rPr lang="en-US" sz="3400">
                <a:solidFill>
                  <a:srgbClr val="42B200"/>
                </a:solidFill>
              </a:rPr>
              <a:t>$1,000 </a:t>
            </a:r>
            <a:r>
              <a:rPr lang="en-US" sz="3400">
                <a:solidFill>
                  <a:srgbClr val="000000"/>
                </a:solidFill>
              </a:rPr>
              <a:t>(</a:t>
            </a:r>
            <a:r>
              <a:rPr lang="en-US" sz="3400">
                <a:solidFill>
                  <a:schemeClr val="hlink"/>
                </a:solidFill>
              </a:rPr>
              <a:t>3.215</a:t>
            </a:r>
            <a:r>
              <a:rPr lang="en-US" sz="3400">
                <a:solidFill>
                  <a:srgbClr val="000000"/>
                </a:solidFill>
              </a:rPr>
              <a:t>)(1</a:t>
            </a:r>
            <a:r>
              <a:rPr lang="en-US" sz="3400">
                <a:solidFill>
                  <a:srgbClr val="C277FF"/>
                </a:solidFill>
              </a:rPr>
              <a:t>.07</a:t>
            </a:r>
            <a:r>
              <a:rPr lang="en-US" sz="3400">
                <a:solidFill>
                  <a:srgbClr val="000000"/>
                </a:solidFill>
              </a:rPr>
              <a:t>) =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$3,440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III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0182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446463"/>
          <a:ext cx="7507288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6463"/>
                        <a:ext cx="7507288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7"/>
          <p:cNvSpPr>
            <a:spLocks noChangeArrowheads="1"/>
          </p:cNvSpPr>
          <p:nvPr/>
        </p:nvSpPr>
        <p:spPr bwMode="auto">
          <a:xfrm>
            <a:off x="5105400" y="5105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16"/>
          <p:cNvSpPr>
            <a:spLocks noChangeArrowheads="1"/>
          </p:cNvSpPr>
          <p:nvPr/>
        </p:nvSpPr>
        <p:spPr bwMode="auto">
          <a:xfrm>
            <a:off x="4191000" y="51054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1905000" y="1676400"/>
            <a:ext cx="7010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FVAD Problem</a:t>
            </a: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1828800" y="1600200"/>
            <a:ext cx="7010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51211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51212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51213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51214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51215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     </a:t>
            </a:r>
            <a:r>
              <a:rPr lang="en-US" sz="2800">
                <a:solidFill>
                  <a:srgbClr val="42B200"/>
                </a:solidFill>
              </a:rPr>
              <a:t>0       -1,000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1216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</a:t>
            </a:r>
            <a:r>
              <a:rPr lang="en-US" sz="2800">
                <a:solidFill>
                  <a:schemeClr val="hlink"/>
                </a:solidFill>
              </a:rPr>
              <a:t>3,439.94</a:t>
            </a:r>
          </a:p>
        </p:txBody>
      </p:sp>
      <p:sp>
        <p:nvSpPr>
          <p:cNvPr id="51217" name="Rectangle 18"/>
          <p:cNvSpPr>
            <a:spLocks noChangeArrowheads="1"/>
          </p:cNvSpPr>
          <p:nvPr/>
        </p:nvSpPr>
        <p:spPr bwMode="auto">
          <a:xfrm>
            <a:off x="4191000" y="55626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Rectangle 19"/>
          <p:cNvSpPr>
            <a:spLocks noChangeArrowheads="1"/>
          </p:cNvSpPr>
          <p:nvPr/>
        </p:nvSpPr>
        <p:spPr bwMode="auto">
          <a:xfrm>
            <a:off x="5105400" y="55626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Rectangle 21"/>
          <p:cNvSpPr>
            <a:spLocks noChangeArrowheads="1"/>
          </p:cNvSpPr>
          <p:nvPr/>
        </p:nvSpPr>
        <p:spPr bwMode="auto">
          <a:xfrm>
            <a:off x="4191000" y="6019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Rectangle 22"/>
          <p:cNvSpPr>
            <a:spLocks noChangeArrowheads="1"/>
          </p:cNvSpPr>
          <p:nvPr/>
        </p:nvSpPr>
        <p:spPr bwMode="auto">
          <a:xfrm>
            <a:off x="5105400" y="6019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Rectangle 2"/>
          <p:cNvSpPr>
            <a:spLocks noChangeArrowheads="1"/>
          </p:cNvSpPr>
          <p:nvPr/>
        </p:nvSpPr>
        <p:spPr bwMode="auto">
          <a:xfrm>
            <a:off x="533400" y="3886200"/>
            <a:ext cx="83058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Complete the problem the same as an “</a:t>
            </a:r>
            <a:r>
              <a:rPr lang="en-US" sz="2400" b="0" i="1">
                <a:solidFill>
                  <a:srgbClr val="000000"/>
                </a:solidFill>
              </a:rPr>
              <a:t>ordinary annuity</a:t>
            </a:r>
            <a:r>
              <a:rPr lang="en-US" sz="2400">
                <a:solidFill>
                  <a:srgbClr val="000000"/>
                </a:solidFill>
              </a:rPr>
              <a:t>” problem, except you must change the calculator setting to “BGN” first.  Don’t forget to change back!</a:t>
            </a:r>
          </a:p>
          <a:p>
            <a:pPr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1: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BGN		keys</a:t>
            </a:r>
          </a:p>
          <a:p>
            <a:pPr algn="l">
              <a:spcBef>
                <a:spcPct val="10000"/>
              </a:spcBef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2: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SET		keys</a:t>
            </a:r>
          </a:p>
          <a:p>
            <a:pPr algn="l">
              <a:spcBef>
                <a:spcPct val="10000"/>
              </a:spcBef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3: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QUIT		keys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Types of Interest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3810000"/>
            <a:ext cx="7848600" cy="2286000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Compound Interest</a:t>
            </a:r>
            <a:endParaRPr lang="en-US" sz="3200" smtClean="0"/>
          </a:p>
          <a:p>
            <a:pPr lvl="1">
              <a:buFont typeface="Monotype Sorts" pitchFamily="2" charset="2"/>
              <a:buNone/>
              <a:defRPr/>
            </a:pPr>
            <a:r>
              <a:rPr lang="en-US" sz="2800" smtClean="0"/>
              <a:t>Interest paid (earned) on any previous interest earned, as well as on the principal borrowed (lent).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2000" y="2057400"/>
            <a:ext cx="7848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Interest</a:t>
            </a:r>
            <a:endParaRPr lang="en-US" sz="3200">
              <a:solidFill>
                <a:srgbClr val="000000"/>
              </a:solidFill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2800">
                <a:solidFill>
                  <a:srgbClr val="000000"/>
                </a:solidFill>
              </a:rPr>
              <a:t>Interest paid (earned) on only the original amount, or principal borrowed (lent).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2063750" y="4806950"/>
            <a:ext cx="5702300" cy="1511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438400" y="4953000"/>
            <a:ext cx="4953000" cy="1295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 smtClean="0"/>
              <a:t> =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1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2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3200" smtClean="0"/>
              <a:t>		  + ... 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Overview of an</a:t>
            </a:r>
            <a:br>
              <a:rPr lang="en-US" b="1" smtClean="0"/>
            </a:br>
            <a:r>
              <a:rPr lang="en-US" b="1" smtClean="0"/>
              <a:t>Ordinary Annuity -- PVA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347913" y="3033713"/>
            <a:ext cx="4460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   R                    R                    R</a:t>
            </a: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914400" y="2819400"/>
            <a:ext cx="419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47713" y="2052638"/>
            <a:ext cx="797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                </a:t>
            </a:r>
            <a:r>
              <a:rPr lang="en-US" sz="2400">
                <a:solidFill>
                  <a:srgbClr val="000000"/>
                </a:solidFill>
              </a:rPr>
              <a:t>n+1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2819400" y="34290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>
            <a:off x="838200" y="36576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819400" y="3962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4724400" y="3505200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H="1">
            <a:off x="533400" y="44958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19113" y="4587875"/>
            <a:ext cx="105886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6858000" y="3733800"/>
            <a:ext cx="20335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R</a:t>
            </a:r>
            <a:r>
              <a:rPr lang="en-US" sz="2400" b="0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= Periodic </a:t>
            </a:r>
          </a:p>
          <a:p>
            <a:pPr algn="l"/>
            <a:r>
              <a:rPr lang="en-US" sz="2400">
                <a:solidFill>
                  <a:schemeClr val="hlink"/>
                </a:solidFill>
              </a:rPr>
              <a:t> Cash Flow</a:t>
            </a:r>
          </a:p>
        </p:txBody>
      </p:sp>
      <p:sp>
        <p:nvSpPr>
          <p:cNvPr id="52245" name="Rectangle 22"/>
          <p:cNvSpPr>
            <a:spLocks noChangeArrowheads="1"/>
          </p:cNvSpPr>
          <p:nvPr/>
        </p:nvSpPr>
        <p:spPr bwMode="auto">
          <a:xfrm>
            <a:off x="1662113" y="2424113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i%</a:t>
            </a:r>
          </a:p>
        </p:txBody>
      </p:sp>
      <p:sp>
        <p:nvSpPr>
          <p:cNvPr id="52246" name="Line 23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7" name="Arc 24"/>
          <p:cNvSpPr>
            <a:spLocks/>
          </p:cNvSpPr>
          <p:nvPr/>
        </p:nvSpPr>
        <p:spPr bwMode="auto">
          <a:xfrm>
            <a:off x="6858000" y="3276600"/>
            <a:ext cx="1143000" cy="406400"/>
          </a:xfrm>
          <a:custGeom>
            <a:avLst/>
            <a:gdLst>
              <a:gd name="T0" fmla="*/ 0 w 21625"/>
              <a:gd name="T1" fmla="*/ 0 h 22938"/>
              <a:gd name="T2" fmla="*/ 1140833 w 21625"/>
              <a:gd name="T3" fmla="*/ 406400 h 22938"/>
              <a:gd name="T4" fmla="*/ 1321 w 21625"/>
              <a:gd name="T5" fmla="*/ 382694 h 229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25" h="22938" fill="none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  <a:cubicBezTo>
                  <a:pt x="21625" y="22046"/>
                  <a:pt x="21611" y="22492"/>
                  <a:pt x="21583" y="22937"/>
                </a:cubicBezTo>
              </a:path>
              <a:path w="21625" h="22938" stroke="0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  <a:cubicBezTo>
                  <a:pt x="21625" y="22046"/>
                  <a:pt x="21611" y="22492"/>
                  <a:pt x="21583" y="22937"/>
                </a:cubicBezTo>
                <a:lnTo>
                  <a:pt x="25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8" name="Line 25"/>
          <p:cNvSpPr>
            <a:spLocks noChangeShapeType="1"/>
          </p:cNvSpPr>
          <p:nvPr/>
        </p:nvSpPr>
        <p:spPr bwMode="auto">
          <a:xfrm>
            <a:off x="6324600" y="2819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9" name="Rectangle 26"/>
          <p:cNvSpPr>
            <a:spLocks noChangeArrowheads="1"/>
          </p:cNvSpPr>
          <p:nvPr/>
        </p:nvSpPr>
        <p:spPr bwMode="auto">
          <a:xfrm>
            <a:off x="5173663" y="2400300"/>
            <a:ext cx="1069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.  .  .</a:t>
            </a:r>
          </a:p>
        </p:txBody>
      </p:sp>
      <p:sp>
        <p:nvSpPr>
          <p:cNvPr id="52250" name="Line 27"/>
          <p:cNvSpPr>
            <a:spLocks noChangeShapeType="1"/>
          </p:cNvSpPr>
          <p:nvPr/>
        </p:nvSpPr>
        <p:spPr bwMode="auto">
          <a:xfrm>
            <a:off x="4724400" y="41910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1" name="Line 28"/>
          <p:cNvSpPr>
            <a:spLocks noChangeShapeType="1"/>
          </p:cNvSpPr>
          <p:nvPr/>
        </p:nvSpPr>
        <p:spPr bwMode="auto">
          <a:xfrm>
            <a:off x="6629400" y="3429000"/>
            <a:ext cx="0" cy="762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2" name="Line 29"/>
          <p:cNvSpPr>
            <a:spLocks noChangeShapeType="1"/>
          </p:cNvSpPr>
          <p:nvPr/>
        </p:nvSpPr>
        <p:spPr bwMode="auto">
          <a:xfrm flipH="1">
            <a:off x="838200" y="39624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3" name="Line 30"/>
          <p:cNvSpPr>
            <a:spLocks noChangeShapeType="1"/>
          </p:cNvSpPr>
          <p:nvPr/>
        </p:nvSpPr>
        <p:spPr bwMode="auto">
          <a:xfrm>
            <a:off x="2819400" y="41910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4" name="Line 31"/>
          <p:cNvSpPr>
            <a:spLocks noChangeShapeType="1"/>
          </p:cNvSpPr>
          <p:nvPr/>
        </p:nvSpPr>
        <p:spPr bwMode="auto">
          <a:xfrm flipH="1">
            <a:off x="838200" y="4191000"/>
            <a:ext cx="19812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55" name="Rectangle 32"/>
          <p:cNvSpPr>
            <a:spLocks noChangeArrowheads="1"/>
          </p:cNvSpPr>
          <p:nvPr/>
        </p:nvSpPr>
        <p:spPr bwMode="auto">
          <a:xfrm>
            <a:off x="2209800" y="1752600"/>
            <a:ext cx="5157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end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ChangeArrowheads="1"/>
          </p:cNvSpPr>
          <p:nvPr/>
        </p:nvSpPr>
        <p:spPr bwMode="auto">
          <a:xfrm>
            <a:off x="3130550" y="4502150"/>
            <a:ext cx="5778500" cy="2120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4572000"/>
            <a:ext cx="5867400" cy="2057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</a:t>
            </a:r>
            <a:r>
              <a:rPr lang="en-US" sz="24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24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400" smtClean="0"/>
              <a:t> = 	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/(1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1 </a:t>
            </a:r>
            <a:r>
              <a:rPr lang="en-US" sz="2400" smtClean="0"/>
              <a:t>+ 			 	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/(1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2 </a:t>
            </a:r>
            <a:r>
              <a:rPr lang="en-US" sz="2400" smtClean="0"/>
              <a:t>+ 				</a:t>
            </a:r>
            <a:r>
              <a:rPr lang="en-US" sz="2400" smtClean="0">
                <a:solidFill>
                  <a:schemeClr val="hlink"/>
                </a:solidFill>
              </a:rPr>
              <a:t>$1,000</a:t>
            </a:r>
            <a:r>
              <a:rPr lang="en-US" sz="2400" smtClean="0"/>
              <a:t>/(1</a:t>
            </a:r>
            <a:r>
              <a:rPr lang="en-US" sz="2400" smtClean="0">
                <a:solidFill>
                  <a:srgbClr val="C277FF"/>
                </a:solidFill>
              </a:rPr>
              <a:t>.07</a:t>
            </a:r>
            <a:r>
              <a:rPr lang="en-US" sz="2400" smtClean="0"/>
              <a:t>)</a:t>
            </a:r>
            <a:r>
              <a:rPr lang="en-US" sz="2400" baseline="30000" smtClean="0">
                <a:solidFill>
                  <a:schemeClr val="tx2"/>
                </a:solidFill>
              </a:rPr>
              <a:t>3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baseline="30000" smtClean="0">
                <a:solidFill>
                  <a:schemeClr val="tx2"/>
                </a:solidFill>
              </a:rPr>
              <a:t>	                </a:t>
            </a:r>
            <a:r>
              <a:rPr lang="en-US" sz="2400" smtClean="0"/>
              <a:t>=</a:t>
            </a:r>
            <a:r>
              <a:rPr lang="en-US" sz="2400" smtClean="0">
                <a:solidFill>
                  <a:srgbClr val="42B200"/>
                </a:solidFill>
              </a:rPr>
              <a:t> $934.58 + $873.44 + $816.30 	    </a:t>
            </a:r>
            <a:r>
              <a:rPr lang="en-US" sz="2400" smtClean="0"/>
              <a:t>=</a:t>
            </a:r>
            <a:r>
              <a:rPr lang="en-US" sz="2400" smtClean="0">
                <a:solidFill>
                  <a:srgbClr val="42B200"/>
                </a:solidFill>
              </a:rPr>
              <a:t> </a:t>
            </a:r>
            <a:r>
              <a:rPr lang="en-US" sz="24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$2,624.32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Example of an</a:t>
            </a:r>
            <a:br>
              <a:rPr lang="en-US" b="1" smtClean="0"/>
            </a:br>
            <a:r>
              <a:rPr lang="en-US" b="1" smtClean="0"/>
              <a:t>Ordinary Annuity -- PVA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195513" y="3033713"/>
            <a:ext cx="49164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$1,000            $1,000           $1,000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914400" y="2819400"/>
            <a:ext cx="746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83820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47713" y="2052638"/>
            <a:ext cx="77612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                  </a:t>
            </a:r>
            <a:r>
              <a:rPr 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4724400" y="3429000"/>
            <a:ext cx="0" cy="533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H="1">
            <a:off x="2819400" y="3962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1676400" y="3657600"/>
            <a:ext cx="1143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2819400" y="34290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228600" y="4495800"/>
            <a:ext cx="1447800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179388" y="4587875"/>
            <a:ext cx="2816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$2,624.32 = PVA</a:t>
            </a:r>
            <a:r>
              <a:rPr lang="en-US" sz="24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53268" name="Rectangle 21"/>
          <p:cNvSpPr>
            <a:spLocks noChangeArrowheads="1"/>
          </p:cNvSpPr>
          <p:nvPr/>
        </p:nvSpPr>
        <p:spPr bwMode="auto">
          <a:xfrm>
            <a:off x="1662113" y="2424113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53269" name="Line 22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0" name="Rectangle 23"/>
          <p:cNvSpPr>
            <a:spLocks noChangeArrowheads="1"/>
          </p:cNvSpPr>
          <p:nvPr/>
        </p:nvSpPr>
        <p:spPr bwMode="auto">
          <a:xfrm>
            <a:off x="173038" y="3352800"/>
            <a:ext cx="1582737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42B200"/>
                </a:solidFill>
              </a:rPr>
              <a:t>$   934.58</a:t>
            </a:r>
          </a:p>
          <a:p>
            <a:pPr algn="l"/>
            <a:r>
              <a:rPr lang="en-US" sz="2400">
                <a:solidFill>
                  <a:srgbClr val="42B200"/>
                </a:solidFill>
              </a:rPr>
              <a:t>$   873.44 </a:t>
            </a:r>
          </a:p>
          <a:p>
            <a:pPr algn="l"/>
            <a:r>
              <a:rPr lang="en-US" sz="2400">
                <a:solidFill>
                  <a:srgbClr val="42B200"/>
                </a:solidFill>
              </a:rPr>
              <a:t>$   816.30</a:t>
            </a:r>
          </a:p>
        </p:txBody>
      </p:sp>
      <p:sp>
        <p:nvSpPr>
          <p:cNvPr id="53271" name="Line 24"/>
          <p:cNvSpPr>
            <a:spLocks noChangeShapeType="1"/>
          </p:cNvSpPr>
          <p:nvPr/>
        </p:nvSpPr>
        <p:spPr bwMode="auto">
          <a:xfrm>
            <a:off x="1676400" y="3962400"/>
            <a:ext cx="1143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2" name="Line 25"/>
          <p:cNvSpPr>
            <a:spLocks noChangeShapeType="1"/>
          </p:cNvSpPr>
          <p:nvPr/>
        </p:nvSpPr>
        <p:spPr bwMode="auto">
          <a:xfrm flipH="1">
            <a:off x="2819400" y="42672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3" name="Line 26"/>
          <p:cNvSpPr>
            <a:spLocks noChangeShapeType="1"/>
          </p:cNvSpPr>
          <p:nvPr/>
        </p:nvSpPr>
        <p:spPr bwMode="auto">
          <a:xfrm>
            <a:off x="1676400" y="4267200"/>
            <a:ext cx="1143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4" name="Line 27"/>
          <p:cNvSpPr>
            <a:spLocks noChangeShapeType="1"/>
          </p:cNvSpPr>
          <p:nvPr/>
        </p:nvSpPr>
        <p:spPr bwMode="auto">
          <a:xfrm>
            <a:off x="6629400" y="3505200"/>
            <a:ext cx="0" cy="762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5" name="Line 28"/>
          <p:cNvSpPr>
            <a:spLocks noChangeShapeType="1"/>
          </p:cNvSpPr>
          <p:nvPr/>
        </p:nvSpPr>
        <p:spPr bwMode="auto">
          <a:xfrm flipH="1">
            <a:off x="4724400" y="42672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6" name="Rectangle 29"/>
          <p:cNvSpPr>
            <a:spLocks noChangeArrowheads="1"/>
          </p:cNvSpPr>
          <p:nvPr/>
        </p:nvSpPr>
        <p:spPr bwMode="auto">
          <a:xfrm>
            <a:off x="2209800" y="1752600"/>
            <a:ext cx="5157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end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0866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Hint on Annuity Valuation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572000"/>
          </a:xfrm>
          <a:solidFill>
            <a:srgbClr val="FFFF99"/>
          </a:solidFill>
          <a:ln w="57150" cmpd="thickThin">
            <a:solidFill>
              <a:srgbClr val="000000"/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4000" smtClean="0"/>
              <a:t>The </a:t>
            </a:r>
            <a:r>
              <a:rPr lang="en-US" sz="4000" smtClean="0">
                <a:solidFill>
                  <a:srgbClr val="42B200"/>
                </a:solidFill>
              </a:rPr>
              <a:t>present value</a:t>
            </a:r>
            <a:r>
              <a:rPr lang="en-US" sz="4000" smtClean="0"/>
              <a:t> of an </a:t>
            </a:r>
            <a:r>
              <a:rPr lang="en-US" sz="4000" smtClean="0">
                <a:solidFill>
                  <a:schemeClr val="hlink"/>
                </a:solidFill>
              </a:rPr>
              <a:t>ordinary annuity</a:t>
            </a:r>
            <a:r>
              <a:rPr lang="en-US" sz="4000" smtClean="0"/>
              <a:t> can be viewed as occurring at the </a:t>
            </a:r>
            <a:r>
              <a:rPr lang="en-US" sz="4000" i="1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beginning</a:t>
            </a:r>
            <a:r>
              <a:rPr lang="en-US" sz="4000" smtClean="0"/>
              <a:t> of the first cash flow period, whereas the </a:t>
            </a:r>
            <a:r>
              <a:rPr lang="en-US" sz="4000" smtClean="0">
                <a:solidFill>
                  <a:srgbClr val="A75151"/>
                </a:solidFill>
              </a:rPr>
              <a:t>present value</a:t>
            </a:r>
            <a:r>
              <a:rPr lang="en-US" sz="4000" smtClean="0"/>
              <a:t> of an </a:t>
            </a:r>
            <a:r>
              <a:rPr lang="en-US" sz="4000" smtClean="0">
                <a:solidFill>
                  <a:srgbClr val="C277FF"/>
                </a:solidFill>
              </a:rPr>
              <a:t>annuity due</a:t>
            </a:r>
            <a:r>
              <a:rPr lang="en-US" sz="4000" smtClean="0"/>
              <a:t> can be viewed as occurring at the </a:t>
            </a:r>
            <a:r>
              <a:rPr lang="en-US" sz="4000" i="1" u="sng" smtClean="0">
                <a:solidFill>
                  <a:srgbClr val="C277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r>
              <a:rPr lang="en-US" sz="4000" smtClean="0"/>
              <a:t> of the first cash flow period.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1828800" y="1600200"/>
            <a:ext cx="6705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1752600"/>
            <a:ext cx="762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R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PVIFA</a:t>
            </a:r>
            <a:r>
              <a:rPr lang="en-US" sz="3400" baseline="-25000">
                <a:solidFill>
                  <a:srgbClr val="C277FF"/>
                </a:solidFill>
              </a:rPr>
              <a:t>i%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)			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PVIFA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)			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2.624</a:t>
            </a:r>
            <a:r>
              <a:rPr lang="en-US" sz="3400">
                <a:solidFill>
                  <a:srgbClr val="000000"/>
                </a:solidFill>
              </a:rPr>
              <a:t>) =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$2,624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IV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1828800" y="1600200"/>
            <a:ext cx="6477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5302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446463"/>
          <a:ext cx="7507288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6463"/>
                        <a:ext cx="7507288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62000" y="4038600"/>
            <a:ext cx="79248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N:		3 periods (enter as 3 year-end deposits)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I/Y:	7% interest rate per period (enter as 7 </a:t>
            </a:r>
            <a:r>
              <a:rPr lang="en-US" sz="2400" u="sng">
                <a:solidFill>
                  <a:srgbClr val="000000"/>
                </a:solidFill>
              </a:rPr>
              <a:t>NOT</a:t>
            </a:r>
            <a:r>
              <a:rPr lang="en-US" sz="2400">
                <a:solidFill>
                  <a:srgbClr val="000000"/>
                </a:solidFill>
              </a:rPr>
              <a:t> .07)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PV:	Compute (Resulting answer is positive)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PMT:	$1,000 (negative as you deposit annually)</a:t>
            </a:r>
          </a:p>
          <a:p>
            <a:pPr marL="342900" indent="-342900"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FV:	Not relevant in this situation (no ending value)</a:t>
            </a: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PVA Problem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     </a:t>
            </a:r>
            <a:r>
              <a:rPr lang="en-US" sz="2800">
                <a:solidFill>
                  <a:srgbClr val="42B200"/>
                </a:solidFill>
              </a:rPr>
              <a:t>         -1,000</a:t>
            </a:r>
            <a:r>
              <a:rPr lang="en-US" sz="2800">
                <a:solidFill>
                  <a:srgbClr val="000000"/>
                </a:solidFill>
              </a:rPr>
              <a:t>       </a:t>
            </a:r>
            <a:r>
              <a:rPr lang="en-US" sz="28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</a:t>
            </a:r>
            <a:r>
              <a:rPr lang="en-US" sz="2800">
                <a:solidFill>
                  <a:srgbClr val="42B200"/>
                </a:solidFill>
              </a:rPr>
              <a:t>2,624.32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ChangeArrowheads="1"/>
          </p:cNvSpPr>
          <p:nvPr/>
        </p:nvSpPr>
        <p:spPr bwMode="auto">
          <a:xfrm>
            <a:off x="387350" y="5187950"/>
            <a:ext cx="8216900" cy="1130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57800"/>
            <a:ext cx="8077200" cy="1066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200" smtClean="0"/>
              <a:t> =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0 </a:t>
            </a:r>
            <a:r>
              <a:rPr lang="en-US" sz="3200" smtClean="0"/>
              <a:t>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1 </a:t>
            </a:r>
            <a:r>
              <a:rPr lang="en-US" sz="3200" smtClean="0"/>
              <a:t>+ ... + </a:t>
            </a:r>
            <a:r>
              <a:rPr lang="en-US" sz="3200" smtClean="0">
                <a:solidFill>
                  <a:schemeClr val="hlink"/>
                </a:solidFill>
              </a:rPr>
              <a:t>R</a:t>
            </a:r>
            <a:r>
              <a:rPr lang="en-US" sz="3200" smtClean="0"/>
              <a:t>/(1+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  <a:r>
              <a:rPr lang="en-US" sz="3200" baseline="30000" smtClean="0">
                <a:solidFill>
                  <a:schemeClr val="tx2"/>
                </a:solidFill>
              </a:rPr>
              <a:t>n-1</a:t>
            </a:r>
            <a:r>
              <a:rPr lang="en-US" sz="3200" baseline="30000" smtClean="0"/>
              <a:t> </a:t>
            </a:r>
            <a:r>
              <a:rPr lang="en-US" sz="3200" baseline="30000" smtClean="0">
                <a:solidFill>
                  <a:schemeClr val="tx2"/>
                </a:solidFill>
              </a:rPr>
              <a:t>	       </a:t>
            </a:r>
            <a:r>
              <a:rPr lang="en-US" sz="3200" smtClean="0"/>
              <a:t>=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</a:t>
            </a:r>
            <a:r>
              <a:rPr lang="en-US" sz="3200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en-US" sz="3200" smtClean="0"/>
              <a:t>(1+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)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1905000" y="1676400"/>
            <a:ext cx="5486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Overview of an</a:t>
            </a:r>
            <a:br>
              <a:rPr lang="en-US" b="1" smtClean="0"/>
            </a:br>
            <a:r>
              <a:rPr lang="en-US" b="1" smtClean="0"/>
              <a:t>Annuity Due -- PVAD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1828800" y="1600200"/>
            <a:ext cx="548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57200" y="2971800"/>
            <a:ext cx="63642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   R                    R                    R                    R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914400" y="2819400"/>
            <a:ext cx="426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747713" y="2052638"/>
            <a:ext cx="7896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</a:t>
            </a:r>
            <a:r>
              <a:rPr lang="en-US" sz="24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2819400" y="33528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>
            <a:off x="914400" y="37338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4724400" y="42672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6629400" y="34290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H="1">
            <a:off x="457200" y="4495800"/>
            <a:ext cx="990600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381000" y="4495800"/>
            <a:ext cx="13160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6996113" y="4100513"/>
            <a:ext cx="18415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R</a:t>
            </a:r>
            <a:r>
              <a:rPr lang="en-US" sz="2400" b="0">
                <a:solidFill>
                  <a:schemeClr val="hlink"/>
                </a:solidFill>
              </a:rPr>
              <a:t>:  Periodic </a:t>
            </a:r>
          </a:p>
          <a:p>
            <a:pPr algn="l"/>
            <a:r>
              <a:rPr lang="en-US" sz="2400" b="0">
                <a:solidFill>
                  <a:schemeClr val="hlink"/>
                </a:solidFill>
              </a:rPr>
              <a:t> Cash Flow</a:t>
            </a:r>
          </a:p>
        </p:txBody>
      </p:sp>
      <p:sp>
        <p:nvSpPr>
          <p:cNvPr id="57365" name="Rectangle 22"/>
          <p:cNvSpPr>
            <a:spLocks noChangeArrowheads="1"/>
          </p:cNvSpPr>
          <p:nvPr/>
        </p:nvSpPr>
        <p:spPr bwMode="auto">
          <a:xfrm>
            <a:off x="1662113" y="2424113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i%</a:t>
            </a:r>
          </a:p>
        </p:txBody>
      </p:sp>
      <p:sp>
        <p:nvSpPr>
          <p:cNvPr id="57366" name="Line 23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7" name="Arc 24"/>
          <p:cNvSpPr>
            <a:spLocks/>
          </p:cNvSpPr>
          <p:nvPr/>
        </p:nvSpPr>
        <p:spPr bwMode="auto">
          <a:xfrm>
            <a:off x="6856413" y="3276600"/>
            <a:ext cx="1068387" cy="838200"/>
          </a:xfrm>
          <a:custGeom>
            <a:avLst/>
            <a:gdLst>
              <a:gd name="T0" fmla="*/ 0 w 21632"/>
              <a:gd name="T1" fmla="*/ 0 h 21600"/>
              <a:gd name="T2" fmla="*/ 1068387 w 21632"/>
              <a:gd name="T3" fmla="*/ 838200 h 21600"/>
              <a:gd name="T4" fmla="*/ 1580 w 21632"/>
              <a:gd name="T5" fmla="*/ 838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8" name="Line 25"/>
          <p:cNvSpPr>
            <a:spLocks noChangeShapeType="1"/>
          </p:cNvSpPr>
          <p:nvPr/>
        </p:nvSpPr>
        <p:spPr bwMode="auto">
          <a:xfrm>
            <a:off x="6248400" y="28194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9" name="Rectangle 26"/>
          <p:cNvSpPr>
            <a:spLocks noChangeArrowheads="1"/>
          </p:cNvSpPr>
          <p:nvPr/>
        </p:nvSpPr>
        <p:spPr bwMode="auto">
          <a:xfrm>
            <a:off x="5173663" y="2400300"/>
            <a:ext cx="1069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.  .  .</a:t>
            </a:r>
          </a:p>
        </p:txBody>
      </p:sp>
      <p:sp>
        <p:nvSpPr>
          <p:cNvPr id="57370" name="Line 27"/>
          <p:cNvSpPr>
            <a:spLocks noChangeShapeType="1"/>
          </p:cNvSpPr>
          <p:nvPr/>
        </p:nvSpPr>
        <p:spPr bwMode="auto">
          <a:xfrm flipH="1">
            <a:off x="2819400" y="42672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1" name="Line 28"/>
          <p:cNvSpPr>
            <a:spLocks noChangeShapeType="1"/>
          </p:cNvSpPr>
          <p:nvPr/>
        </p:nvSpPr>
        <p:spPr bwMode="auto">
          <a:xfrm flipH="1">
            <a:off x="914400" y="3962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2" name="Line 29"/>
          <p:cNvSpPr>
            <a:spLocks noChangeShapeType="1"/>
          </p:cNvSpPr>
          <p:nvPr/>
        </p:nvSpPr>
        <p:spPr bwMode="auto">
          <a:xfrm flipH="1">
            <a:off x="2819400" y="39624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3" name="Line 30"/>
          <p:cNvSpPr>
            <a:spLocks noChangeShapeType="1"/>
          </p:cNvSpPr>
          <p:nvPr/>
        </p:nvSpPr>
        <p:spPr bwMode="auto">
          <a:xfrm>
            <a:off x="4724400" y="3352800"/>
            <a:ext cx="0" cy="609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4" name="Line 31"/>
          <p:cNvSpPr>
            <a:spLocks noChangeShapeType="1"/>
          </p:cNvSpPr>
          <p:nvPr/>
        </p:nvSpPr>
        <p:spPr bwMode="auto">
          <a:xfrm flipH="1">
            <a:off x="914400" y="42672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5" name="Rectangle 32"/>
          <p:cNvSpPr>
            <a:spLocks noChangeArrowheads="1"/>
          </p:cNvSpPr>
          <p:nvPr/>
        </p:nvSpPr>
        <p:spPr bwMode="auto">
          <a:xfrm>
            <a:off x="1676400" y="1752600"/>
            <a:ext cx="5919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beginning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ChangeArrowheads="1"/>
          </p:cNvSpPr>
          <p:nvPr/>
        </p:nvSpPr>
        <p:spPr bwMode="auto">
          <a:xfrm>
            <a:off x="387350" y="5187950"/>
            <a:ext cx="8216900" cy="1130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5257800"/>
            <a:ext cx="8001000" cy="1066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baseline="-25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mtClean="0"/>
              <a:t> = </a:t>
            </a:r>
            <a:r>
              <a:rPr lang="en-US" smtClean="0">
                <a:solidFill>
                  <a:schemeClr val="hlink"/>
                </a:solidFill>
              </a:rPr>
              <a:t>$1,000</a:t>
            </a:r>
            <a:r>
              <a:rPr lang="en-US" smtClean="0"/>
              <a:t>/(1</a:t>
            </a:r>
            <a:r>
              <a:rPr lang="en-US" smtClean="0">
                <a:solidFill>
                  <a:srgbClr val="C277FF"/>
                </a:solidFill>
              </a:rPr>
              <a:t>.07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0 </a:t>
            </a:r>
            <a:r>
              <a:rPr lang="en-US" smtClean="0"/>
              <a:t>+ </a:t>
            </a:r>
            <a:r>
              <a:rPr lang="en-US" smtClean="0">
                <a:solidFill>
                  <a:schemeClr val="hlink"/>
                </a:solidFill>
              </a:rPr>
              <a:t>$1,000</a:t>
            </a:r>
            <a:r>
              <a:rPr lang="en-US" smtClean="0"/>
              <a:t>/(1</a:t>
            </a:r>
            <a:r>
              <a:rPr lang="en-US" smtClean="0">
                <a:solidFill>
                  <a:srgbClr val="C277FF"/>
                </a:solidFill>
              </a:rPr>
              <a:t>.07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1 </a:t>
            </a:r>
            <a:r>
              <a:rPr lang="en-US" smtClean="0"/>
              <a:t>+ 			</a:t>
            </a:r>
            <a:r>
              <a:rPr lang="en-US" smtClean="0">
                <a:solidFill>
                  <a:schemeClr val="hlink"/>
                </a:solidFill>
              </a:rPr>
              <a:t>$1,000</a:t>
            </a:r>
            <a:r>
              <a:rPr lang="en-US" smtClean="0"/>
              <a:t>/(1</a:t>
            </a:r>
            <a:r>
              <a:rPr lang="en-US" smtClean="0">
                <a:solidFill>
                  <a:srgbClr val="C277FF"/>
                </a:solidFill>
              </a:rPr>
              <a:t>.07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tx2"/>
                </a:solidFill>
              </a:rPr>
              <a:t>2  </a:t>
            </a:r>
            <a:r>
              <a:rPr lang="en-US" smtClean="0"/>
              <a:t>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$2,808.02</a:t>
            </a:r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1905000" y="1676400"/>
            <a:ext cx="5486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Example of an</a:t>
            </a:r>
            <a:br>
              <a:rPr lang="en-US" b="1" smtClean="0"/>
            </a:br>
            <a:r>
              <a:rPr lang="en-US" b="1" smtClean="0"/>
              <a:t>Annuity Due -- PVAD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1828800" y="1600200"/>
            <a:ext cx="548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3048000"/>
            <a:ext cx="5635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42B200"/>
                </a:solidFill>
              </a:rPr>
              <a:t>$1,000.00</a:t>
            </a:r>
            <a:r>
              <a:rPr lang="en-US" sz="2400">
                <a:solidFill>
                  <a:schemeClr val="hlink"/>
                </a:solidFill>
              </a:rPr>
              <a:t>       $1,000           $1,000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914400" y="2819400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91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724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747713" y="2052638"/>
            <a:ext cx="7845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0                     1                    2                   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724400" y="3429000"/>
            <a:ext cx="0" cy="609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2819400" y="4114800"/>
            <a:ext cx="1828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4" name="Line 17"/>
          <p:cNvSpPr>
            <a:spLocks noChangeShapeType="1"/>
          </p:cNvSpPr>
          <p:nvPr/>
        </p:nvSpPr>
        <p:spPr bwMode="auto">
          <a:xfrm>
            <a:off x="2895600" y="3429000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5" name="Line 18"/>
          <p:cNvSpPr>
            <a:spLocks noChangeShapeType="1"/>
          </p:cNvSpPr>
          <p:nvPr/>
        </p:nvSpPr>
        <p:spPr bwMode="auto">
          <a:xfrm flipH="1">
            <a:off x="381000" y="4419600"/>
            <a:ext cx="1343025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304800" y="4495800"/>
            <a:ext cx="28559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$2,808.02 </a:t>
            </a:r>
            <a:r>
              <a:rPr lang="en-US" sz="2400">
                <a:solidFill>
                  <a:srgbClr val="000000"/>
                </a:solidFill>
              </a:rPr>
              <a:t>= </a:t>
            </a: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58387" name="Rectangle 21"/>
          <p:cNvSpPr>
            <a:spLocks noChangeArrowheads="1"/>
          </p:cNvSpPr>
          <p:nvPr/>
        </p:nvSpPr>
        <p:spPr bwMode="auto">
          <a:xfrm>
            <a:off x="1662113" y="2424113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C277FF"/>
                </a:solidFill>
              </a:rPr>
              <a:t>7%</a:t>
            </a:r>
          </a:p>
        </p:txBody>
      </p:sp>
      <p:sp>
        <p:nvSpPr>
          <p:cNvPr id="58388" name="Line 22"/>
          <p:cNvSpPr>
            <a:spLocks noChangeShapeType="1"/>
          </p:cNvSpPr>
          <p:nvPr/>
        </p:nvSpPr>
        <p:spPr bwMode="auto">
          <a:xfrm>
            <a:off x="2819400" y="2438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9" name="Rectangle 23"/>
          <p:cNvSpPr>
            <a:spLocks noChangeArrowheads="1"/>
          </p:cNvSpPr>
          <p:nvPr/>
        </p:nvSpPr>
        <p:spPr bwMode="auto">
          <a:xfrm>
            <a:off x="304800" y="3505200"/>
            <a:ext cx="1536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42B200"/>
                </a:solidFill>
              </a:rPr>
              <a:t>$   934.58</a:t>
            </a:r>
          </a:p>
        </p:txBody>
      </p:sp>
      <p:sp>
        <p:nvSpPr>
          <p:cNvPr id="58390" name="Line 24"/>
          <p:cNvSpPr>
            <a:spLocks noChangeShapeType="1"/>
          </p:cNvSpPr>
          <p:nvPr/>
        </p:nvSpPr>
        <p:spPr bwMode="auto">
          <a:xfrm flipH="1">
            <a:off x="1752600" y="3733800"/>
            <a:ext cx="1143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1" name="Rectangle 25"/>
          <p:cNvSpPr>
            <a:spLocks noChangeArrowheads="1"/>
          </p:cNvSpPr>
          <p:nvPr/>
        </p:nvSpPr>
        <p:spPr bwMode="auto">
          <a:xfrm>
            <a:off x="304800" y="3886200"/>
            <a:ext cx="1536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42B200"/>
                </a:solidFill>
              </a:rPr>
              <a:t>$   873.44</a:t>
            </a:r>
          </a:p>
        </p:txBody>
      </p:sp>
      <p:sp>
        <p:nvSpPr>
          <p:cNvPr id="58392" name="Line 26"/>
          <p:cNvSpPr>
            <a:spLocks noChangeShapeType="1"/>
          </p:cNvSpPr>
          <p:nvPr/>
        </p:nvSpPr>
        <p:spPr bwMode="auto">
          <a:xfrm flipH="1">
            <a:off x="1752600" y="4114800"/>
            <a:ext cx="1066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3" name="Rectangle 27"/>
          <p:cNvSpPr>
            <a:spLocks noChangeArrowheads="1"/>
          </p:cNvSpPr>
          <p:nvPr/>
        </p:nvSpPr>
        <p:spPr bwMode="auto">
          <a:xfrm>
            <a:off x="1676400" y="1752600"/>
            <a:ext cx="59197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u="sng">
                <a:solidFill>
                  <a:srgbClr val="000000"/>
                </a:solidFill>
              </a:rPr>
              <a:t>Cash flows occur at the beginning of the period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17526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defRPr/>
            </a:pP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 = </a:t>
            </a:r>
            <a:r>
              <a:rPr lang="en-US" sz="3400">
                <a:solidFill>
                  <a:srgbClr val="42B200"/>
                </a:solidFill>
              </a:rPr>
              <a:t>R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PVIFA</a:t>
            </a:r>
            <a:r>
              <a:rPr lang="en-US" sz="3400" baseline="-25000">
                <a:solidFill>
                  <a:srgbClr val="C277FF"/>
                </a:solidFill>
              </a:rPr>
              <a:t>i%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n</a:t>
            </a:r>
            <a:r>
              <a:rPr lang="en-US" sz="3400">
                <a:solidFill>
                  <a:srgbClr val="000000"/>
                </a:solidFill>
              </a:rPr>
              <a:t>)(1+</a:t>
            </a:r>
            <a:r>
              <a:rPr lang="en-US" sz="3400">
                <a:solidFill>
                  <a:srgbClr val="C277FF"/>
                </a:solidFill>
              </a:rPr>
              <a:t>i</a:t>
            </a:r>
            <a:r>
              <a:rPr lang="en-US" sz="3400">
                <a:solidFill>
                  <a:srgbClr val="000000"/>
                </a:solidFill>
              </a:rPr>
              <a:t>)	</a:t>
            </a:r>
          </a:p>
          <a:p>
            <a:pPr marL="342900" indent="-342900" algn="l">
              <a:defRPr/>
            </a:pP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PVAD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 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PVIFA</a:t>
            </a:r>
            <a:r>
              <a:rPr lang="en-US" sz="3400" baseline="-25000">
                <a:solidFill>
                  <a:srgbClr val="C277FF"/>
                </a:solidFill>
              </a:rPr>
              <a:t>7%</a:t>
            </a:r>
            <a:r>
              <a:rPr lang="en-US" sz="3400" baseline="-25000">
                <a:solidFill>
                  <a:srgbClr val="000000"/>
                </a:solidFill>
              </a:rPr>
              <a:t>,</a:t>
            </a:r>
            <a:r>
              <a:rPr lang="en-US" sz="3400" baseline="-25000">
                <a:solidFill>
                  <a:schemeClr val="tx2"/>
                </a:solidFill>
              </a:rPr>
              <a:t>3</a:t>
            </a:r>
            <a:r>
              <a:rPr lang="en-US" sz="3400">
                <a:solidFill>
                  <a:srgbClr val="000000"/>
                </a:solidFill>
              </a:rPr>
              <a:t>)(1</a:t>
            </a:r>
            <a:r>
              <a:rPr lang="en-US" sz="3400">
                <a:solidFill>
                  <a:srgbClr val="C277FF"/>
                </a:solidFill>
              </a:rPr>
              <a:t>.07</a:t>
            </a:r>
            <a:r>
              <a:rPr lang="en-US" sz="3400">
                <a:solidFill>
                  <a:srgbClr val="000000"/>
                </a:solidFill>
              </a:rPr>
              <a:t>) 			= </a:t>
            </a:r>
            <a:r>
              <a:rPr lang="en-US" sz="3400">
                <a:solidFill>
                  <a:srgbClr val="42B200"/>
                </a:solidFill>
              </a:rPr>
              <a:t>$1,000</a:t>
            </a:r>
            <a:r>
              <a:rPr lang="en-US" sz="3400">
                <a:solidFill>
                  <a:srgbClr val="000000"/>
                </a:solidFill>
              </a:rPr>
              <a:t> (</a:t>
            </a:r>
            <a:r>
              <a:rPr lang="en-US" sz="3400">
                <a:solidFill>
                  <a:schemeClr val="hlink"/>
                </a:solidFill>
              </a:rPr>
              <a:t>2.624</a:t>
            </a:r>
            <a:r>
              <a:rPr lang="en-US" sz="3400">
                <a:solidFill>
                  <a:srgbClr val="000000"/>
                </a:solidFill>
              </a:rPr>
              <a:t>)(1</a:t>
            </a:r>
            <a:r>
              <a:rPr lang="en-US" sz="3400">
                <a:solidFill>
                  <a:srgbClr val="C277FF"/>
                </a:solidFill>
              </a:rPr>
              <a:t>.07</a:t>
            </a:r>
            <a:r>
              <a:rPr lang="en-US" sz="3400">
                <a:solidFill>
                  <a:srgbClr val="000000"/>
                </a:solidFill>
              </a:rPr>
              <a:t>) =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$2,808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Valuation Using Table IV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9398" name="Object 6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3446463"/>
          <a:ext cx="7507288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Document" r:id="rId3" imgW="8101584" imgH="3355848" progId="Word.Document.8">
                  <p:embed/>
                </p:oleObj>
              </mc:Choice>
              <mc:Fallback>
                <p:oleObj name="Document" r:id="rId3" imgW="8101584" imgH="335584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6463"/>
                        <a:ext cx="7507288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1066800" y="3962400"/>
            <a:ext cx="7086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2819400" y="3429000"/>
            <a:ext cx="0" cy="3124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1066800" y="4495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1066800" y="6019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1054100" y="55118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1066800" y="4965700"/>
            <a:ext cx="708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47244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105400" y="5105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191000" y="51054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1905000" y="1676400"/>
            <a:ext cx="7010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PVAD Problem</a:t>
            </a: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1828800" y="1600200"/>
            <a:ext cx="7010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chemeClr val="tx2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        </a:t>
            </a:r>
            <a:r>
              <a:rPr lang="en-US" sz="2800">
                <a:solidFill>
                  <a:srgbClr val="C277FF"/>
                </a:solidFill>
              </a:rPr>
              <a:t>    7</a:t>
            </a:r>
            <a:r>
              <a:rPr lang="en-US" sz="2800">
                <a:solidFill>
                  <a:srgbClr val="000000"/>
                </a:solidFill>
              </a:rPr>
              <a:t>           </a:t>
            </a:r>
            <a:r>
              <a:rPr lang="en-US" sz="2800">
                <a:solidFill>
                  <a:srgbClr val="42B200"/>
                </a:solidFill>
              </a:rPr>
              <a:t>        -1,000</a:t>
            </a:r>
            <a:r>
              <a:rPr lang="en-US" sz="2800">
                <a:solidFill>
                  <a:schemeClr val="hlink"/>
                </a:solidFill>
              </a:rPr>
              <a:t>        0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</a:t>
            </a:r>
            <a:r>
              <a:rPr lang="en-US" sz="2800">
                <a:solidFill>
                  <a:schemeClr val="hlink"/>
                </a:solidFill>
              </a:rPr>
              <a:t>2,808.02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4191000" y="55626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5105400" y="55626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Rectangle 20"/>
          <p:cNvSpPr>
            <a:spLocks noChangeArrowheads="1"/>
          </p:cNvSpPr>
          <p:nvPr/>
        </p:nvSpPr>
        <p:spPr bwMode="auto">
          <a:xfrm>
            <a:off x="4191000" y="6019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1"/>
          <p:cNvSpPr>
            <a:spLocks noChangeArrowheads="1"/>
          </p:cNvSpPr>
          <p:nvPr/>
        </p:nvSpPr>
        <p:spPr bwMode="auto">
          <a:xfrm>
            <a:off x="5105400" y="6019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19"/>
          <p:cNvSpPr>
            <a:spLocks noChangeArrowheads="1"/>
          </p:cNvSpPr>
          <p:nvPr/>
        </p:nvSpPr>
        <p:spPr bwMode="auto">
          <a:xfrm>
            <a:off x="533400" y="3886200"/>
            <a:ext cx="83058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Complete the problem the same as an “</a:t>
            </a:r>
            <a:r>
              <a:rPr lang="en-US" sz="2400" b="0" i="1">
                <a:solidFill>
                  <a:srgbClr val="000000"/>
                </a:solidFill>
              </a:rPr>
              <a:t>ordinary annuity</a:t>
            </a:r>
            <a:r>
              <a:rPr lang="en-US" sz="2400">
                <a:solidFill>
                  <a:srgbClr val="000000"/>
                </a:solidFill>
              </a:rPr>
              <a:t>” problem, except you must change the calculator setting to “BGN” first.  Don’t forget to change back!</a:t>
            </a:r>
          </a:p>
          <a:p>
            <a:pPr algn="l"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1: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BGN		keys</a:t>
            </a:r>
          </a:p>
          <a:p>
            <a:pPr algn="l">
              <a:spcBef>
                <a:spcPct val="10000"/>
              </a:spcBef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2: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SET		keys</a:t>
            </a:r>
          </a:p>
          <a:p>
            <a:pPr algn="l">
              <a:spcBef>
                <a:spcPct val="10000"/>
              </a:spcBef>
              <a:spcAft>
                <a:spcPct val="20000"/>
              </a:spcAft>
            </a:pPr>
            <a:r>
              <a:rPr lang="en-US" sz="2400">
                <a:solidFill>
                  <a:srgbClr val="000000"/>
                </a:solidFill>
              </a:rPr>
              <a:t>Step 3:	Press		2</a:t>
            </a:r>
            <a:r>
              <a:rPr lang="en-US" sz="2400" baseline="30000">
                <a:solidFill>
                  <a:srgbClr val="000000"/>
                </a:solidFill>
              </a:rPr>
              <a:t>nd</a:t>
            </a:r>
            <a:r>
              <a:rPr lang="en-US" sz="2400">
                <a:solidFill>
                  <a:srgbClr val="000000"/>
                </a:solidFill>
              </a:rPr>
              <a:t>	QUIT		keys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495800"/>
          </a:xfrm>
          <a:noFill/>
        </p:spPr>
        <p:txBody>
          <a:bodyPr/>
          <a:lstStyle/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1.  Read problem thoroughly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2.  Determine if it is a PV or FV problem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3.  Create a time line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4.  Put cash flows and arrows on time line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5.  Determine if solution involves a single 	       	CF, annuity stream(s), or mixed flow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6.  Solve the problem</a:t>
            </a:r>
          </a:p>
          <a:p>
            <a:pPr marL="685800" indent="-6858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7.  Check with financial calculator (optional)</a:t>
            </a: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>
            <a:off x="1905000" y="1676400"/>
            <a:ext cx="6172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66294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3900" b="1" smtClean="0"/>
              <a:t>Steps to Solve Time Value of Money Problems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1828800" y="1600200"/>
            <a:ext cx="6172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3435350" y="2216150"/>
            <a:ext cx="2806700" cy="9017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Simple Interest Formula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620000" cy="40386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Formula</a:t>
            </a:r>
            <a:r>
              <a:rPr lang="en-US" smtClean="0"/>
              <a:t>		</a:t>
            </a:r>
            <a:r>
              <a:rPr lang="en-US" smtClean="0">
                <a:solidFill>
                  <a:schemeClr val="hlink"/>
                </a:solidFill>
              </a:rPr>
              <a:t>SI </a:t>
            </a:r>
            <a:r>
              <a:rPr lang="en-US" smtClean="0"/>
              <a:t>= 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(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)(</a:t>
            </a:r>
            <a:r>
              <a:rPr lang="en-US" smtClean="0">
                <a:solidFill>
                  <a:schemeClr val="tx2"/>
                </a:solidFill>
              </a:rPr>
              <a:t>n</a:t>
            </a:r>
            <a:r>
              <a:rPr lang="en-US" smtClean="0"/>
              <a:t>)</a:t>
            </a:r>
            <a:r>
              <a:rPr lang="en-US" sz="3200" smtClean="0"/>
              <a:t>	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hlink"/>
                </a:solidFill>
              </a:rPr>
              <a:t>	SI</a:t>
            </a:r>
            <a:r>
              <a:rPr lang="en-US" smtClean="0"/>
              <a:t>:	Simple Interest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014A01"/>
                </a:solidFill>
              </a:rPr>
              <a:t>	</a:t>
            </a:r>
            <a:r>
              <a:rPr lang="en-US" smtClean="0">
                <a:solidFill>
                  <a:srgbClr val="42B200"/>
                </a:solidFill>
              </a:rPr>
              <a:t>P</a:t>
            </a:r>
            <a:r>
              <a:rPr lang="en-US" baseline="-25000" smtClean="0">
                <a:solidFill>
                  <a:srgbClr val="42B200"/>
                </a:solidFill>
              </a:rPr>
              <a:t>0</a:t>
            </a:r>
            <a:r>
              <a:rPr lang="en-US" smtClean="0"/>
              <a:t>:	Deposit today (t=0)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380069"/>
                </a:solidFill>
              </a:rPr>
              <a:t>	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:	Interest Rate per Period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	n</a:t>
            </a:r>
            <a:r>
              <a:rPr lang="en-US" smtClean="0"/>
              <a:t>:	Number of Time Periods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981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	</a:t>
            </a:r>
            <a:r>
              <a:rPr lang="en-US" sz="3200" smtClean="0"/>
              <a:t>Julie Miller will receive the set of </a:t>
            </a:r>
            <a:r>
              <a:rPr lang="en-US" sz="3200" smtClean="0">
                <a:solidFill>
                  <a:srgbClr val="A75151"/>
                </a:solidFill>
              </a:rPr>
              <a:t>cash flows </a:t>
            </a:r>
            <a:r>
              <a:rPr lang="en-US" sz="3200" smtClean="0"/>
              <a:t>below.  What is the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 Value </a:t>
            </a:r>
            <a:r>
              <a:rPr lang="en-US" sz="3200" smtClean="0"/>
              <a:t>at a discount rate of </a:t>
            </a:r>
            <a:r>
              <a:rPr lang="en-US" sz="3200" smtClean="0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10%</a:t>
            </a:r>
            <a:r>
              <a:rPr lang="en-US" sz="3200" smtClean="0"/>
              <a:t>?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Mixed Flows Example</a:t>
            </a: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1600200" y="4648200"/>
            <a:ext cx="6172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7772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128713" y="3657600"/>
            <a:ext cx="6883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</a:t>
            </a:r>
            <a:r>
              <a:rPr lang="en-US" b="0">
                <a:solidFill>
                  <a:srgbClr val="000000"/>
                </a:solidFill>
              </a:rPr>
              <a:t>0        1        2        3        4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2119313" y="4772025"/>
            <a:ext cx="63373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$600    $600   $400   $400  $100</a:t>
            </a:r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7772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2057400" y="5867400"/>
            <a:ext cx="76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052513" y="5457825"/>
            <a:ext cx="8715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738313" y="4162425"/>
            <a:ext cx="9937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C277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10%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281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41148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54102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6629400" y="4267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281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41148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54102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>
            <a:off x="6629400" y="54864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28194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4114800" y="586740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>
            <a:off x="5410200" y="5867400"/>
            <a:ext cx="1219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6629400" y="58674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01000" cy="4343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	</a:t>
            </a:r>
            <a:r>
              <a:rPr lang="en-US" sz="3200" smtClean="0"/>
              <a:t>1.	Solve a </a:t>
            </a:r>
            <a:r>
              <a:rPr lang="en-US" sz="3200" smtClean="0">
                <a:solidFill>
                  <a:schemeClr val="hlink"/>
                </a:solidFill>
              </a:rPr>
              <a:t>“</a:t>
            </a:r>
            <a:r>
              <a:rPr lang="en-US" sz="32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piece-at-a-time</a:t>
            </a:r>
            <a:r>
              <a:rPr lang="en-US" sz="3200" smtClean="0">
                <a:solidFill>
                  <a:schemeClr val="hlink"/>
                </a:solidFill>
              </a:rPr>
              <a:t>” </a:t>
            </a:r>
            <a:r>
              <a:rPr lang="en-US" sz="3200" smtClean="0"/>
              <a:t>by 		discounting each </a:t>
            </a:r>
            <a:r>
              <a:rPr lang="en-US" sz="32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piece</a:t>
            </a:r>
            <a:r>
              <a:rPr lang="en-US" sz="3200" smtClean="0"/>
              <a:t> back to t=0.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3200" smtClean="0"/>
              <a:t>	2.	Solve a </a:t>
            </a:r>
            <a:r>
              <a:rPr lang="en-US" sz="3200" smtClean="0">
                <a:solidFill>
                  <a:schemeClr val="accent1"/>
                </a:solidFill>
              </a:rPr>
              <a:t>“</a:t>
            </a:r>
            <a:r>
              <a:rPr lang="en-US" sz="3200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group-at-a-time</a:t>
            </a:r>
            <a:r>
              <a:rPr lang="en-US" sz="3200" smtClean="0">
                <a:solidFill>
                  <a:schemeClr val="accent1"/>
                </a:solidFill>
              </a:rPr>
              <a:t>” </a:t>
            </a:r>
            <a:r>
              <a:rPr lang="en-US" sz="3200" smtClean="0"/>
              <a:t>by first		breaking problem into </a:t>
            </a:r>
            <a:r>
              <a:rPr lang="en-US" sz="3200" u="sng" smtClean="0"/>
              <a:t>groups</a:t>
            </a:r>
            <a:r>
              <a:rPr lang="en-US" sz="3200" smtClean="0"/>
              <a:t> </a:t>
            </a:r>
            <a:r>
              <a:rPr lang="en-US" sz="3200" u="sng" smtClean="0"/>
              <a:t>of</a:t>
            </a:r>
            <a:r>
              <a:rPr lang="en-US" sz="3200" smtClean="0"/>
              <a:t> 	</a:t>
            </a:r>
            <a:r>
              <a:rPr lang="en-US" sz="3200" u="sng" smtClean="0"/>
              <a:t>annuity</a:t>
            </a:r>
            <a:r>
              <a:rPr lang="en-US" sz="3200" smtClean="0"/>
              <a:t> </a:t>
            </a:r>
            <a:r>
              <a:rPr lang="en-US" sz="3200" u="sng" smtClean="0"/>
              <a:t>streams</a:t>
            </a:r>
            <a:r>
              <a:rPr lang="en-US" sz="3200" smtClean="0"/>
              <a:t> and any </a:t>
            </a:r>
            <a:r>
              <a:rPr lang="en-US" sz="3200" u="sng" smtClean="0"/>
              <a:t>single</a:t>
            </a:r>
            <a:r>
              <a:rPr lang="en-US" sz="3200" smtClean="0"/>
              <a:t>  	</a:t>
            </a:r>
            <a:r>
              <a:rPr lang="en-US" sz="3200" u="sng" smtClean="0"/>
              <a:t>cash</a:t>
            </a:r>
            <a:r>
              <a:rPr lang="en-US" sz="3200" smtClean="0"/>
              <a:t> </a:t>
            </a:r>
            <a:r>
              <a:rPr lang="en-US" sz="3200" u="sng" smtClean="0"/>
              <a:t>flow</a:t>
            </a:r>
            <a:r>
              <a:rPr lang="en-US" sz="3200" smtClean="0"/>
              <a:t> </a:t>
            </a:r>
            <a:r>
              <a:rPr lang="en-US" sz="3200" u="sng" smtClean="0"/>
              <a:t>group</a:t>
            </a:r>
            <a:r>
              <a:rPr lang="en-US" sz="3200" smtClean="0"/>
              <a:t>.  Then discount 	each </a:t>
            </a:r>
            <a:r>
              <a:rPr lang="en-US" sz="3200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</a:t>
            </a:r>
            <a:r>
              <a:rPr lang="en-US" sz="3200" smtClean="0"/>
              <a:t> back to t=0.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1905000" y="1676400"/>
            <a:ext cx="381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How to Solve?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828800" y="1600200"/>
            <a:ext cx="3810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>
            <a:off x="1905000" y="1676400"/>
            <a:ext cx="4876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“Piece-At-A-Time”</a:t>
            </a: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1828800" y="1600200"/>
            <a:ext cx="4876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1905000" y="3048000"/>
            <a:ext cx="6172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19050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80772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357313" y="2057400"/>
            <a:ext cx="68691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 b="0">
                <a:solidFill>
                  <a:srgbClr val="000000"/>
                </a:solidFill>
              </a:rPr>
              <a:t>   </a:t>
            </a:r>
            <a:r>
              <a:rPr lang="en-US" b="0">
                <a:solidFill>
                  <a:srgbClr val="000000"/>
                </a:solidFill>
              </a:rPr>
              <a:t>0       1         2        3       4  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2347913" y="3095625"/>
            <a:ext cx="63373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$600    $600   $400   $400  $100</a:t>
            </a: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2362200" y="3886200"/>
            <a:ext cx="76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2043113" y="2562225"/>
            <a:ext cx="9937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solidFill>
                  <a:srgbClr val="C277FF"/>
                </a:solidFill>
              </a:rPr>
              <a:t>10%</a:t>
            </a:r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1242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44196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57150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6934200" y="2667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3124200" y="36576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2362200" y="4267200"/>
            <a:ext cx="205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900113" y="3597275"/>
            <a:ext cx="147002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$545.45</a:t>
            </a:r>
          </a:p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$495.87</a:t>
            </a:r>
          </a:p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$300.53</a:t>
            </a:r>
          </a:p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$273.21</a:t>
            </a:r>
          </a:p>
          <a:p>
            <a:pPr algn="l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  62.09</a:t>
            </a:r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2362200" y="4724400"/>
            <a:ext cx="3352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2362200" y="5105400"/>
            <a:ext cx="457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2362200" y="5486400"/>
            <a:ext cx="5715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5715000" y="3657600"/>
            <a:ext cx="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6934200" y="3657600"/>
            <a:ext cx="0" cy="144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8077200" y="3657600"/>
            <a:ext cx="0" cy="182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914400" y="5791200"/>
            <a:ext cx="1447800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747713" y="5838825"/>
            <a:ext cx="6540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$1677.15 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 the Mixed 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905000" y="1676400"/>
            <a:ext cx="6172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“Group-At-A-Time” (#1)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1828800" y="1600200"/>
            <a:ext cx="6172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1981200" y="2743200"/>
            <a:ext cx="541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19812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73914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509713" y="1876425"/>
            <a:ext cx="61118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 b="0">
                <a:solidFill>
                  <a:srgbClr val="000000"/>
                </a:solidFill>
              </a:rPr>
              <a:t>   </a:t>
            </a:r>
            <a:r>
              <a:rPr lang="en-US" sz="3200" b="0">
                <a:solidFill>
                  <a:srgbClr val="000000"/>
                </a:solidFill>
              </a:rPr>
              <a:t>0       1         2        3       4       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2347913" y="2867025"/>
            <a:ext cx="55753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$600    $600   $400   $400  $100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1966913" y="2301875"/>
            <a:ext cx="8937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>
                <a:solidFill>
                  <a:srgbClr val="C277FF"/>
                </a:solidFill>
              </a:rPr>
              <a:t>10%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29718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42672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53340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6324600" y="23622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2971800" y="3352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4267200" y="3352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2438400" y="3581400"/>
            <a:ext cx="1828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900113" y="3338513"/>
            <a:ext cx="1538287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$1,041.60</a:t>
            </a:r>
          </a:p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   573.57</a:t>
            </a:r>
          </a:p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     62.10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4267200" y="3886200"/>
            <a:ext cx="205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2438400" y="4267200"/>
            <a:ext cx="495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5334000" y="335280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7391400" y="3352800"/>
            <a:ext cx="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838200" y="4572000"/>
            <a:ext cx="175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823913" y="4633913"/>
            <a:ext cx="63325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$1,677.27</a:t>
            </a:r>
            <a:r>
              <a:rPr lang="en-US" sz="24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24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4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 Mixed Flow </a:t>
            </a: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[Using Tables]</a:t>
            </a:r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230188" y="5243513"/>
            <a:ext cx="86836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/>
            <a:r>
              <a:rPr lang="en-US" sz="2400">
                <a:solidFill>
                  <a:srgbClr val="A75151"/>
                </a:solidFill>
              </a:rPr>
              <a:t>$600</a:t>
            </a:r>
            <a:r>
              <a:rPr lang="en-US" sz="2400">
                <a:solidFill>
                  <a:srgbClr val="000000"/>
                </a:solidFill>
              </a:rPr>
              <a:t>(</a:t>
            </a:r>
            <a:r>
              <a:rPr lang="en-US" sz="2400">
                <a:solidFill>
                  <a:schemeClr val="hlink"/>
                </a:solidFill>
              </a:rPr>
              <a:t>PVIFA</a:t>
            </a:r>
            <a:r>
              <a:rPr lang="en-US" sz="2400" baseline="-25000">
                <a:solidFill>
                  <a:srgbClr val="C277FF"/>
                </a:solidFill>
              </a:rPr>
              <a:t>10%</a:t>
            </a:r>
            <a:r>
              <a:rPr lang="en-US" sz="2400" baseline="-25000">
                <a:solidFill>
                  <a:srgbClr val="000000"/>
                </a:solidFill>
              </a:rPr>
              <a:t>,</a:t>
            </a:r>
            <a:r>
              <a:rPr lang="en-US" sz="2400" baseline="-25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) =             </a:t>
            </a:r>
            <a:r>
              <a:rPr lang="en-US" sz="2400">
                <a:solidFill>
                  <a:srgbClr val="A75151"/>
                </a:solidFill>
              </a:rPr>
              <a:t>$600</a:t>
            </a:r>
            <a:r>
              <a:rPr lang="en-US" sz="2400">
                <a:solidFill>
                  <a:srgbClr val="000000"/>
                </a:solidFill>
              </a:rPr>
              <a:t>(</a:t>
            </a:r>
            <a:r>
              <a:rPr lang="en-US" sz="2400">
                <a:solidFill>
                  <a:schemeClr val="hlink"/>
                </a:solidFill>
              </a:rPr>
              <a:t>1.736</a:t>
            </a:r>
            <a:r>
              <a:rPr lang="en-US" sz="2400">
                <a:solidFill>
                  <a:srgbClr val="000000"/>
                </a:solidFill>
              </a:rPr>
              <a:t>) = </a:t>
            </a:r>
            <a:r>
              <a:rPr lang="en-US" sz="2400">
                <a:solidFill>
                  <a:srgbClr val="42B200"/>
                </a:solidFill>
              </a:rPr>
              <a:t>$1,041.60</a:t>
            </a:r>
            <a:endParaRPr lang="en-US" sz="2400">
              <a:solidFill>
                <a:srgbClr val="014A01"/>
              </a:solidFill>
            </a:endParaRPr>
          </a:p>
          <a:p>
            <a:pPr algn="r"/>
            <a:r>
              <a:rPr lang="en-US" sz="2400">
                <a:solidFill>
                  <a:srgbClr val="A75151"/>
                </a:solidFill>
              </a:rPr>
              <a:t>$400</a:t>
            </a:r>
            <a:r>
              <a:rPr lang="en-US" sz="2400">
                <a:solidFill>
                  <a:srgbClr val="000000"/>
                </a:solidFill>
              </a:rPr>
              <a:t>(</a:t>
            </a:r>
            <a:r>
              <a:rPr lang="en-US" sz="2400">
                <a:solidFill>
                  <a:schemeClr val="hlink"/>
                </a:solidFill>
              </a:rPr>
              <a:t>PVIFA</a:t>
            </a:r>
            <a:r>
              <a:rPr lang="en-US" sz="2400" baseline="-25000">
                <a:solidFill>
                  <a:srgbClr val="C277FF"/>
                </a:solidFill>
              </a:rPr>
              <a:t>10%</a:t>
            </a:r>
            <a:r>
              <a:rPr lang="en-US" sz="2400" baseline="-25000">
                <a:solidFill>
                  <a:srgbClr val="000000"/>
                </a:solidFill>
              </a:rPr>
              <a:t>,</a:t>
            </a:r>
            <a:r>
              <a:rPr lang="en-US" sz="2400" baseline="-25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)(</a:t>
            </a:r>
            <a:r>
              <a:rPr lang="en-US" sz="2400">
                <a:solidFill>
                  <a:schemeClr val="hlink"/>
                </a:solidFill>
              </a:rPr>
              <a:t>PVIF</a:t>
            </a:r>
            <a:r>
              <a:rPr lang="en-US" sz="2400" baseline="-25000">
                <a:solidFill>
                  <a:srgbClr val="C277FF"/>
                </a:solidFill>
              </a:rPr>
              <a:t>10%</a:t>
            </a:r>
            <a:r>
              <a:rPr lang="en-US" sz="2400" baseline="-25000">
                <a:solidFill>
                  <a:srgbClr val="000000"/>
                </a:solidFill>
              </a:rPr>
              <a:t>,</a:t>
            </a:r>
            <a:r>
              <a:rPr lang="en-US" sz="2400" baseline="-25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) = </a:t>
            </a:r>
            <a:r>
              <a:rPr lang="en-US" sz="2400">
                <a:solidFill>
                  <a:srgbClr val="A75151"/>
                </a:solidFill>
              </a:rPr>
              <a:t>$400</a:t>
            </a:r>
            <a:r>
              <a:rPr lang="en-US" sz="2400">
                <a:solidFill>
                  <a:srgbClr val="000000"/>
                </a:solidFill>
              </a:rPr>
              <a:t>(</a:t>
            </a:r>
            <a:r>
              <a:rPr lang="en-US" sz="2400">
                <a:solidFill>
                  <a:schemeClr val="hlink"/>
                </a:solidFill>
              </a:rPr>
              <a:t>1.736</a:t>
            </a:r>
            <a:r>
              <a:rPr lang="en-US" sz="2400">
                <a:solidFill>
                  <a:srgbClr val="000000"/>
                </a:solidFill>
              </a:rPr>
              <a:t>)(</a:t>
            </a:r>
            <a:r>
              <a:rPr lang="en-US" sz="2400">
                <a:solidFill>
                  <a:schemeClr val="hlink"/>
                </a:solidFill>
              </a:rPr>
              <a:t>0.826</a:t>
            </a:r>
            <a:r>
              <a:rPr lang="en-US" sz="2400">
                <a:solidFill>
                  <a:srgbClr val="000000"/>
                </a:solidFill>
              </a:rPr>
              <a:t>) =</a:t>
            </a:r>
            <a:r>
              <a:rPr lang="en-US" sz="2400">
                <a:solidFill>
                  <a:srgbClr val="42B200"/>
                </a:solidFill>
              </a:rPr>
              <a:t>    $573.57</a:t>
            </a:r>
            <a:endParaRPr lang="en-US" sz="2400">
              <a:solidFill>
                <a:srgbClr val="014A01"/>
              </a:solidFill>
            </a:endParaRPr>
          </a:p>
          <a:p>
            <a:pPr algn="r"/>
            <a:r>
              <a:rPr lang="en-US" sz="2400">
                <a:solidFill>
                  <a:srgbClr val="A75151"/>
                </a:solidFill>
              </a:rPr>
              <a:t>$100</a:t>
            </a:r>
            <a:r>
              <a:rPr lang="en-US" sz="2400">
                <a:solidFill>
                  <a:srgbClr val="000000"/>
                </a:solidFill>
              </a:rPr>
              <a:t> (</a:t>
            </a:r>
            <a:r>
              <a:rPr lang="en-US" sz="2400">
                <a:solidFill>
                  <a:schemeClr val="hlink"/>
                </a:solidFill>
              </a:rPr>
              <a:t>PVIF</a:t>
            </a:r>
            <a:r>
              <a:rPr lang="en-US" sz="2400" baseline="-25000">
                <a:solidFill>
                  <a:srgbClr val="C277FF"/>
                </a:solidFill>
              </a:rPr>
              <a:t>10%</a:t>
            </a:r>
            <a:r>
              <a:rPr lang="en-US" sz="2400" baseline="-25000">
                <a:solidFill>
                  <a:srgbClr val="000000"/>
                </a:solidFill>
              </a:rPr>
              <a:t>,</a:t>
            </a:r>
            <a:r>
              <a:rPr lang="en-US" sz="2400" baseline="-25000">
                <a:solidFill>
                  <a:schemeClr val="tx2"/>
                </a:solidFill>
              </a:rPr>
              <a:t>5</a:t>
            </a:r>
            <a:r>
              <a:rPr lang="en-US" sz="2400">
                <a:solidFill>
                  <a:srgbClr val="000000"/>
                </a:solidFill>
              </a:rPr>
              <a:t>) =            </a:t>
            </a:r>
            <a:r>
              <a:rPr lang="en-US" sz="2400">
                <a:solidFill>
                  <a:srgbClr val="A75151"/>
                </a:solidFill>
              </a:rPr>
              <a:t>$100</a:t>
            </a:r>
            <a:r>
              <a:rPr lang="en-US" sz="2400">
                <a:solidFill>
                  <a:srgbClr val="000000"/>
                </a:solidFill>
              </a:rPr>
              <a:t> (</a:t>
            </a:r>
            <a:r>
              <a:rPr lang="en-US" sz="2400">
                <a:solidFill>
                  <a:schemeClr val="hlink"/>
                </a:solidFill>
              </a:rPr>
              <a:t>0.621</a:t>
            </a:r>
            <a:r>
              <a:rPr lang="en-US" sz="2400">
                <a:solidFill>
                  <a:srgbClr val="000000"/>
                </a:solidFill>
              </a:rPr>
              <a:t>) =</a:t>
            </a:r>
            <a:r>
              <a:rPr lang="en-US" sz="2400">
                <a:solidFill>
                  <a:srgbClr val="42B200"/>
                </a:solidFill>
              </a:rPr>
              <a:t>      $62.10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438400" y="3886200"/>
            <a:ext cx="1828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1628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“Group-At-A-Time”  (#2)</a:t>
            </a: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1981200" y="2590800"/>
            <a:ext cx="4343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1981200" y="23622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509713" y="1920875"/>
            <a:ext cx="50673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b="0">
                <a:solidFill>
                  <a:srgbClr val="000000"/>
                </a:solidFill>
              </a:rPr>
              <a:t>   </a:t>
            </a:r>
            <a:r>
              <a:rPr lang="en-US" sz="2800" b="0">
                <a:solidFill>
                  <a:srgbClr val="000000"/>
                </a:solidFill>
              </a:rPr>
              <a:t>0         1         2          3         4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424113" y="2638425"/>
            <a:ext cx="43561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$400     $400      $400    $400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971800" y="23622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4114800" y="23622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5257800" y="23622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6324600" y="23622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29718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1981200" y="3352800"/>
            <a:ext cx="426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41148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2578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62484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6616700" y="3552825"/>
            <a:ext cx="2268538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>
                <a:solidFill>
                  <a:srgbClr val="014A01"/>
                </a:solidFill>
              </a:rPr>
              <a:t> </a:t>
            </a:r>
            <a:r>
              <a:rPr lang="en-US" sz="3200">
                <a:solidFill>
                  <a:srgbClr val="000000"/>
                </a:solidFill>
              </a:rPr>
              <a:t>equals</a:t>
            </a:r>
          </a:p>
          <a:p>
            <a:pPr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$1677.30.</a:t>
            </a:r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1509713" y="3444875"/>
            <a:ext cx="28003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b="0">
                <a:solidFill>
                  <a:srgbClr val="000000"/>
                </a:solidFill>
              </a:rPr>
              <a:t>   </a:t>
            </a:r>
            <a:r>
              <a:rPr lang="en-US" sz="2800" b="0">
                <a:solidFill>
                  <a:srgbClr val="000000"/>
                </a:solidFill>
              </a:rPr>
              <a:t>0         1         2</a:t>
            </a:r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4114800" y="3886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3048000" y="3886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>
            <a:off x="1981200" y="4800600"/>
            <a:ext cx="213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2424113" y="4162425"/>
            <a:ext cx="21463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$200     $200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1509713" y="4892675"/>
            <a:ext cx="60531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b="0">
                <a:solidFill>
                  <a:srgbClr val="000000"/>
                </a:solidFill>
              </a:rPr>
              <a:t>   </a:t>
            </a:r>
            <a:r>
              <a:rPr lang="en-US" sz="2800" b="0">
                <a:solidFill>
                  <a:srgbClr val="000000"/>
                </a:solidFill>
              </a:rPr>
              <a:t>0         1         2          3         4        5</a:t>
            </a:r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19812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30480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7" name="Line 27"/>
          <p:cNvSpPr>
            <a:spLocks noChangeShapeType="1"/>
          </p:cNvSpPr>
          <p:nvPr/>
        </p:nvSpPr>
        <p:spPr bwMode="auto">
          <a:xfrm>
            <a:off x="41148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8" name="Line 28"/>
          <p:cNvSpPr>
            <a:spLocks noChangeShapeType="1"/>
          </p:cNvSpPr>
          <p:nvPr/>
        </p:nvSpPr>
        <p:spPr bwMode="auto">
          <a:xfrm>
            <a:off x="52578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63246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7315200" y="5257800"/>
            <a:ext cx="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1981200" y="5486400"/>
            <a:ext cx="533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2347913" y="5457825"/>
            <a:ext cx="54229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           $100</a:t>
            </a:r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7315200" y="58674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1981200" y="6096000"/>
            <a:ext cx="533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>
            <a:off x="1981200" y="3886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>
            <a:off x="1981200" y="4114800"/>
            <a:ext cx="213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7" name="Line 37"/>
          <p:cNvSpPr>
            <a:spLocks noChangeShapeType="1"/>
          </p:cNvSpPr>
          <p:nvPr/>
        </p:nvSpPr>
        <p:spPr bwMode="auto">
          <a:xfrm>
            <a:off x="4114800" y="4572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98" name="Line 38"/>
          <p:cNvSpPr>
            <a:spLocks noChangeShapeType="1"/>
          </p:cNvSpPr>
          <p:nvPr/>
        </p:nvSpPr>
        <p:spPr bwMode="auto">
          <a:xfrm>
            <a:off x="3048000" y="4572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290513" y="3109913"/>
            <a:ext cx="15382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$1,268.00</a:t>
            </a: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442913" y="4557713"/>
            <a:ext cx="12842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$347.20</a:t>
            </a:r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595313" y="5853113"/>
            <a:ext cx="1114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$62.10</a:t>
            </a:r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595313" y="3705225"/>
            <a:ext cx="1038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Plus</a:t>
            </a: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595313" y="5076825"/>
            <a:ext cx="1038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675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0386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Use the highlighted key for starting the process of solving a mixed cash flow problem</a:t>
            </a:r>
          </a:p>
        </p:txBody>
      </p:sp>
      <p:sp>
        <p:nvSpPr>
          <p:cNvPr id="67588" name="Line 5"/>
          <p:cNvSpPr>
            <a:spLocks noChangeShapeType="1"/>
          </p:cNvSpPr>
          <p:nvPr/>
        </p:nvSpPr>
        <p:spPr bwMode="auto">
          <a:xfrm>
            <a:off x="1828800" y="1600200"/>
            <a:ext cx="6477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9" name="Line 6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0" name="Oval 7"/>
          <p:cNvSpPr>
            <a:spLocks noChangeArrowheads="1"/>
          </p:cNvSpPr>
          <p:nvPr/>
        </p:nvSpPr>
        <p:spPr bwMode="auto">
          <a:xfrm>
            <a:off x="1828800" y="40386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Rectangle 8"/>
          <p:cNvSpPr>
            <a:spLocks noChangeArrowheads="1"/>
          </p:cNvSpPr>
          <p:nvPr/>
        </p:nvSpPr>
        <p:spPr bwMode="auto">
          <a:xfrm>
            <a:off x="4419600" y="4038600"/>
            <a:ext cx="40386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en-US" sz="2800">
                <a:solidFill>
                  <a:srgbClr val="000000"/>
                </a:solidFill>
              </a:rPr>
              <a:t>Press the </a:t>
            </a:r>
            <a:r>
              <a:rPr lang="en-US" sz="2800" u="sng">
                <a:solidFill>
                  <a:schemeClr val="hlink"/>
                </a:solidFill>
              </a:rPr>
              <a:t>CF key</a:t>
            </a:r>
            <a:r>
              <a:rPr lang="en-US" sz="2800">
                <a:solidFill>
                  <a:srgbClr val="000000"/>
                </a:solidFill>
              </a:rPr>
              <a:t> and </a:t>
            </a:r>
            <a:r>
              <a:rPr lang="en-US" sz="2800" u="sng">
                <a:solidFill>
                  <a:schemeClr val="hlink"/>
                </a:solidFill>
              </a:rPr>
              <a:t>down arrow key</a:t>
            </a:r>
            <a:r>
              <a:rPr lang="en-US" sz="2800">
                <a:solidFill>
                  <a:srgbClr val="000000"/>
                </a:solidFill>
              </a:rPr>
              <a:t> through a few of the keys as you look at the definitions on the </a:t>
            </a:r>
            <a:r>
              <a:rPr lang="en-US" sz="2800" i="1">
                <a:solidFill>
                  <a:srgbClr val="000000"/>
                </a:solidFill>
              </a:rPr>
              <a:t>next slide</a:t>
            </a:r>
          </a:p>
        </p:txBody>
      </p:sp>
      <p:sp>
        <p:nvSpPr>
          <p:cNvPr id="103434" name="Rectangle 10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143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Solving the Mixed Flows  Problem using CF Registry</a:t>
            </a:r>
          </a:p>
        </p:txBody>
      </p:sp>
      <p:sp>
        <p:nvSpPr>
          <p:cNvPr id="67593" name="Oval 11"/>
          <p:cNvSpPr>
            <a:spLocks noChangeArrowheads="1"/>
          </p:cNvSpPr>
          <p:nvPr/>
        </p:nvSpPr>
        <p:spPr bwMode="auto">
          <a:xfrm>
            <a:off x="2667000" y="37338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3962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u="sng" smtClean="0"/>
              <a:t>Defining the calculator variables: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sz="2400" u="sng" smtClean="0"/>
              <a:t>For </a:t>
            </a:r>
            <a:r>
              <a:rPr lang="en-US" sz="2400" i="1" u="sng" smtClean="0"/>
              <a:t>CF0</a:t>
            </a:r>
            <a:r>
              <a:rPr lang="en-US" sz="2400" smtClean="0"/>
              <a:t>:	This is ALWAYS the cash flow occurring at time t=0 (usually 0 for these problems)</a:t>
            </a: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2400" u="sng" smtClean="0"/>
              <a:t>For </a:t>
            </a:r>
            <a:r>
              <a:rPr lang="en-US" sz="2400" i="1" u="sng" smtClean="0"/>
              <a:t>C</a:t>
            </a:r>
            <a:r>
              <a:rPr lang="en-US" sz="2400" i="1" u="sng" smtClean="0">
                <a:solidFill>
                  <a:schemeClr val="hlink"/>
                </a:solidFill>
              </a:rPr>
              <a:t>nn</a:t>
            </a:r>
            <a:r>
              <a:rPr lang="en-US" sz="2400" smtClean="0"/>
              <a:t>:*	This is the cash flow </a:t>
            </a:r>
            <a:r>
              <a:rPr lang="en-US" sz="2400" u="sng" smtClean="0"/>
              <a:t>SIZE</a:t>
            </a:r>
            <a:r>
              <a:rPr lang="en-US" sz="2400" smtClean="0"/>
              <a:t> of the </a:t>
            </a:r>
            <a:r>
              <a:rPr lang="en-US" sz="2400" smtClean="0">
                <a:solidFill>
                  <a:schemeClr val="hlink"/>
                </a:solidFill>
              </a:rPr>
              <a:t>nth</a:t>
            </a:r>
            <a:r>
              <a:rPr lang="en-US" sz="2400" smtClean="0"/>
              <a:t> group of cash flows.  Note that a “group” may only contain a single cash flow (e.g., $351.76).</a:t>
            </a: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2400" u="sng" smtClean="0"/>
              <a:t>For </a:t>
            </a:r>
            <a:r>
              <a:rPr lang="en-US" sz="2400" i="1" u="sng" smtClean="0"/>
              <a:t>F</a:t>
            </a:r>
            <a:r>
              <a:rPr lang="en-US" sz="2400" i="1" u="sng" smtClean="0">
                <a:solidFill>
                  <a:schemeClr val="hlink"/>
                </a:solidFill>
              </a:rPr>
              <a:t>nn</a:t>
            </a:r>
            <a:r>
              <a:rPr lang="en-US" sz="2400" smtClean="0"/>
              <a:t>:*	This is the cash flow </a:t>
            </a:r>
            <a:r>
              <a:rPr lang="en-US" sz="2400" u="sng" smtClean="0"/>
              <a:t>FREQUENCY</a:t>
            </a:r>
            <a:r>
              <a:rPr lang="en-US" sz="2400" smtClean="0"/>
              <a:t> of the </a:t>
            </a:r>
            <a:r>
              <a:rPr lang="en-US" sz="2400" smtClean="0">
                <a:solidFill>
                  <a:schemeClr val="hlink"/>
                </a:solidFill>
              </a:rPr>
              <a:t>nth</a:t>
            </a:r>
            <a:r>
              <a:rPr lang="en-US" sz="2400" smtClean="0"/>
              <a:t> group of cash flows.  Note that this is always a positive whole number (e.g., 1, 2, 20, etc.).</a:t>
            </a:r>
            <a:endParaRPr lang="en-US" sz="2400" smtClean="0">
              <a:sym typeface="Symbol" pitchFamily="18" charset="2"/>
            </a:endParaRP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Solving the Mixed Flows  Problem using CF Registry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4" name="Text Box 35"/>
          <p:cNvSpPr txBox="1">
            <a:spLocks noChangeArrowheads="1"/>
          </p:cNvSpPr>
          <p:nvPr/>
        </p:nvSpPr>
        <p:spPr bwMode="auto">
          <a:xfrm>
            <a:off x="2819400" y="6019800"/>
            <a:ext cx="60198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 indent="-114300" algn="l"/>
            <a:r>
              <a:rPr lang="en-US" sz="1600">
                <a:solidFill>
                  <a:srgbClr val="000000"/>
                </a:solidFill>
              </a:rPr>
              <a:t>* </a:t>
            </a:r>
            <a:r>
              <a:rPr lang="en-US" sz="1600">
                <a:solidFill>
                  <a:schemeClr val="hlink"/>
                </a:solidFill>
              </a:rPr>
              <a:t>nn</a:t>
            </a:r>
            <a:r>
              <a:rPr lang="en-US" sz="1600">
                <a:solidFill>
                  <a:srgbClr val="000000"/>
                </a:solidFill>
              </a:rPr>
              <a:t> represents the </a:t>
            </a:r>
            <a:r>
              <a:rPr lang="en-US" sz="1600">
                <a:solidFill>
                  <a:schemeClr val="hlink"/>
                </a:solidFill>
              </a:rPr>
              <a:t>nth</a:t>
            </a:r>
            <a:r>
              <a:rPr lang="en-US" sz="1600">
                <a:solidFill>
                  <a:srgbClr val="000000"/>
                </a:solidFill>
              </a:rPr>
              <a:t> cash flow or frequency.  Thus, the </a:t>
            </a:r>
            <a:r>
              <a:rPr lang="en-US" sz="1600">
                <a:solidFill>
                  <a:schemeClr val="hlink"/>
                </a:solidFill>
              </a:rPr>
              <a:t>first</a:t>
            </a:r>
            <a:r>
              <a:rPr lang="en-US" sz="1600">
                <a:solidFill>
                  <a:srgbClr val="000000"/>
                </a:solidFill>
              </a:rPr>
              <a:t> cash flow is C</a:t>
            </a:r>
            <a:r>
              <a:rPr lang="en-US" sz="1600">
                <a:solidFill>
                  <a:schemeClr val="hlink"/>
                </a:solidFill>
              </a:rPr>
              <a:t>01</a:t>
            </a:r>
            <a:r>
              <a:rPr lang="en-US" sz="1600">
                <a:solidFill>
                  <a:srgbClr val="000000"/>
                </a:solidFill>
              </a:rPr>
              <a:t>, while the </a:t>
            </a:r>
            <a:r>
              <a:rPr lang="en-US" sz="1600">
                <a:solidFill>
                  <a:schemeClr val="hlink"/>
                </a:solidFill>
              </a:rPr>
              <a:t>tenth</a:t>
            </a:r>
            <a:r>
              <a:rPr lang="en-US" sz="1600">
                <a:solidFill>
                  <a:srgbClr val="000000"/>
                </a:solidFill>
              </a:rPr>
              <a:t> cash flow is C</a:t>
            </a:r>
            <a:r>
              <a:rPr lang="en-US" sz="1600">
                <a:solidFill>
                  <a:schemeClr val="hlink"/>
                </a:solidFill>
              </a:rPr>
              <a:t>10</a:t>
            </a:r>
            <a:r>
              <a:rPr lang="en-US" sz="16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400800" y="5334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400800" y="3581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400800" y="48768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400800" y="4495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400800" y="40386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334000" y="31242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53340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5334000" y="40386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5334000" y="44958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5334000" y="4876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5334000" y="5334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4343400" y="53340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4343400" y="48768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4343400" y="4495800"/>
            <a:ext cx="685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4343400" y="40386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4343400" y="35814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4343400" y="31242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4343400" y="26670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8" name="Rectangle 2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Solving the Mixed Flows  Problem using CF Registry</a:t>
            </a:r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6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u="sng" smtClean="0"/>
              <a:t>Steps in the Process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1:	Press		CF		           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2:	Press		2</a:t>
            </a:r>
            <a:r>
              <a:rPr lang="en-US" sz="2400" baseline="30000" smtClean="0"/>
              <a:t>nd</a:t>
            </a:r>
            <a:r>
              <a:rPr lang="en-US" sz="2400" smtClean="0"/>
              <a:t>	CLR Work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3:  </a:t>
            </a:r>
            <a:r>
              <a:rPr lang="en-US" sz="2400" u="sng" smtClean="0"/>
              <a:t>For </a:t>
            </a:r>
            <a:r>
              <a:rPr lang="en-US" sz="2400" i="1" u="sng" smtClean="0"/>
              <a:t>CF0</a:t>
            </a:r>
            <a:r>
              <a:rPr lang="en-US" sz="2400" smtClean="0"/>
              <a:t> Press	0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4:  </a:t>
            </a:r>
            <a:r>
              <a:rPr lang="en-US" sz="2400" u="sng" smtClean="0"/>
              <a:t>For </a:t>
            </a:r>
            <a:r>
              <a:rPr lang="en-US" sz="2400" i="1" u="sng" smtClean="0"/>
              <a:t>C01</a:t>
            </a:r>
            <a:r>
              <a:rPr lang="en-US" sz="2400" smtClean="0"/>
              <a:t> Press	600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5:  </a:t>
            </a:r>
            <a:r>
              <a:rPr lang="en-US" sz="2400" u="sng" smtClean="0"/>
              <a:t>For </a:t>
            </a:r>
            <a:r>
              <a:rPr lang="en-US" sz="2400" i="1" u="sng" smtClean="0"/>
              <a:t>F01</a:t>
            </a:r>
            <a:r>
              <a:rPr lang="en-US" sz="2400" smtClean="0"/>
              <a:t> Press	2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6:  </a:t>
            </a:r>
            <a:r>
              <a:rPr lang="en-US" sz="2400" u="sng" smtClean="0"/>
              <a:t>For </a:t>
            </a:r>
            <a:r>
              <a:rPr lang="en-US" sz="2400" i="1" u="sng" smtClean="0"/>
              <a:t>C02</a:t>
            </a:r>
            <a:r>
              <a:rPr lang="en-US" sz="2400" smtClean="0"/>
              <a:t> Press	400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7:  </a:t>
            </a:r>
            <a:r>
              <a:rPr lang="en-US" sz="2400" u="sng" smtClean="0"/>
              <a:t>For </a:t>
            </a:r>
            <a:r>
              <a:rPr lang="en-US" sz="2400" i="1" u="sng" smtClean="0"/>
              <a:t>F02</a:t>
            </a:r>
            <a:r>
              <a:rPr lang="en-US" sz="2400" smtClean="0"/>
              <a:t> Press	2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	keys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400800" y="2667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6400800" y="44958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6400800" y="31242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5334000" y="3124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5334000" y="35814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Rectangle 10"/>
          <p:cNvSpPr>
            <a:spLocks noChangeArrowheads="1"/>
          </p:cNvSpPr>
          <p:nvPr/>
        </p:nvSpPr>
        <p:spPr bwMode="auto">
          <a:xfrm>
            <a:off x="5334000" y="4495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Rectangle 12"/>
          <p:cNvSpPr>
            <a:spLocks noChangeArrowheads="1"/>
          </p:cNvSpPr>
          <p:nvPr/>
        </p:nvSpPr>
        <p:spPr bwMode="auto">
          <a:xfrm>
            <a:off x="5334000" y="2667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Rectangle 14"/>
          <p:cNvSpPr>
            <a:spLocks noChangeArrowheads="1"/>
          </p:cNvSpPr>
          <p:nvPr/>
        </p:nvSpPr>
        <p:spPr bwMode="auto">
          <a:xfrm>
            <a:off x="4343400" y="49530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Rectangle 15"/>
          <p:cNvSpPr>
            <a:spLocks noChangeArrowheads="1"/>
          </p:cNvSpPr>
          <p:nvPr/>
        </p:nvSpPr>
        <p:spPr bwMode="auto">
          <a:xfrm>
            <a:off x="4343400" y="44958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Rectangle 16"/>
          <p:cNvSpPr>
            <a:spLocks noChangeArrowheads="1"/>
          </p:cNvSpPr>
          <p:nvPr/>
        </p:nvSpPr>
        <p:spPr bwMode="auto">
          <a:xfrm>
            <a:off x="4343400" y="40386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Rectangle 17"/>
          <p:cNvSpPr>
            <a:spLocks noChangeArrowheads="1"/>
          </p:cNvSpPr>
          <p:nvPr/>
        </p:nvSpPr>
        <p:spPr bwMode="auto">
          <a:xfrm>
            <a:off x="4343400" y="35814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Rectangle 18"/>
          <p:cNvSpPr>
            <a:spLocks noChangeArrowheads="1"/>
          </p:cNvSpPr>
          <p:nvPr/>
        </p:nvSpPr>
        <p:spPr bwMode="auto">
          <a:xfrm>
            <a:off x="4343400" y="31242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Rectangle 19"/>
          <p:cNvSpPr>
            <a:spLocks noChangeArrowheads="1"/>
          </p:cNvSpPr>
          <p:nvPr/>
        </p:nvSpPr>
        <p:spPr bwMode="auto">
          <a:xfrm>
            <a:off x="4343400" y="26670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20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0672" name="Line 21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94" name="Rectangle 2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Solving the Mixed Flows  Problem using CF Registry</a:t>
            </a:r>
          </a:p>
        </p:txBody>
      </p:sp>
      <p:sp>
        <p:nvSpPr>
          <p:cNvPr id="70674" name="Line 24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u="sng" smtClean="0"/>
              <a:t>Steps in the Process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sz="2400" smtClean="0"/>
              <a:t>Step 8:  </a:t>
            </a:r>
            <a:r>
              <a:rPr lang="en-US" sz="2400" u="sng" smtClean="0"/>
              <a:t>For </a:t>
            </a:r>
            <a:r>
              <a:rPr lang="en-US" sz="2400" i="1" u="sng" smtClean="0"/>
              <a:t>C03</a:t>
            </a:r>
            <a:r>
              <a:rPr lang="en-US" sz="2400" smtClean="0"/>
              <a:t> Press	100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9:  </a:t>
            </a:r>
            <a:r>
              <a:rPr lang="en-US" sz="2400" u="sng" smtClean="0"/>
              <a:t>For </a:t>
            </a:r>
            <a:r>
              <a:rPr lang="en-US" sz="2400" i="1" u="sng" smtClean="0"/>
              <a:t>F03</a:t>
            </a:r>
            <a:r>
              <a:rPr lang="en-US" sz="2400" smtClean="0"/>
              <a:t> Press	1	Enter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10:  	Press	        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	keys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11:  	Press		</a:t>
            </a:r>
            <a:r>
              <a:rPr lang="en-US" sz="2400" smtClean="0">
                <a:sym typeface="Symbol" pitchFamily="18" charset="2"/>
              </a:rPr>
              <a:t>NPV	  		key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12:  </a:t>
            </a:r>
            <a:r>
              <a:rPr lang="en-US" sz="2400" u="sng" smtClean="0"/>
              <a:t>For I=</a:t>
            </a:r>
            <a:r>
              <a:rPr lang="en-US" sz="2400" smtClean="0"/>
              <a:t>, Enter	10	Enter	   </a:t>
            </a:r>
            <a:r>
              <a:rPr lang="en-US" sz="18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13:  	Press		</a:t>
            </a:r>
            <a:r>
              <a:rPr lang="en-US" sz="2400" smtClean="0">
                <a:sym typeface="Symbol" pitchFamily="18" charset="2"/>
              </a:rPr>
              <a:t>CPT	 		key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smtClean="0">
                <a:sym typeface="Symbol" pitchFamily="18" charset="2"/>
              </a:rPr>
              <a:t>Result:	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Present Value</a:t>
            </a:r>
            <a:r>
              <a:rPr lang="en-US" sz="2800" smtClean="0">
                <a:sym typeface="Symbol" pitchFamily="18" charset="2"/>
              </a:rPr>
              <a:t> = 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$1,677.15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763000" cy="48006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mtClean="0"/>
              <a:t>General Formula: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n</a:t>
            </a:r>
            <a:r>
              <a:rPr lang="en-US" smtClean="0"/>
              <a:t>	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mtClean="0"/>
              <a:t>(1 + [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/>
              <a:t>/</a:t>
            </a:r>
            <a:r>
              <a:rPr lang="en-US" smtClean="0">
                <a:solidFill>
                  <a:schemeClr val="hlink"/>
                </a:solidFill>
              </a:rPr>
              <a:t>m</a:t>
            </a:r>
            <a:r>
              <a:rPr lang="en-US" smtClean="0"/>
              <a:t>])</a:t>
            </a:r>
            <a:r>
              <a:rPr lang="en-US" baseline="30000" smtClean="0">
                <a:solidFill>
                  <a:schemeClr val="hlink"/>
                </a:solidFill>
              </a:rPr>
              <a:t>m</a:t>
            </a:r>
            <a:r>
              <a:rPr lang="en-US" baseline="30000" smtClean="0">
                <a:solidFill>
                  <a:schemeClr val="tx2"/>
                </a:solidFill>
              </a:rPr>
              <a:t>n</a:t>
            </a:r>
            <a:endParaRPr lang="en-US" baseline="3000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3200" smtClean="0"/>
              <a:t>		</a:t>
            </a:r>
            <a:r>
              <a:rPr lang="en-US" sz="3200" smtClean="0">
                <a:solidFill>
                  <a:schemeClr val="tx2"/>
                </a:solidFill>
              </a:rPr>
              <a:t>n</a:t>
            </a:r>
            <a:r>
              <a:rPr lang="en-US" sz="3200" smtClean="0"/>
              <a:t>:	    Number of Years				</a:t>
            </a:r>
            <a:r>
              <a:rPr lang="en-US" sz="3200" smtClean="0">
                <a:solidFill>
                  <a:schemeClr val="hlink"/>
                </a:solidFill>
              </a:rPr>
              <a:t>m</a:t>
            </a:r>
            <a:r>
              <a:rPr lang="en-US" sz="3200" smtClean="0"/>
              <a:t>:	    Compounding Periods per Year	</a:t>
            </a:r>
            <a:r>
              <a:rPr lang="en-US" sz="3200" smtClean="0">
                <a:solidFill>
                  <a:srgbClr val="C277FF"/>
                </a:solidFill>
              </a:rPr>
              <a:t>i</a:t>
            </a:r>
            <a:r>
              <a:rPr lang="en-US" sz="3200" smtClean="0"/>
              <a:t>:	    Annual Interest Rate				</a:t>
            </a:r>
            <a:r>
              <a:rPr lang="en-US" sz="3200" smtClean="0">
                <a:solidFill>
                  <a:srgbClr val="A75151"/>
                </a:solidFill>
              </a:rPr>
              <a:t>FV</a:t>
            </a:r>
            <a:r>
              <a:rPr lang="en-US" sz="3200" baseline="-25000" smtClean="0">
                <a:solidFill>
                  <a:schemeClr val="tx2"/>
                </a:solidFill>
              </a:rPr>
              <a:t>n</a:t>
            </a:r>
            <a:r>
              <a:rPr lang="en-US" sz="3200" baseline="-25000" smtClean="0"/>
              <a:t>,</a:t>
            </a:r>
            <a:r>
              <a:rPr lang="en-US" sz="3200" baseline="-25000" smtClean="0">
                <a:solidFill>
                  <a:schemeClr val="hlink"/>
                </a:solidFill>
              </a:rPr>
              <a:t>m</a:t>
            </a:r>
            <a:r>
              <a:rPr lang="en-US" sz="3200" smtClean="0"/>
              <a:t>:  FV at the end of Year 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3200" smtClean="0"/>
              <a:t>		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 smtClean="0"/>
              <a:t>:	    PV of the Cash Flow today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1905000" y="1676400"/>
            <a:ext cx="3733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4876800" cy="1524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Frequency of Compounding</a:t>
            </a: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1828800" y="1600200"/>
            <a:ext cx="3733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191000"/>
            <a:ext cx="7848600" cy="2438400"/>
          </a:xfrm>
        </p:spPr>
        <p:txBody>
          <a:bodyPr/>
          <a:lstStyle/>
          <a:p>
            <a:pPr>
              <a:spcAft>
                <a:spcPct val="75000"/>
              </a:spcAft>
              <a:defRPr/>
            </a:pPr>
            <a:r>
              <a:rPr lang="en-US" sz="3600" smtClean="0">
                <a:solidFill>
                  <a:schemeClr val="hlink"/>
                </a:solidFill>
              </a:rPr>
              <a:t>SI 		</a:t>
            </a:r>
            <a:r>
              <a:rPr lang="en-US" sz="3600" smtClean="0"/>
              <a:t>= </a:t>
            </a:r>
            <a:r>
              <a:rPr lang="en-US" sz="3600" smtClean="0">
                <a:solidFill>
                  <a:srgbClr val="42B200"/>
                </a:solidFill>
              </a:rPr>
              <a:t>P</a:t>
            </a:r>
            <a:r>
              <a:rPr lang="en-US" sz="3600" baseline="-25000" smtClean="0">
                <a:solidFill>
                  <a:srgbClr val="42B200"/>
                </a:solidFill>
              </a:rPr>
              <a:t>0</a:t>
            </a:r>
            <a:r>
              <a:rPr lang="en-US" sz="3600" smtClean="0"/>
              <a:t>(</a:t>
            </a:r>
            <a:r>
              <a:rPr lang="en-US" sz="3600" smtClean="0">
                <a:solidFill>
                  <a:srgbClr val="C277FF"/>
                </a:solidFill>
              </a:rPr>
              <a:t>i</a:t>
            </a:r>
            <a:r>
              <a:rPr lang="en-US" sz="3600" smtClean="0"/>
              <a:t>)(</a:t>
            </a:r>
            <a:r>
              <a:rPr lang="en-US" sz="3600" smtClean="0">
                <a:solidFill>
                  <a:schemeClr val="tx2"/>
                </a:solidFill>
              </a:rPr>
              <a:t>n</a:t>
            </a:r>
            <a:r>
              <a:rPr lang="en-US" sz="3600" smtClean="0"/>
              <a:t>)</a:t>
            </a:r>
            <a:r>
              <a:rPr lang="en-US" sz="3600" smtClean="0">
                <a:solidFill>
                  <a:schemeClr val="hlink"/>
                </a:solidFill>
              </a:rPr>
              <a:t>						</a:t>
            </a:r>
            <a:r>
              <a:rPr lang="en-US" sz="3600" smtClean="0"/>
              <a:t>= </a:t>
            </a:r>
            <a:r>
              <a:rPr lang="en-US" sz="3600" smtClean="0">
                <a:solidFill>
                  <a:srgbClr val="42B200"/>
                </a:solidFill>
              </a:rPr>
              <a:t>$1,000</a:t>
            </a:r>
            <a:r>
              <a:rPr lang="en-US" sz="3600" smtClean="0"/>
              <a:t>(</a:t>
            </a:r>
            <a:r>
              <a:rPr lang="en-US" sz="3600" smtClean="0">
                <a:solidFill>
                  <a:srgbClr val="C277FF"/>
                </a:solidFill>
              </a:rPr>
              <a:t>.07</a:t>
            </a:r>
            <a:r>
              <a:rPr lang="en-US" sz="3600" smtClean="0"/>
              <a:t>)(</a:t>
            </a:r>
            <a:r>
              <a:rPr lang="en-US" sz="3600" smtClean="0">
                <a:solidFill>
                  <a:schemeClr val="tx2"/>
                </a:solidFill>
              </a:rPr>
              <a:t>2</a:t>
            </a:r>
            <a:r>
              <a:rPr lang="en-US" sz="3600" smtClean="0"/>
              <a:t>)					= </a:t>
            </a: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$140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Simple Interest Example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8229600" cy="2209800"/>
          </a:xfrm>
          <a:noFill/>
        </p:spPr>
        <p:txBody>
          <a:bodyPr/>
          <a:lstStyle/>
          <a:p>
            <a:r>
              <a:rPr lang="en-US" sz="3200" smtClean="0"/>
              <a:t>Assume that you deposit </a:t>
            </a:r>
            <a:r>
              <a:rPr lang="en-US" sz="3200" smtClean="0">
                <a:solidFill>
                  <a:srgbClr val="42B200"/>
                </a:solidFill>
              </a:rPr>
              <a:t>$1,000</a:t>
            </a:r>
            <a:r>
              <a:rPr lang="en-US" sz="3200" smtClean="0"/>
              <a:t> in an account earning </a:t>
            </a:r>
            <a:r>
              <a:rPr lang="en-US" sz="3200" smtClean="0">
                <a:solidFill>
                  <a:srgbClr val="C277FF"/>
                </a:solidFill>
              </a:rPr>
              <a:t>7%</a:t>
            </a:r>
            <a:r>
              <a:rPr lang="en-US" sz="3200" smtClean="0"/>
              <a:t> simple interest for </a:t>
            </a:r>
            <a:r>
              <a:rPr lang="en-US" sz="3200" smtClean="0">
                <a:solidFill>
                  <a:schemeClr val="tx2"/>
                </a:solidFill>
              </a:rPr>
              <a:t>2</a:t>
            </a:r>
            <a:r>
              <a:rPr lang="en-US" sz="3200" smtClean="0"/>
              <a:t> years.  </a:t>
            </a:r>
            <a:r>
              <a:rPr lang="en-US" sz="3200" i="1" smtClean="0"/>
              <a:t>What is the accumulated </a:t>
            </a:r>
            <a:r>
              <a:rPr lang="en-US" sz="3200" i="1" smtClean="0">
                <a:solidFill>
                  <a:schemeClr val="hlink"/>
                </a:solidFill>
              </a:rPr>
              <a:t>interest</a:t>
            </a:r>
            <a:r>
              <a:rPr lang="en-US" sz="3200" i="1" smtClean="0"/>
              <a:t> at the end of the 2nd year?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648200"/>
          </a:xfrm>
        </p:spPr>
        <p:txBody>
          <a:bodyPr/>
          <a:lstStyle/>
          <a:p>
            <a:pPr marL="0" indent="0" algn="ctr"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Julie Miller has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$1,000</a:t>
            </a:r>
            <a:r>
              <a:rPr lang="en-US" smtClean="0"/>
              <a:t> to invest for </a:t>
            </a:r>
            <a:r>
              <a:rPr lang="en-US" smtClean="0">
                <a:solidFill>
                  <a:schemeClr val="tx2"/>
                </a:solidFill>
              </a:rPr>
              <a:t>2 years </a:t>
            </a:r>
            <a:r>
              <a:rPr lang="en-US" smtClean="0"/>
              <a:t>at an annual interest rate of </a:t>
            </a:r>
            <a:r>
              <a:rPr lang="en-US" smtClean="0">
                <a:solidFill>
                  <a:srgbClr val="C277FF"/>
                </a:solidFill>
              </a:rPr>
              <a:t>12%</a:t>
            </a:r>
            <a:r>
              <a:rPr lang="en-US" smtClean="0"/>
              <a:t>.</a:t>
            </a:r>
          </a:p>
          <a:p>
            <a:pPr marL="0" indent="0"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Annual 	   </a:t>
            </a: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smtClean="0"/>
              <a:t> 	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1,000</a:t>
            </a:r>
            <a:r>
              <a:rPr lang="en-US" smtClean="0"/>
              <a:t>(1+ [</a:t>
            </a:r>
            <a:r>
              <a:rPr lang="en-US" smtClean="0">
                <a:solidFill>
                  <a:srgbClr val="C277FF"/>
                </a:solidFill>
              </a:rPr>
              <a:t>.12</a:t>
            </a:r>
            <a:r>
              <a:rPr lang="en-US" smtClean="0"/>
              <a:t>/</a:t>
            </a:r>
            <a:r>
              <a:rPr lang="en-US" smtClean="0">
                <a:solidFill>
                  <a:schemeClr val="hlink"/>
                </a:solidFill>
              </a:rPr>
              <a:t>1</a:t>
            </a:r>
            <a:r>
              <a:rPr lang="en-US" smtClean="0"/>
              <a:t>])</a:t>
            </a:r>
            <a:r>
              <a:rPr lang="en-US" baseline="30000" smtClean="0">
                <a:solidFill>
                  <a:schemeClr val="hlink"/>
                </a:solidFill>
              </a:rPr>
              <a:t>(1)</a:t>
            </a:r>
            <a:r>
              <a:rPr lang="en-US" baseline="30000" smtClean="0">
                <a:solidFill>
                  <a:schemeClr val="tx2"/>
                </a:solidFill>
              </a:rPr>
              <a:t>(2) 	         		</a:t>
            </a:r>
            <a:r>
              <a:rPr lang="en-US" smtClean="0"/>
              <a:t>= 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1,254.40</a:t>
            </a:r>
          </a:p>
          <a:p>
            <a:pPr marL="0" indent="0"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Semi 		   </a:t>
            </a: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smtClean="0"/>
              <a:t> 	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1,000</a:t>
            </a:r>
            <a:r>
              <a:rPr lang="en-US" smtClean="0"/>
              <a:t>(1+ [</a:t>
            </a:r>
            <a:r>
              <a:rPr lang="en-US" smtClean="0">
                <a:solidFill>
                  <a:srgbClr val="C277FF"/>
                </a:solidFill>
              </a:rPr>
              <a:t>.12</a:t>
            </a:r>
            <a:r>
              <a:rPr lang="en-US" smtClean="0"/>
              <a:t>/</a:t>
            </a:r>
            <a:r>
              <a:rPr lang="en-US" smtClean="0">
                <a:solidFill>
                  <a:schemeClr val="hlink"/>
                </a:solidFill>
              </a:rPr>
              <a:t>2</a:t>
            </a:r>
            <a:r>
              <a:rPr lang="en-US" smtClean="0"/>
              <a:t>])</a:t>
            </a:r>
            <a:r>
              <a:rPr lang="en-US" baseline="30000" smtClean="0">
                <a:solidFill>
                  <a:schemeClr val="hlink"/>
                </a:solidFill>
              </a:rPr>
              <a:t>(2)</a:t>
            </a:r>
            <a:r>
              <a:rPr lang="en-US" baseline="30000" smtClean="0">
                <a:solidFill>
                  <a:schemeClr val="tx2"/>
                </a:solidFill>
              </a:rPr>
              <a:t>(2) 	         		</a:t>
            </a:r>
            <a:r>
              <a:rPr lang="en-US" smtClean="0"/>
              <a:t>= 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1,262.48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Impact of Frequency</a:t>
            </a: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915400" cy="46482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Qrtly 		   </a:t>
            </a: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smtClean="0"/>
              <a:t>	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1,000</a:t>
            </a:r>
            <a:r>
              <a:rPr lang="en-US" smtClean="0"/>
              <a:t>(1+ [</a:t>
            </a:r>
            <a:r>
              <a:rPr lang="en-US" smtClean="0">
                <a:solidFill>
                  <a:srgbClr val="C277FF"/>
                </a:solidFill>
              </a:rPr>
              <a:t>.12</a:t>
            </a:r>
            <a:r>
              <a:rPr lang="en-US" smtClean="0"/>
              <a:t>/</a:t>
            </a:r>
            <a:r>
              <a:rPr lang="en-US" smtClean="0">
                <a:solidFill>
                  <a:schemeClr val="hlink"/>
                </a:solidFill>
              </a:rPr>
              <a:t>4</a:t>
            </a:r>
            <a:r>
              <a:rPr lang="en-US" smtClean="0"/>
              <a:t>])</a:t>
            </a:r>
            <a:r>
              <a:rPr lang="en-US" baseline="30000" smtClean="0">
                <a:solidFill>
                  <a:schemeClr val="hlink"/>
                </a:solidFill>
              </a:rPr>
              <a:t>(4)</a:t>
            </a:r>
            <a:r>
              <a:rPr lang="en-US" baseline="30000" smtClean="0">
                <a:solidFill>
                  <a:schemeClr val="tx2"/>
                </a:solidFill>
              </a:rPr>
              <a:t>(2) 	         		</a:t>
            </a:r>
            <a:r>
              <a:rPr lang="en-US" smtClean="0"/>
              <a:t>= 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1,266.77</a:t>
            </a:r>
            <a:endParaRPr lang="en-US" smtClean="0"/>
          </a:p>
          <a:p>
            <a:pPr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Monthly    </a:t>
            </a: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baseline="-25000" smtClean="0">
                <a:solidFill>
                  <a:schemeClr val="hlink"/>
                </a:solidFill>
              </a:rPr>
              <a:t>	</a:t>
            </a:r>
            <a:r>
              <a:rPr lang="en-US" smtClean="0"/>
              <a:t>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1,000</a:t>
            </a:r>
            <a:r>
              <a:rPr lang="en-US" smtClean="0"/>
              <a:t>(1+ [</a:t>
            </a:r>
            <a:r>
              <a:rPr lang="en-US" smtClean="0">
                <a:solidFill>
                  <a:srgbClr val="C277FF"/>
                </a:solidFill>
              </a:rPr>
              <a:t>.12</a:t>
            </a:r>
            <a:r>
              <a:rPr lang="en-US" smtClean="0"/>
              <a:t>/</a:t>
            </a:r>
            <a:r>
              <a:rPr lang="en-US" smtClean="0">
                <a:solidFill>
                  <a:schemeClr val="hlink"/>
                </a:solidFill>
              </a:rPr>
              <a:t>12</a:t>
            </a:r>
            <a:r>
              <a:rPr lang="en-US" smtClean="0"/>
              <a:t>])</a:t>
            </a:r>
            <a:r>
              <a:rPr lang="en-US" baseline="30000" smtClean="0">
                <a:solidFill>
                  <a:schemeClr val="hlink"/>
                </a:solidFill>
              </a:rPr>
              <a:t>(12)</a:t>
            </a:r>
            <a:r>
              <a:rPr lang="en-US" baseline="30000" smtClean="0">
                <a:solidFill>
                  <a:schemeClr val="tx2"/>
                </a:solidFill>
              </a:rPr>
              <a:t>(2) 				</a:t>
            </a:r>
            <a:r>
              <a:rPr lang="en-US" smtClean="0"/>
              <a:t>= 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1,269.73</a:t>
            </a:r>
            <a:endParaRPr lang="en-US" smtClean="0"/>
          </a:p>
          <a:p>
            <a:pPr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Daily 		   </a:t>
            </a:r>
            <a:r>
              <a:rPr lang="en-US" smtClean="0">
                <a:solidFill>
                  <a:srgbClr val="A75151"/>
                </a:solidFill>
              </a:rPr>
              <a:t>FV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baseline="-25000" smtClean="0">
                <a:solidFill>
                  <a:schemeClr val="hlink"/>
                </a:solidFill>
              </a:rPr>
              <a:t>	</a:t>
            </a:r>
            <a:r>
              <a:rPr lang="en-US" smtClean="0"/>
              <a:t>=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1,000</a:t>
            </a:r>
            <a:r>
              <a:rPr lang="en-US" smtClean="0"/>
              <a:t>(1+</a:t>
            </a:r>
            <a:r>
              <a:rPr lang="en-US" sz="3200" smtClean="0"/>
              <a:t>[</a:t>
            </a:r>
            <a:r>
              <a:rPr lang="en-US" sz="3200" smtClean="0">
                <a:solidFill>
                  <a:srgbClr val="C277FF"/>
                </a:solidFill>
              </a:rPr>
              <a:t>.12</a:t>
            </a:r>
            <a:r>
              <a:rPr lang="en-US" sz="3200" smtClean="0"/>
              <a:t>/</a:t>
            </a:r>
            <a:r>
              <a:rPr lang="en-US" sz="3200" smtClean="0">
                <a:solidFill>
                  <a:schemeClr val="hlink"/>
                </a:solidFill>
              </a:rPr>
              <a:t>365</a:t>
            </a:r>
            <a:r>
              <a:rPr lang="en-US" sz="3200" smtClean="0"/>
              <a:t>]</a:t>
            </a:r>
            <a:r>
              <a:rPr lang="en-US" smtClean="0"/>
              <a:t>)</a:t>
            </a:r>
            <a:r>
              <a:rPr lang="en-US" baseline="30000" smtClean="0">
                <a:solidFill>
                  <a:schemeClr val="hlink"/>
                </a:solidFill>
              </a:rPr>
              <a:t>(365)</a:t>
            </a:r>
            <a:r>
              <a:rPr lang="en-US" baseline="30000" smtClean="0">
                <a:solidFill>
                  <a:schemeClr val="tx2"/>
                </a:solidFill>
              </a:rPr>
              <a:t>(2) 				</a:t>
            </a:r>
            <a:r>
              <a:rPr lang="en-US" smtClean="0"/>
              <a:t>= </a:t>
            </a: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1,271.20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Impact of Frequency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762000" y="4038600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rgbClr val="42B200"/>
                </a:solidFill>
              </a:rPr>
              <a:t>$1,000</a:t>
            </a:r>
            <a:r>
              <a:rPr lang="en-US" sz="3200">
                <a:solidFill>
                  <a:srgbClr val="000000"/>
                </a:solidFill>
              </a:rPr>
              <a:t> investment that earns a </a:t>
            </a:r>
            <a:r>
              <a:rPr lang="en-US" sz="3200">
                <a:solidFill>
                  <a:srgbClr val="C277FF"/>
                </a:solidFill>
              </a:rPr>
              <a:t>12%</a:t>
            </a:r>
            <a:r>
              <a:rPr lang="en-US" sz="3200">
                <a:solidFill>
                  <a:srgbClr val="000000"/>
                </a:solidFill>
              </a:rPr>
              <a:t> annual rate compounded quarterly for </a:t>
            </a:r>
            <a:r>
              <a:rPr lang="en-US" sz="3200">
                <a:solidFill>
                  <a:schemeClr val="tx2"/>
                </a:solidFill>
              </a:rPr>
              <a:t>2 years</a:t>
            </a:r>
            <a:r>
              <a:rPr lang="en-US" sz="3200">
                <a:solidFill>
                  <a:srgbClr val="000000"/>
                </a:solidFill>
              </a:rPr>
              <a:t> will earn a future value of </a:t>
            </a:r>
            <a:r>
              <a:rPr lang="en-US" sz="3200">
                <a:solidFill>
                  <a:schemeClr val="hlink"/>
                </a:solidFill>
              </a:rPr>
              <a:t>$1,266.77</a:t>
            </a:r>
            <a:r>
              <a:rPr lang="en-US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3914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Frequency  Problem (Quarterly)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</a:t>
            </a:r>
            <a:r>
              <a:rPr lang="en-US" sz="2800">
                <a:solidFill>
                  <a:schemeClr val="tx2"/>
                </a:solidFill>
              </a:rPr>
              <a:t>2(4)</a:t>
            </a:r>
            <a:r>
              <a:rPr lang="en-US" sz="2800">
                <a:solidFill>
                  <a:srgbClr val="000000"/>
                </a:solidFill>
              </a:rPr>
              <a:t>       </a:t>
            </a:r>
            <a:r>
              <a:rPr lang="en-US" sz="2800">
                <a:solidFill>
                  <a:srgbClr val="C277FF"/>
                </a:solidFill>
              </a:rPr>
              <a:t>12/4</a:t>
            </a:r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>
                <a:solidFill>
                  <a:srgbClr val="42B200"/>
                </a:solidFill>
              </a:rPr>
              <a:t>-1,000      </a:t>
            </a:r>
            <a:r>
              <a:rPr 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  </a:t>
            </a:r>
            <a:r>
              <a:rPr lang="en-US" sz="2400">
                <a:solidFill>
                  <a:schemeClr val="hlink"/>
                </a:solidFill>
              </a:rPr>
              <a:t>1266.77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36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6248400" y="54864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6248400" y="4876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6248400" y="43434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4953000" y="48768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4953000" y="54864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4953000" y="43434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1447800" y="40386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1524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4953000" y="37338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4953000" y="31242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4953000" y="25146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5791200" y="2514600"/>
            <a:ext cx="76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1752600" y="228600"/>
            <a:ext cx="7391400" cy="1295400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>
              <a:defRPr/>
            </a:pPr>
            <a:r>
              <a:rPr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Solving the Frequency  Problem (Quarterly Altern.)</a:t>
            </a: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1828800" y="1600200"/>
            <a:ext cx="7086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1905000" y="1676400"/>
            <a:ext cx="7056438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7086600" y="5486400"/>
            <a:ext cx="914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8153400" y="54864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6248400" y="60960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4953000" y="60960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Oval 24"/>
          <p:cNvSpPr>
            <a:spLocks noChangeArrowheads="1"/>
          </p:cNvSpPr>
          <p:nvPr/>
        </p:nvSpPr>
        <p:spPr bwMode="auto">
          <a:xfrm>
            <a:off x="1905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Oval 25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Oval 26"/>
          <p:cNvSpPr>
            <a:spLocks noChangeArrowheads="1"/>
          </p:cNvSpPr>
          <p:nvPr/>
        </p:nvSpPr>
        <p:spPr bwMode="auto">
          <a:xfrm>
            <a:off x="2286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Oval 27"/>
          <p:cNvSpPr>
            <a:spLocks noChangeArrowheads="1"/>
          </p:cNvSpPr>
          <p:nvPr/>
        </p:nvSpPr>
        <p:spPr bwMode="auto">
          <a:xfrm>
            <a:off x="2743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Oval 28"/>
          <p:cNvSpPr>
            <a:spLocks noChangeArrowheads="1"/>
          </p:cNvSpPr>
          <p:nvPr/>
        </p:nvSpPr>
        <p:spPr bwMode="auto">
          <a:xfrm>
            <a:off x="3124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Oval 29"/>
          <p:cNvSpPr>
            <a:spLocks noChangeArrowheads="1"/>
          </p:cNvSpPr>
          <p:nvPr/>
        </p:nvSpPr>
        <p:spPr bwMode="auto">
          <a:xfrm>
            <a:off x="14478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6705600" y="2514600"/>
            <a:ext cx="76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7620000" y="2514600"/>
            <a:ext cx="1371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724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u="sng" smtClean="0"/>
              <a:t>Press</a:t>
            </a:r>
            <a:r>
              <a:rPr lang="en-US" sz="2400" smtClean="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/>
              <a:t>	  </a:t>
            </a:r>
            <a:r>
              <a:rPr lang="en-US" sz="3000" smtClean="0"/>
              <a:t>2</a:t>
            </a:r>
            <a:r>
              <a:rPr lang="en-US" sz="3000" baseline="30000" smtClean="0"/>
              <a:t>nd</a:t>
            </a:r>
            <a:r>
              <a:rPr lang="en-US" sz="3000" smtClean="0"/>
              <a:t>   P/Y     4    ENTER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	    2</a:t>
            </a:r>
            <a:r>
              <a:rPr lang="en-US" sz="3000" baseline="30000" smtClean="0"/>
              <a:t>nd</a:t>
            </a:r>
            <a:r>
              <a:rPr lang="en-US" sz="3000" smtClean="0"/>
              <a:t>	 QUIT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>
                <a:ea typeface="Arial Unicode MS" pitchFamily="50" charset="-128"/>
                <a:cs typeface="Arial Unicode MS" pitchFamily="50" charset="-128"/>
              </a:rPr>
              <a:t>       12          I/Y</a:t>
            </a:r>
            <a:endParaRPr lang="en-US" sz="3000" smtClean="0"/>
          </a:p>
          <a:p>
            <a:pPr>
              <a:lnSpc>
                <a:spcPct val="9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sz="3000" smtClean="0"/>
              <a:t>	 -1000	    PV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>
                <a:ea typeface="Arial Unicode MS" pitchFamily="50" charset="-128"/>
                <a:cs typeface="Arial Unicode MS" pitchFamily="50" charset="-128"/>
              </a:rPr>
              <a:t>        0         PMT</a:t>
            </a:r>
            <a:endParaRPr lang="en-US" sz="300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		2	2</a:t>
            </a:r>
            <a:r>
              <a:rPr lang="en-US" sz="3000" baseline="30000" smtClean="0"/>
              <a:t>nd</a:t>
            </a:r>
            <a:r>
              <a:rPr lang="en-US" sz="3000" smtClean="0"/>
              <a:t>  xP/Y   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      CPT        FV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762000" y="4038600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rgbClr val="42B200"/>
                </a:solidFill>
              </a:rPr>
              <a:t>$1,000</a:t>
            </a:r>
            <a:r>
              <a:rPr lang="en-US" sz="3200">
                <a:solidFill>
                  <a:srgbClr val="000000"/>
                </a:solidFill>
              </a:rPr>
              <a:t> investment that earns a </a:t>
            </a:r>
            <a:r>
              <a:rPr lang="en-US" sz="3200">
                <a:solidFill>
                  <a:srgbClr val="C277FF"/>
                </a:solidFill>
              </a:rPr>
              <a:t>12%</a:t>
            </a:r>
            <a:r>
              <a:rPr lang="en-US" sz="3200">
                <a:solidFill>
                  <a:srgbClr val="000000"/>
                </a:solidFill>
              </a:rPr>
              <a:t> annual rate compounded daily for </a:t>
            </a:r>
            <a:r>
              <a:rPr lang="en-US" sz="3200">
                <a:solidFill>
                  <a:schemeClr val="tx2"/>
                </a:solidFill>
              </a:rPr>
              <a:t>2 years</a:t>
            </a:r>
            <a:r>
              <a:rPr lang="en-US" sz="3200">
                <a:solidFill>
                  <a:srgbClr val="000000"/>
                </a:solidFill>
              </a:rPr>
              <a:t> will earn a future value of </a:t>
            </a:r>
            <a:r>
              <a:rPr lang="en-US" sz="3200">
                <a:solidFill>
                  <a:schemeClr val="hlink"/>
                </a:solidFill>
              </a:rPr>
              <a:t>$1,271.20</a:t>
            </a:r>
            <a:r>
              <a:rPr lang="en-US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1905000" y="1676400"/>
            <a:ext cx="6248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3914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the Frequency  Problem (Daily)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1828800" y="1600200"/>
            <a:ext cx="624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2(365)</a:t>
            </a:r>
            <a:r>
              <a:rPr lang="en-US" sz="2800">
                <a:solidFill>
                  <a:srgbClr val="000000"/>
                </a:solidFill>
              </a:rPr>
              <a:t>   </a:t>
            </a:r>
            <a:r>
              <a:rPr lang="en-US" sz="2800">
                <a:solidFill>
                  <a:srgbClr val="C277FF"/>
                </a:solidFill>
              </a:rPr>
              <a:t>12/365</a:t>
            </a:r>
            <a:r>
              <a:rPr lang="en-US" sz="2800">
                <a:solidFill>
                  <a:srgbClr val="000000"/>
                </a:solidFill>
              </a:rPr>
              <a:t>  </a:t>
            </a:r>
            <a:r>
              <a:rPr lang="en-US" sz="2800">
                <a:solidFill>
                  <a:srgbClr val="42B200"/>
                </a:solidFill>
              </a:rPr>
              <a:t>-1,000      </a:t>
            </a:r>
            <a:r>
              <a:rPr 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/>
              <a:t>                                                             </a:t>
            </a:r>
            <a:r>
              <a:rPr lang="en-US" sz="2400">
                <a:solidFill>
                  <a:schemeClr val="hlink"/>
                </a:solidFill>
              </a:rPr>
              <a:t>1271.20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4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6248400" y="54864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6248400" y="4876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6248400" y="43434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4953000" y="48768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4953000" y="54864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7"/>
          <p:cNvSpPr>
            <a:spLocks noChangeArrowheads="1"/>
          </p:cNvSpPr>
          <p:nvPr/>
        </p:nvSpPr>
        <p:spPr bwMode="auto">
          <a:xfrm>
            <a:off x="4953000" y="43434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12"/>
          <p:cNvSpPr>
            <a:spLocks noChangeArrowheads="1"/>
          </p:cNvSpPr>
          <p:nvPr/>
        </p:nvSpPr>
        <p:spPr bwMode="auto">
          <a:xfrm>
            <a:off x="1447800" y="40386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Oval 16"/>
          <p:cNvSpPr>
            <a:spLocks noChangeArrowheads="1"/>
          </p:cNvSpPr>
          <p:nvPr/>
        </p:nvSpPr>
        <p:spPr bwMode="auto">
          <a:xfrm>
            <a:off x="14478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8"/>
          <p:cNvSpPr>
            <a:spLocks noChangeArrowheads="1"/>
          </p:cNvSpPr>
          <p:nvPr/>
        </p:nvSpPr>
        <p:spPr bwMode="auto">
          <a:xfrm>
            <a:off x="4953000" y="37338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Rectangle 19"/>
          <p:cNvSpPr>
            <a:spLocks noChangeArrowheads="1"/>
          </p:cNvSpPr>
          <p:nvPr/>
        </p:nvSpPr>
        <p:spPr bwMode="auto">
          <a:xfrm>
            <a:off x="4953000" y="31242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Rectangle 20"/>
          <p:cNvSpPr>
            <a:spLocks noChangeArrowheads="1"/>
          </p:cNvSpPr>
          <p:nvPr/>
        </p:nvSpPr>
        <p:spPr bwMode="auto">
          <a:xfrm>
            <a:off x="4953000" y="25146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21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Rectangle 22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Rectangle 23"/>
          <p:cNvSpPr>
            <a:spLocks noChangeArrowheads="1"/>
          </p:cNvSpPr>
          <p:nvPr/>
        </p:nvSpPr>
        <p:spPr bwMode="auto">
          <a:xfrm>
            <a:off x="5791200" y="2514600"/>
            <a:ext cx="76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752600" y="228600"/>
            <a:ext cx="7391400" cy="1295400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>
              <a:defRPr/>
            </a:pPr>
            <a:r>
              <a:rPr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Solving the Frequency  Problem (Daily Alternative)</a:t>
            </a:r>
          </a:p>
        </p:txBody>
      </p:sp>
      <p:sp>
        <p:nvSpPr>
          <p:cNvPr id="77842" name="Line 29"/>
          <p:cNvSpPr>
            <a:spLocks noChangeShapeType="1"/>
          </p:cNvSpPr>
          <p:nvPr/>
        </p:nvSpPr>
        <p:spPr bwMode="auto">
          <a:xfrm>
            <a:off x="1828800" y="1600200"/>
            <a:ext cx="7086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43" name="Line 30"/>
          <p:cNvSpPr>
            <a:spLocks noChangeShapeType="1"/>
          </p:cNvSpPr>
          <p:nvPr/>
        </p:nvSpPr>
        <p:spPr bwMode="auto">
          <a:xfrm>
            <a:off x="1905000" y="1676400"/>
            <a:ext cx="7056438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44" name="Rectangle 31"/>
          <p:cNvSpPr>
            <a:spLocks noChangeArrowheads="1"/>
          </p:cNvSpPr>
          <p:nvPr/>
        </p:nvSpPr>
        <p:spPr bwMode="auto">
          <a:xfrm>
            <a:off x="7086600" y="5486400"/>
            <a:ext cx="914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32"/>
          <p:cNvSpPr>
            <a:spLocks noChangeArrowheads="1"/>
          </p:cNvSpPr>
          <p:nvPr/>
        </p:nvSpPr>
        <p:spPr bwMode="auto">
          <a:xfrm>
            <a:off x="8153400" y="54864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33"/>
          <p:cNvSpPr>
            <a:spLocks noChangeArrowheads="1"/>
          </p:cNvSpPr>
          <p:nvPr/>
        </p:nvSpPr>
        <p:spPr bwMode="auto">
          <a:xfrm>
            <a:off x="6248400" y="60960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34"/>
          <p:cNvSpPr>
            <a:spLocks noChangeArrowheads="1"/>
          </p:cNvSpPr>
          <p:nvPr/>
        </p:nvSpPr>
        <p:spPr bwMode="auto">
          <a:xfrm>
            <a:off x="4953000" y="6096000"/>
            <a:ext cx="1143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Oval 35"/>
          <p:cNvSpPr>
            <a:spLocks noChangeArrowheads="1"/>
          </p:cNvSpPr>
          <p:nvPr/>
        </p:nvSpPr>
        <p:spPr bwMode="auto">
          <a:xfrm>
            <a:off x="1905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Oval 36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Oval 37"/>
          <p:cNvSpPr>
            <a:spLocks noChangeArrowheads="1"/>
          </p:cNvSpPr>
          <p:nvPr/>
        </p:nvSpPr>
        <p:spPr bwMode="auto">
          <a:xfrm>
            <a:off x="2286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Oval 38"/>
          <p:cNvSpPr>
            <a:spLocks noChangeArrowheads="1"/>
          </p:cNvSpPr>
          <p:nvPr/>
        </p:nvSpPr>
        <p:spPr bwMode="auto">
          <a:xfrm>
            <a:off x="2743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Oval 39"/>
          <p:cNvSpPr>
            <a:spLocks noChangeArrowheads="1"/>
          </p:cNvSpPr>
          <p:nvPr/>
        </p:nvSpPr>
        <p:spPr bwMode="auto">
          <a:xfrm>
            <a:off x="31242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Oval 40"/>
          <p:cNvSpPr>
            <a:spLocks noChangeArrowheads="1"/>
          </p:cNvSpPr>
          <p:nvPr/>
        </p:nvSpPr>
        <p:spPr bwMode="auto">
          <a:xfrm>
            <a:off x="1524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Rectangle 41"/>
          <p:cNvSpPr>
            <a:spLocks noChangeArrowheads="1"/>
          </p:cNvSpPr>
          <p:nvPr/>
        </p:nvSpPr>
        <p:spPr bwMode="auto">
          <a:xfrm>
            <a:off x="6705600" y="2514600"/>
            <a:ext cx="76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Rectangle 42"/>
          <p:cNvSpPr>
            <a:spLocks noChangeArrowheads="1"/>
          </p:cNvSpPr>
          <p:nvPr/>
        </p:nvSpPr>
        <p:spPr bwMode="auto">
          <a:xfrm>
            <a:off x="7620000" y="2514600"/>
            <a:ext cx="1371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Rectangle 2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724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u="sng" smtClean="0"/>
              <a:t>Press</a:t>
            </a:r>
            <a:r>
              <a:rPr lang="en-US" sz="2400" smtClean="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/>
              <a:t>	  </a:t>
            </a:r>
            <a:r>
              <a:rPr lang="en-US" sz="3000" smtClean="0"/>
              <a:t>2</a:t>
            </a:r>
            <a:r>
              <a:rPr lang="en-US" sz="3000" baseline="30000" smtClean="0"/>
              <a:t>nd</a:t>
            </a:r>
            <a:r>
              <a:rPr lang="en-US" sz="3000" smtClean="0"/>
              <a:t>   P/Y   365  ENTER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	    2</a:t>
            </a:r>
            <a:r>
              <a:rPr lang="en-US" sz="3000" baseline="30000" smtClean="0"/>
              <a:t>nd</a:t>
            </a:r>
            <a:r>
              <a:rPr lang="en-US" sz="3000" smtClean="0"/>
              <a:t>	 QUIT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>
                <a:ea typeface="Arial Unicode MS" pitchFamily="50" charset="-128"/>
                <a:cs typeface="Arial Unicode MS" pitchFamily="50" charset="-128"/>
              </a:rPr>
              <a:t>       12          I/Y</a:t>
            </a:r>
            <a:endParaRPr lang="en-US" sz="3000" smtClean="0"/>
          </a:p>
          <a:p>
            <a:pPr>
              <a:lnSpc>
                <a:spcPct val="9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sz="3000" smtClean="0"/>
              <a:t>	 -1000	    PV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>
                <a:ea typeface="Arial Unicode MS" pitchFamily="50" charset="-128"/>
                <a:cs typeface="Arial Unicode MS" pitchFamily="50" charset="-128"/>
              </a:rPr>
              <a:t>        0         PMT</a:t>
            </a:r>
            <a:endParaRPr lang="en-US" sz="300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		2	2</a:t>
            </a:r>
            <a:r>
              <a:rPr lang="en-US" sz="3000" baseline="30000" smtClean="0"/>
              <a:t>nd</a:t>
            </a:r>
            <a:r>
              <a:rPr lang="en-US" sz="3000" smtClean="0"/>
              <a:t>  xP/Y   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smtClean="0"/>
              <a:t>      CPT        FV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ChangeArrowheads="1"/>
          </p:cNvSpPr>
          <p:nvPr/>
        </p:nvSpPr>
        <p:spPr bwMode="auto">
          <a:xfrm>
            <a:off x="2520950" y="4959350"/>
            <a:ext cx="4254500" cy="1130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343400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  <a:tabLst>
                <a:tab pos="1428750" algn="l"/>
              </a:tabLst>
            </a:pPr>
            <a:r>
              <a:rPr lang="en-US" smtClean="0"/>
              <a:t>Effective Annual Interest Rate</a:t>
            </a:r>
          </a:p>
          <a:p>
            <a:pPr algn="ctr">
              <a:buFont typeface="Monotype Sorts" pitchFamily="2" charset="2"/>
              <a:buNone/>
              <a:tabLst>
                <a:tab pos="1428750" algn="l"/>
              </a:tabLst>
            </a:pPr>
            <a:r>
              <a:rPr lang="en-US" sz="3200" smtClean="0"/>
              <a:t>The actual rate of interest earned (paid) after adjusting the </a:t>
            </a:r>
            <a:r>
              <a:rPr lang="en-US" sz="3200" i="1" smtClean="0">
                <a:solidFill>
                  <a:srgbClr val="C277FF"/>
                </a:solidFill>
              </a:rPr>
              <a:t>nominal rate</a:t>
            </a:r>
            <a:r>
              <a:rPr lang="en-US" sz="3200" smtClean="0">
                <a:solidFill>
                  <a:srgbClr val="C277FF"/>
                </a:solidFill>
              </a:rPr>
              <a:t> </a:t>
            </a:r>
            <a:r>
              <a:rPr lang="en-US" sz="3200" smtClean="0"/>
              <a:t>for factors such as the number of </a:t>
            </a:r>
            <a:r>
              <a:rPr lang="en-US" sz="3200" smtClean="0">
                <a:solidFill>
                  <a:schemeClr val="hlink"/>
                </a:solidFill>
              </a:rPr>
              <a:t>compounding periods per year</a:t>
            </a:r>
            <a:r>
              <a:rPr lang="en-US" sz="3200" smtClean="0"/>
              <a:t>.</a:t>
            </a:r>
          </a:p>
          <a:p>
            <a:pPr algn="ctr">
              <a:buFont typeface="Monotype Sorts" pitchFamily="2" charset="2"/>
              <a:buNone/>
              <a:tabLst>
                <a:tab pos="1428750" algn="l"/>
              </a:tabLst>
            </a:pPr>
            <a:endParaRPr lang="en-US" sz="1800" smtClean="0"/>
          </a:p>
          <a:p>
            <a:pPr algn="ctr">
              <a:buFont typeface="Monotype Sorts" pitchFamily="2" charset="2"/>
              <a:buNone/>
              <a:tabLst>
                <a:tab pos="1428750" algn="l"/>
              </a:tabLst>
            </a:pPr>
            <a:r>
              <a:rPr lang="en-US" smtClean="0"/>
              <a:t>(1 +  [ </a:t>
            </a:r>
            <a:r>
              <a:rPr lang="en-US" smtClean="0">
                <a:solidFill>
                  <a:srgbClr val="C277FF"/>
                </a:solidFill>
              </a:rPr>
              <a:t>i</a:t>
            </a:r>
            <a:r>
              <a:rPr lang="en-US" smtClean="0">
                <a:solidFill>
                  <a:srgbClr val="380069"/>
                </a:solidFill>
              </a:rPr>
              <a:t> </a:t>
            </a:r>
            <a:r>
              <a:rPr lang="en-US" smtClean="0"/>
              <a:t>/ </a:t>
            </a:r>
            <a:r>
              <a:rPr lang="en-US" smtClean="0">
                <a:solidFill>
                  <a:schemeClr val="hlink"/>
                </a:solidFill>
              </a:rPr>
              <a:t>m </a:t>
            </a:r>
            <a:r>
              <a:rPr lang="en-US" smtClean="0"/>
              <a:t>] )</a:t>
            </a:r>
            <a:r>
              <a:rPr lang="en-US" baseline="30000" smtClean="0">
                <a:solidFill>
                  <a:schemeClr val="hlink"/>
                </a:solidFill>
              </a:rPr>
              <a:t>m</a:t>
            </a:r>
            <a:r>
              <a:rPr lang="en-US" baseline="30000" smtClean="0"/>
              <a:t> </a:t>
            </a:r>
            <a:r>
              <a:rPr lang="en-US" smtClean="0"/>
              <a:t>- 1</a:t>
            </a:r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1905000" y="1676400"/>
            <a:ext cx="4343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Effective Annual 	</a:t>
            </a:r>
            <a:br>
              <a:rPr lang="en-US" b="1" smtClean="0"/>
            </a:br>
            <a:r>
              <a:rPr lang="en-US" b="1" smtClean="0"/>
              <a:t>Interest Rate</a:t>
            </a: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1828800" y="1600200"/>
            <a:ext cx="4343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077200" cy="4191000"/>
          </a:xfrm>
        </p:spPr>
        <p:txBody>
          <a:bodyPr/>
          <a:lstStyle/>
          <a:p>
            <a:pPr algn="ctr"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i="1" smtClean="0"/>
              <a:t>Basket Wonders (BW) </a:t>
            </a:r>
            <a:r>
              <a:rPr lang="en-US" smtClean="0"/>
              <a:t>has a $1,000 CD at the bank.  The interest rate is </a:t>
            </a:r>
            <a:r>
              <a:rPr lang="en-US" smtClean="0">
                <a:solidFill>
                  <a:srgbClr val="C277FF"/>
                </a:solidFill>
              </a:rPr>
              <a:t>6%</a:t>
            </a:r>
            <a:r>
              <a:rPr lang="en-US" smtClean="0"/>
              <a:t> </a:t>
            </a:r>
            <a:r>
              <a:rPr lang="en-US" smtClean="0">
                <a:solidFill>
                  <a:schemeClr val="hlink"/>
                </a:solidFill>
              </a:rPr>
              <a:t>compounded quarterly </a:t>
            </a:r>
            <a:r>
              <a:rPr lang="en-US" smtClean="0"/>
              <a:t>for 1 year.  What is the Effective Annual Interest Rate (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EAR</a:t>
            </a:r>
            <a:r>
              <a:rPr lang="en-US" smtClean="0"/>
              <a:t>)?</a:t>
            </a:r>
          </a:p>
          <a:p>
            <a:pPr>
              <a:buFont typeface="Monotype Sorts" pitchFamily="2" charset="2"/>
              <a:buNone/>
              <a:tabLst>
                <a:tab pos="1428750" algn="l"/>
              </a:tabLst>
              <a:defRPr/>
            </a:pPr>
            <a:r>
              <a:rPr lang="en-US" smtClean="0"/>
              <a:t>	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EAR	</a:t>
            </a:r>
            <a:r>
              <a:rPr lang="en-US" smtClean="0"/>
              <a:t>= ( 1 +</a:t>
            </a:r>
            <a:r>
              <a:rPr lang="en-US" smtClean="0">
                <a:solidFill>
                  <a:srgbClr val="C277FF"/>
                </a:solidFill>
              </a:rPr>
              <a:t> 6% </a:t>
            </a:r>
            <a:r>
              <a:rPr lang="en-US" smtClean="0"/>
              <a:t>/ </a:t>
            </a:r>
            <a:r>
              <a:rPr lang="en-US" smtClean="0">
                <a:solidFill>
                  <a:schemeClr val="hlink"/>
                </a:solidFill>
              </a:rPr>
              <a:t>4</a:t>
            </a:r>
            <a:r>
              <a:rPr lang="en-US" smtClean="0"/>
              <a:t> )</a:t>
            </a:r>
            <a:r>
              <a:rPr lang="en-US" baseline="30000" smtClean="0">
                <a:solidFill>
                  <a:schemeClr val="hlink"/>
                </a:solidFill>
              </a:rPr>
              <a:t>4</a:t>
            </a:r>
            <a:r>
              <a:rPr lang="en-US" smtClean="0"/>
              <a:t> - 1 				= 1.0614 - 1 = .0614 or </a:t>
            </a: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6.14%!</a:t>
            </a:r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BW’s Effective </a:t>
            </a:r>
            <a:br>
              <a:rPr lang="en-US" b="1" smtClean="0"/>
            </a:br>
            <a:r>
              <a:rPr lang="en-US" b="1" smtClean="0"/>
              <a:t>Annual Interest Rate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8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6248400" y="54864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6248400" y="4876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6248400" y="43434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5334000" y="48768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auto">
          <a:xfrm>
            <a:off x="5334000" y="54864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Rectangle 7"/>
          <p:cNvSpPr>
            <a:spLocks noChangeArrowheads="1"/>
          </p:cNvSpPr>
          <p:nvPr/>
        </p:nvSpPr>
        <p:spPr bwMode="auto">
          <a:xfrm>
            <a:off x="5334000" y="43434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Converting to an EAR</a:t>
            </a: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07" name="Line 12"/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08" name="Oval 13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Oval 14"/>
          <p:cNvSpPr>
            <a:spLocks noChangeArrowheads="1"/>
          </p:cNvSpPr>
          <p:nvPr/>
        </p:nvSpPr>
        <p:spPr bwMode="auto">
          <a:xfrm>
            <a:off x="2362200" y="59436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Oval 15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Oval 16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Oval 17"/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Oval 18"/>
          <p:cNvSpPr>
            <a:spLocks noChangeArrowheads="1"/>
          </p:cNvSpPr>
          <p:nvPr/>
        </p:nvSpPr>
        <p:spPr bwMode="auto">
          <a:xfrm>
            <a:off x="2362200" y="3733800"/>
            <a:ext cx="3048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Rectangle 19"/>
          <p:cNvSpPr>
            <a:spLocks noChangeArrowheads="1"/>
          </p:cNvSpPr>
          <p:nvPr/>
        </p:nvSpPr>
        <p:spPr bwMode="auto">
          <a:xfrm>
            <a:off x="5334000" y="37338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Rectangle 20"/>
          <p:cNvSpPr>
            <a:spLocks noChangeArrowheads="1"/>
          </p:cNvSpPr>
          <p:nvPr/>
        </p:nvSpPr>
        <p:spPr bwMode="auto">
          <a:xfrm>
            <a:off x="5334000" y="31242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Rectangle 21"/>
          <p:cNvSpPr>
            <a:spLocks noChangeArrowheads="1"/>
          </p:cNvSpPr>
          <p:nvPr/>
        </p:nvSpPr>
        <p:spPr bwMode="auto">
          <a:xfrm>
            <a:off x="5334000" y="25146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Rectangle 22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Rectangle 23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Rectangle 24"/>
          <p:cNvSpPr>
            <a:spLocks noChangeArrowheads="1"/>
          </p:cNvSpPr>
          <p:nvPr/>
        </p:nvSpPr>
        <p:spPr bwMode="auto">
          <a:xfrm>
            <a:off x="6248400" y="25146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u="sng" smtClean="0"/>
              <a:t>Press</a:t>
            </a:r>
            <a:r>
              <a:rPr lang="en-US" sz="2400" smtClean="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</a:t>
            </a:r>
            <a:r>
              <a:rPr lang="en-US" sz="2800" smtClean="0"/>
              <a:t>	2</a:t>
            </a:r>
            <a:r>
              <a:rPr lang="en-US" sz="2800" baseline="30000" smtClean="0"/>
              <a:t>nd</a:t>
            </a:r>
            <a:r>
              <a:rPr lang="en-US" sz="2800" smtClean="0"/>
              <a:t>  	I Conv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 6	ENTER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  </a:t>
            </a:r>
            <a:r>
              <a:rPr lang="en-US" sz="24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000" smtClean="0">
                <a:ea typeface="Arial Unicode MS" pitchFamily="50" charset="-128"/>
                <a:cs typeface="Arial Unicode MS" pitchFamily="50" charset="-128"/>
              </a:rPr>
              <a:t>                </a:t>
            </a:r>
            <a:r>
              <a:rPr lang="en-US" sz="2400" smtClean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400" smtClean="0"/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 4	ENTER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 </a:t>
            </a:r>
            <a:r>
              <a:rPr lang="en-US" sz="2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</a:t>
            </a: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CPT</a:t>
            </a:r>
            <a:endParaRPr lang="en-US" sz="2800" smtClean="0"/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2</a:t>
            </a:r>
            <a:r>
              <a:rPr lang="en-US" sz="2800" baseline="30000" smtClean="0"/>
              <a:t>nd</a:t>
            </a:r>
            <a:r>
              <a:rPr lang="en-US" sz="2800" smtClean="0"/>
              <a:t>	  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48006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1.		Calculate the </a:t>
            </a:r>
            <a:r>
              <a:rPr lang="en-US" sz="3000" smtClean="0">
                <a:solidFill>
                  <a:schemeClr val="hlink"/>
                </a:solidFill>
              </a:rPr>
              <a:t>payment per period</a:t>
            </a:r>
            <a:r>
              <a:rPr lang="en-US" sz="3000" smtClean="0"/>
              <a:t>.</a:t>
            </a:r>
          </a:p>
          <a:p>
            <a:pPr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2.		Determine the </a:t>
            </a:r>
            <a:r>
              <a:rPr lang="en-US" sz="3000" smtClean="0">
                <a:solidFill>
                  <a:srgbClr val="380069"/>
                </a:solidFill>
              </a:rPr>
              <a:t>interest</a:t>
            </a:r>
            <a:r>
              <a:rPr lang="en-US" sz="3000" smtClean="0"/>
              <a:t> in Period t.			   </a:t>
            </a:r>
            <a:r>
              <a:rPr lang="en-US" sz="3000" i="1" smtClean="0"/>
              <a:t>(</a:t>
            </a:r>
            <a:r>
              <a:rPr lang="en-US" sz="3000" i="1" smtClean="0">
                <a:solidFill>
                  <a:schemeClr val="tx2"/>
                </a:solidFill>
              </a:rPr>
              <a:t>Loan balance </a:t>
            </a:r>
            <a:r>
              <a:rPr lang="en-US" sz="3000" i="1" smtClean="0"/>
              <a:t>at t-1) x (i% / m)</a:t>
            </a:r>
            <a:endParaRPr lang="en-US" sz="3000" smtClean="0"/>
          </a:p>
          <a:p>
            <a:pPr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3.		Compute</a:t>
            </a:r>
            <a:r>
              <a:rPr lang="en-US" sz="3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principal payment </a:t>
            </a:r>
            <a:r>
              <a:rPr lang="en-US" sz="3000" smtClean="0"/>
              <a:t>in Period t.		</a:t>
            </a:r>
            <a:r>
              <a:rPr lang="en-US" sz="3000" i="1" smtClean="0"/>
              <a:t>(</a:t>
            </a:r>
            <a:r>
              <a:rPr lang="en-US" sz="3000" i="1" smtClean="0">
                <a:solidFill>
                  <a:schemeClr val="hlink"/>
                </a:solidFill>
              </a:rPr>
              <a:t>Payment</a:t>
            </a:r>
            <a:r>
              <a:rPr lang="en-US" sz="3000" i="1" smtClean="0"/>
              <a:t> - </a:t>
            </a:r>
            <a:r>
              <a:rPr lang="en-US" sz="3000" i="1" smtClean="0">
                <a:solidFill>
                  <a:srgbClr val="380069"/>
                </a:solidFill>
              </a:rPr>
              <a:t>interest</a:t>
            </a:r>
            <a:r>
              <a:rPr lang="en-US" sz="3000" i="1" smtClean="0"/>
              <a:t> from Step 2)</a:t>
            </a:r>
            <a:endParaRPr lang="en-US" sz="3000" smtClean="0"/>
          </a:p>
          <a:p>
            <a:pPr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4.		Determine ending balance in Period t.		</a:t>
            </a:r>
            <a:r>
              <a:rPr lang="en-US" sz="3000" i="1" smtClean="0"/>
              <a:t>(</a:t>
            </a:r>
            <a:r>
              <a:rPr lang="en-US" sz="3000" i="1" smtClean="0">
                <a:solidFill>
                  <a:schemeClr val="tx2"/>
                </a:solidFill>
              </a:rPr>
              <a:t>Balance</a:t>
            </a:r>
            <a:r>
              <a:rPr lang="en-US" sz="3000" i="1" smtClean="0"/>
              <a:t> - </a:t>
            </a:r>
            <a:r>
              <a:rPr lang="en-US" sz="3000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principal payment </a:t>
            </a:r>
            <a:r>
              <a:rPr lang="en-US" sz="3000" i="1" smtClean="0"/>
              <a:t>from Step 3)</a:t>
            </a:r>
            <a:endParaRPr lang="en-US" sz="3000" smtClean="0"/>
          </a:p>
          <a:p>
            <a:pPr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5.		Start again at Step 2 and repeat.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391400" cy="1524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tabLst>
                <a:tab pos="3476625" algn="l"/>
              </a:tabLst>
              <a:defRPr/>
            </a:pPr>
            <a:r>
              <a:rPr lang="en-US" sz="4200" b="1" smtClean="0"/>
              <a:t>Steps to Amortizing a Loan</a:t>
            </a: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1905000" y="1676400"/>
            <a:ext cx="5181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048000"/>
            <a:ext cx="8305800" cy="3581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000" i="1" smtClean="0"/>
              <a:t>			</a:t>
            </a:r>
            <a:r>
              <a:rPr lang="en-US" sz="3000" i="1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000" i="1" smtClean="0"/>
              <a:t> 	= </a:t>
            </a:r>
            <a:r>
              <a:rPr lang="en-US" sz="3000" i="1" smtClean="0">
                <a:solidFill>
                  <a:srgbClr val="42B200"/>
                </a:solidFill>
              </a:rPr>
              <a:t>P</a:t>
            </a:r>
            <a:r>
              <a:rPr lang="en-US" sz="3000" i="1" baseline="-25000" smtClean="0">
                <a:solidFill>
                  <a:srgbClr val="42B200"/>
                </a:solidFill>
              </a:rPr>
              <a:t>0</a:t>
            </a:r>
            <a:r>
              <a:rPr lang="en-US" sz="3000" i="1" smtClean="0"/>
              <a:t> + </a:t>
            </a:r>
            <a:r>
              <a:rPr lang="en-US" sz="3000" i="1" smtClean="0">
                <a:solidFill>
                  <a:schemeClr val="hlink"/>
                </a:solidFill>
              </a:rPr>
              <a:t>SI 							</a:t>
            </a:r>
            <a:r>
              <a:rPr lang="en-US" sz="3000" i="1" smtClean="0"/>
              <a:t>= </a:t>
            </a:r>
            <a:r>
              <a:rPr lang="en-US" sz="3000" i="1" smtClean="0">
                <a:solidFill>
                  <a:srgbClr val="42B200"/>
                </a:solidFill>
              </a:rPr>
              <a:t>$1,000</a:t>
            </a:r>
            <a:r>
              <a:rPr lang="en-US" sz="3000" i="1" smtClean="0">
                <a:solidFill>
                  <a:srgbClr val="014A01"/>
                </a:solidFill>
              </a:rPr>
              <a:t> </a:t>
            </a:r>
            <a:r>
              <a:rPr lang="en-US" sz="3000" i="1" smtClean="0"/>
              <a:t>+ </a:t>
            </a:r>
            <a:r>
              <a:rPr lang="en-US" sz="3000" i="1" smtClean="0">
                <a:solidFill>
                  <a:schemeClr val="hlink"/>
                </a:solidFill>
              </a:rPr>
              <a:t>$140					</a:t>
            </a:r>
            <a:r>
              <a:rPr lang="en-US" sz="3000" i="1" smtClean="0"/>
              <a:t>=</a:t>
            </a:r>
            <a:r>
              <a:rPr lang="en-US" sz="3000" i="1" smtClean="0">
                <a:solidFill>
                  <a:schemeClr val="hlink"/>
                </a:solidFill>
              </a:rPr>
              <a:t> </a:t>
            </a:r>
            <a:r>
              <a:rPr lang="en-US" sz="3000" i="1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$1,140</a:t>
            </a:r>
            <a:endParaRPr lang="en-US" sz="3000" i="1" smtClean="0">
              <a:solidFill>
                <a:srgbClr val="A751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3000" u="sng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Future Value</a:t>
            </a:r>
            <a:r>
              <a:rPr lang="en-US" sz="30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000" smtClean="0"/>
              <a:t>is the value at some future time of a present amount of money, or a series of payments, evaluated at a given interest rate.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Simple Interest (FV)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828800" y="1600200"/>
            <a:ext cx="5181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8229600" cy="1219200"/>
          </a:xfrm>
        </p:spPr>
        <p:txBody>
          <a:bodyPr/>
          <a:lstStyle/>
          <a:p>
            <a:pPr>
              <a:defRPr/>
            </a:pPr>
            <a:r>
              <a:rPr lang="en-US" sz="3200" smtClean="0"/>
              <a:t>What is the 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Future Value </a:t>
            </a:r>
            <a:r>
              <a:rPr lang="en-US" sz="3200" smtClean="0"/>
              <a:t>(</a:t>
            </a:r>
            <a:r>
              <a:rPr lang="en-US" sz="3200" smtClean="0">
                <a:solidFill>
                  <a:srgbClr val="D931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FV</a:t>
            </a:r>
            <a:r>
              <a:rPr lang="en-US" sz="3200" smtClean="0"/>
              <a:t>) of the deposit?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800600"/>
          </a:xfrm>
        </p:spPr>
        <p:txBody>
          <a:bodyPr/>
          <a:lstStyle/>
          <a:p>
            <a:pPr marL="0" indent="0" algn="ctr">
              <a:spcAft>
                <a:spcPct val="0"/>
              </a:spcAft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Julie Miller is borrowing 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 </a:t>
            </a:r>
            <a:r>
              <a:rPr lang="en-US" sz="3000" smtClean="0"/>
              <a:t>at a compound annual interest rate of </a:t>
            </a:r>
            <a:r>
              <a:rPr lang="en-US" sz="3000" smtClean="0">
                <a:solidFill>
                  <a:srgbClr val="C277FF"/>
                </a:solidFill>
              </a:rPr>
              <a:t>12%</a:t>
            </a:r>
            <a:r>
              <a:rPr lang="en-US" sz="3000" smtClean="0"/>
              <a:t>.  Amortize the loan if </a:t>
            </a:r>
            <a:r>
              <a:rPr lang="en-US" sz="3000" smtClean="0">
                <a:solidFill>
                  <a:schemeClr val="hlink"/>
                </a:solidFill>
              </a:rPr>
              <a:t>annual payments </a:t>
            </a:r>
            <a:r>
              <a:rPr lang="en-US" sz="3000" smtClean="0"/>
              <a:t>are made for </a:t>
            </a:r>
            <a:r>
              <a:rPr lang="en-US" sz="3000" smtClean="0">
                <a:solidFill>
                  <a:schemeClr val="tx2"/>
                </a:solidFill>
              </a:rPr>
              <a:t>5 years</a:t>
            </a:r>
            <a:r>
              <a:rPr lang="en-US" sz="3000" smtClean="0"/>
              <a:t>.</a:t>
            </a:r>
          </a:p>
          <a:p>
            <a:pPr marL="0" indent="0"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u="sng" smtClean="0"/>
              <a:t>Step 1:		Payment</a:t>
            </a:r>
            <a:endParaRPr lang="en-US" sz="3000" smtClean="0"/>
          </a:p>
          <a:p>
            <a:pPr marL="0" indent="0">
              <a:spcAft>
                <a:spcPct val="0"/>
              </a:spcAft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>
                <a:solidFill>
                  <a:srgbClr val="014A01"/>
                </a:solidFill>
              </a:rPr>
              <a:t>		       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000" baseline="-25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000" smtClean="0"/>
              <a:t> 	= </a:t>
            </a:r>
            <a:r>
              <a:rPr lang="en-US" sz="3000" smtClean="0">
                <a:solidFill>
                  <a:schemeClr val="hlink"/>
                </a:solidFill>
              </a:rPr>
              <a:t>R</a:t>
            </a:r>
            <a:r>
              <a:rPr lang="en-US" sz="3000" smtClean="0"/>
              <a:t> (PVIFA </a:t>
            </a:r>
            <a:r>
              <a:rPr lang="en-US" sz="3000" baseline="-25000" smtClean="0">
                <a:solidFill>
                  <a:srgbClr val="C277FF"/>
                </a:solidFill>
              </a:rPr>
              <a:t>i%</a:t>
            </a:r>
            <a:r>
              <a:rPr lang="en-US" sz="3000" baseline="-25000" smtClean="0"/>
              <a:t>,</a:t>
            </a:r>
            <a:r>
              <a:rPr lang="en-US" sz="3000" baseline="-25000" smtClean="0">
                <a:solidFill>
                  <a:schemeClr val="tx2"/>
                </a:solidFill>
              </a:rPr>
              <a:t>n</a:t>
            </a:r>
            <a:r>
              <a:rPr lang="en-US" sz="3000" smtClean="0"/>
              <a:t>)</a:t>
            </a:r>
          </a:p>
          <a:p>
            <a:pPr marL="0" indent="0">
              <a:spcAft>
                <a:spcPct val="0"/>
              </a:spcAft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>
                <a:solidFill>
                  <a:srgbClr val="014A01"/>
                </a:solidFill>
              </a:rPr>
              <a:t>		 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 </a:t>
            </a:r>
            <a:r>
              <a:rPr lang="en-US" sz="3000" smtClean="0"/>
              <a:t>	= </a:t>
            </a:r>
            <a:r>
              <a:rPr lang="en-US" sz="3000" smtClean="0">
                <a:solidFill>
                  <a:schemeClr val="hlink"/>
                </a:solidFill>
              </a:rPr>
              <a:t>R</a:t>
            </a:r>
            <a:r>
              <a:rPr lang="en-US" sz="3000" smtClean="0"/>
              <a:t> (PVIFA </a:t>
            </a:r>
            <a:r>
              <a:rPr lang="en-US" sz="3000" baseline="-25000" smtClean="0">
                <a:solidFill>
                  <a:srgbClr val="C277FF"/>
                </a:solidFill>
              </a:rPr>
              <a:t>12%</a:t>
            </a:r>
            <a:r>
              <a:rPr lang="en-US" sz="3000" baseline="-25000" smtClean="0"/>
              <a:t>,</a:t>
            </a:r>
            <a:r>
              <a:rPr lang="en-US" sz="3000" baseline="-25000" smtClean="0">
                <a:solidFill>
                  <a:schemeClr val="tx2"/>
                </a:solidFill>
              </a:rPr>
              <a:t>5</a:t>
            </a:r>
            <a:r>
              <a:rPr lang="en-US" sz="3000" smtClean="0"/>
              <a:t>)</a:t>
            </a:r>
          </a:p>
          <a:p>
            <a:pPr marL="0" indent="0">
              <a:spcAft>
                <a:spcPct val="0"/>
              </a:spcAft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>
                <a:solidFill>
                  <a:srgbClr val="014A01"/>
                </a:solidFill>
              </a:rPr>
              <a:t>		 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000" smtClean="0"/>
              <a:t> 	= </a:t>
            </a:r>
            <a:r>
              <a:rPr lang="en-US" sz="3000" smtClean="0">
                <a:solidFill>
                  <a:schemeClr val="hlink"/>
                </a:solidFill>
              </a:rPr>
              <a:t>R</a:t>
            </a:r>
            <a:r>
              <a:rPr lang="en-US" sz="3000" smtClean="0"/>
              <a:t> (3.605)</a:t>
            </a:r>
          </a:p>
          <a:p>
            <a:pPr marL="0" indent="0">
              <a:spcAft>
                <a:spcPct val="0"/>
              </a:spcAft>
              <a:buFont typeface="Monotype Sorts" pitchFamily="2" charset="2"/>
              <a:buNone/>
              <a:tabLst>
                <a:tab pos="976313" algn="l"/>
                <a:tab pos="1309688" algn="l"/>
                <a:tab pos="1428750" algn="l"/>
              </a:tabLst>
              <a:defRPr/>
            </a:pPr>
            <a:r>
              <a:rPr lang="en-US" sz="3000" smtClean="0"/>
              <a:t>		</a:t>
            </a:r>
            <a:r>
              <a:rPr lang="en-US" sz="30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3000" smtClean="0"/>
              <a:t> = 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$10,000</a:t>
            </a:r>
            <a:r>
              <a:rPr lang="en-US" sz="3000" smtClean="0"/>
              <a:t> / 3.605 = </a:t>
            </a:r>
            <a:r>
              <a:rPr lang="en-US" sz="30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$2,774</a:t>
            </a:r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1905000" y="1676400"/>
            <a:ext cx="7010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391400" cy="15240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tabLst>
                <a:tab pos="3476625" algn="l"/>
              </a:tabLst>
              <a:defRPr/>
            </a:pPr>
            <a:r>
              <a:rPr lang="en-US" sz="4200" b="1" smtClean="0"/>
              <a:t>Amortizing a Loan Example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1828800" y="1600200"/>
            <a:ext cx="7010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Line 2"/>
          <p:cNvSpPr>
            <a:spLocks noChangeShapeType="1"/>
          </p:cNvSpPr>
          <p:nvPr/>
        </p:nvSpPr>
        <p:spPr bwMode="auto">
          <a:xfrm>
            <a:off x="1905000" y="1676400"/>
            <a:ext cx="6934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tabLst>
                <a:tab pos="3476625" algn="l"/>
              </a:tabLst>
              <a:defRPr/>
            </a:pPr>
            <a:r>
              <a:rPr lang="en-US" sz="4200" b="1" smtClean="0"/>
              <a:t>Amortizing a Loan Example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1828800" y="1600200"/>
            <a:ext cx="6934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83973" name="Object 5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981200"/>
          <a:ext cx="8610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Document" r:id="rId3" imgW="8965692" imgH="5452872" progId="Word.Document.8">
                  <p:embed/>
                </p:oleObj>
              </mc:Choice>
              <mc:Fallback>
                <p:oleObj name="Document" r:id="rId3" imgW="8965692" imgH="545287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6106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533400" y="2714625"/>
            <a:ext cx="8229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1905000" y="20574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2363788" y="6081713"/>
            <a:ext cx="6626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0">
                <a:solidFill>
                  <a:srgbClr val="000000"/>
                </a:solidFill>
              </a:rPr>
              <a:t>[Last Payment Slightly Higher Due to Rounding]</a:t>
            </a: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2286000" y="5334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4038600" y="5334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5715000" y="5334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657600" y="5181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57200" y="4114800"/>
            <a:ext cx="83058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3200">
                <a:solidFill>
                  <a:srgbClr val="000000"/>
                </a:solidFill>
              </a:rPr>
              <a:t>The result indicates that a </a:t>
            </a:r>
            <a:r>
              <a:rPr lang="en-US" sz="3200">
                <a:solidFill>
                  <a:srgbClr val="42B200"/>
                </a:solidFill>
              </a:rPr>
              <a:t>$10,000</a:t>
            </a:r>
            <a:r>
              <a:rPr lang="en-US" sz="3200">
                <a:solidFill>
                  <a:srgbClr val="000000"/>
                </a:solidFill>
              </a:rPr>
              <a:t> loan that costs </a:t>
            </a:r>
            <a:r>
              <a:rPr lang="en-US" sz="3200">
                <a:solidFill>
                  <a:srgbClr val="C277FF"/>
                </a:solidFill>
              </a:rPr>
              <a:t>12%</a:t>
            </a:r>
            <a:r>
              <a:rPr lang="en-US" sz="3200">
                <a:solidFill>
                  <a:srgbClr val="000000"/>
                </a:solidFill>
              </a:rPr>
              <a:t> annually for </a:t>
            </a:r>
            <a:r>
              <a:rPr lang="en-US" sz="3200">
                <a:solidFill>
                  <a:schemeClr val="tx2"/>
                </a:solidFill>
              </a:rPr>
              <a:t>5 years</a:t>
            </a:r>
            <a:r>
              <a:rPr lang="en-US" sz="3200">
                <a:solidFill>
                  <a:srgbClr val="000000"/>
                </a:solidFill>
              </a:rPr>
              <a:t> and will be </a:t>
            </a:r>
            <a:r>
              <a:rPr lang="en-US" sz="3200">
                <a:solidFill>
                  <a:schemeClr val="hlink"/>
                </a:solidFill>
              </a:rPr>
              <a:t>completely paid off</a:t>
            </a:r>
            <a:r>
              <a:rPr lang="en-US" sz="3200">
                <a:solidFill>
                  <a:srgbClr val="000000"/>
                </a:solidFill>
              </a:rPr>
              <a:t> at that time will require </a:t>
            </a:r>
            <a:r>
              <a:rPr lang="en-US" sz="3200" u="sng">
                <a:solidFill>
                  <a:srgbClr val="000000"/>
                </a:solidFill>
              </a:rPr>
              <a:t>$2,774.10</a:t>
            </a:r>
            <a:r>
              <a:rPr lang="en-US" sz="3200">
                <a:solidFill>
                  <a:srgbClr val="000000"/>
                </a:solidFill>
              </a:rPr>
              <a:t> in annual payments.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685800"/>
            <a:ext cx="7391400" cy="8382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Solving for the Payment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1828800" y="1600200"/>
            <a:ext cx="6477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198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2286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6576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I/Y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49530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PV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62484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PMT</a:t>
            </a: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FV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381000" y="19050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381000" y="3162300"/>
            <a:ext cx="1752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2286000" y="19050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    5</a:t>
            </a:r>
            <a:r>
              <a:rPr lang="en-US" sz="2800">
                <a:solidFill>
                  <a:srgbClr val="000000"/>
                </a:solidFill>
              </a:rPr>
              <a:t>          </a:t>
            </a:r>
            <a:r>
              <a:rPr lang="en-US" sz="2800">
                <a:solidFill>
                  <a:srgbClr val="C277FF"/>
                </a:solidFill>
              </a:rPr>
              <a:t>12</a:t>
            </a:r>
            <a:r>
              <a:rPr lang="en-US" sz="2800">
                <a:solidFill>
                  <a:srgbClr val="000000"/>
                </a:solidFill>
              </a:rPr>
              <a:t>     </a:t>
            </a:r>
            <a:r>
              <a:rPr lang="en-US" sz="2800">
                <a:solidFill>
                  <a:srgbClr val="42B200"/>
                </a:solidFill>
              </a:rPr>
              <a:t> 10,000                   </a:t>
            </a:r>
            <a:r>
              <a:rPr lang="en-US" sz="28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2286000" y="3124200"/>
            <a:ext cx="6400800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                                              </a:t>
            </a:r>
            <a:r>
              <a:rPr lang="en-US" sz="2400">
                <a:solidFill>
                  <a:srgbClr val="000000"/>
                </a:solidFill>
              </a:rPr>
              <a:t>-2774.10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34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86019" name="Rectangle 29"/>
          <p:cNvSpPr>
            <a:spLocks noChangeArrowheads="1"/>
          </p:cNvSpPr>
          <p:nvPr/>
        </p:nvSpPr>
        <p:spPr bwMode="auto">
          <a:xfrm>
            <a:off x="7467600" y="5105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30"/>
          <p:cNvSpPr>
            <a:spLocks noChangeArrowheads="1"/>
          </p:cNvSpPr>
          <p:nvPr/>
        </p:nvSpPr>
        <p:spPr bwMode="auto">
          <a:xfrm>
            <a:off x="7467600" y="5562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28"/>
          <p:cNvSpPr>
            <a:spLocks noChangeArrowheads="1"/>
          </p:cNvSpPr>
          <p:nvPr/>
        </p:nvSpPr>
        <p:spPr bwMode="auto">
          <a:xfrm>
            <a:off x="7467600" y="4724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239000" cy="1276350"/>
          </a:xfrm>
        </p:spPr>
        <p:txBody>
          <a:bodyPr/>
          <a:lstStyle/>
          <a:p>
            <a:pPr>
              <a:defRPr/>
            </a:pPr>
            <a:r>
              <a:rPr lang="en-US" sz="4200" b="1" smtClean="0"/>
              <a:t>Using the Amortization Functions of the Calculator</a:t>
            </a:r>
          </a:p>
        </p:txBody>
      </p:sp>
      <p:sp>
        <p:nvSpPr>
          <p:cNvPr id="86023" name="Line 10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4" name="Line 11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5" name="Oval 12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Oval 14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Oval 15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Oval 17"/>
          <p:cNvSpPr>
            <a:spLocks noChangeArrowheads="1"/>
          </p:cNvSpPr>
          <p:nvPr/>
        </p:nvSpPr>
        <p:spPr bwMode="auto">
          <a:xfrm>
            <a:off x="2286000" y="4343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8"/>
          <p:cNvSpPr>
            <a:spLocks noChangeArrowheads="1"/>
          </p:cNvSpPr>
          <p:nvPr/>
        </p:nvSpPr>
        <p:spPr bwMode="auto">
          <a:xfrm>
            <a:off x="5334000" y="37338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9"/>
          <p:cNvSpPr>
            <a:spLocks noChangeArrowheads="1"/>
          </p:cNvSpPr>
          <p:nvPr/>
        </p:nvSpPr>
        <p:spPr bwMode="auto">
          <a:xfrm>
            <a:off x="5334000" y="31242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Rectangle 20"/>
          <p:cNvSpPr>
            <a:spLocks noChangeArrowheads="1"/>
          </p:cNvSpPr>
          <p:nvPr/>
        </p:nvSpPr>
        <p:spPr bwMode="auto">
          <a:xfrm>
            <a:off x="5334000" y="25146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Rectangle 21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Rectangle 22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Rectangle 23"/>
          <p:cNvSpPr>
            <a:spLocks noChangeArrowheads="1"/>
          </p:cNvSpPr>
          <p:nvPr/>
        </p:nvSpPr>
        <p:spPr bwMode="auto">
          <a:xfrm>
            <a:off x="6248400" y="25146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5" name="Rectangle 2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2362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u="sng" smtClean="0"/>
              <a:t>Press</a:t>
            </a:r>
            <a:r>
              <a:rPr lang="en-US" sz="2800" smtClean="0"/>
              <a:t>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smtClean="0"/>
              <a:t>		2</a:t>
            </a:r>
            <a:r>
              <a:rPr lang="en-US" sz="2800" baseline="30000" smtClean="0"/>
              <a:t>nd</a:t>
            </a:r>
            <a:r>
              <a:rPr lang="en-US" sz="2800" smtClean="0"/>
              <a:t>  	 Amort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 1	ENTER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 1       ENTER</a:t>
            </a:r>
            <a:endParaRPr lang="en-US" sz="2800" smtClean="0"/>
          </a:p>
        </p:txBody>
      </p:sp>
      <p:sp>
        <p:nvSpPr>
          <p:cNvPr id="86036" name="Rectangle 27"/>
          <p:cNvSpPr>
            <a:spLocks noChangeArrowheads="1"/>
          </p:cNvSpPr>
          <p:nvPr/>
        </p:nvSpPr>
        <p:spPr bwMode="auto">
          <a:xfrm>
            <a:off x="4419600" y="4267200"/>
            <a:ext cx="43434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u="sng">
                <a:solidFill>
                  <a:srgbClr val="000000"/>
                </a:solidFill>
              </a:rPr>
              <a:t>Results</a:t>
            </a:r>
            <a:r>
              <a:rPr lang="en-US" sz="2000">
                <a:solidFill>
                  <a:srgbClr val="000000"/>
                </a:solidFill>
              </a:rPr>
              <a:t>: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BAL = 	 8,425.90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PRN =	-1,574.10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INT = 	-1,200.00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</a:p>
        </p:txBody>
      </p:sp>
      <p:sp>
        <p:nvSpPr>
          <p:cNvPr id="86037" name="Oval 31"/>
          <p:cNvSpPr>
            <a:spLocks noChangeArrowheads="1"/>
          </p:cNvSpPr>
          <p:nvPr/>
        </p:nvSpPr>
        <p:spPr bwMode="auto">
          <a:xfrm>
            <a:off x="1905000" y="5867400"/>
            <a:ext cx="381000" cy="3810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Text Box 32"/>
          <p:cNvSpPr txBox="1">
            <a:spLocks noChangeArrowheads="1"/>
          </p:cNvSpPr>
          <p:nvPr/>
        </p:nvSpPr>
        <p:spPr bwMode="auto">
          <a:xfrm>
            <a:off x="4572000" y="6096000"/>
            <a:ext cx="3016250" cy="40957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Year 1 information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4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7467600" y="5105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7467600" y="5562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7467600" y="4724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239000" cy="1276350"/>
          </a:xfrm>
        </p:spPr>
        <p:txBody>
          <a:bodyPr/>
          <a:lstStyle/>
          <a:p>
            <a:pPr>
              <a:defRPr/>
            </a:pPr>
            <a:r>
              <a:rPr lang="en-US" sz="4200" b="1" smtClean="0"/>
              <a:t>Using the Amortization Functions of the Calculator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Oval 12"/>
          <p:cNvSpPr>
            <a:spLocks noChangeArrowheads="1"/>
          </p:cNvSpPr>
          <p:nvPr/>
        </p:nvSpPr>
        <p:spPr bwMode="auto">
          <a:xfrm>
            <a:off x="2286000" y="43434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5334000" y="37338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5334000" y="31242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5334000" y="25146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6248400" y="25146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2362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u="sng" smtClean="0"/>
              <a:t>Press</a:t>
            </a:r>
            <a:r>
              <a:rPr lang="en-US" sz="2800" smtClean="0"/>
              <a:t>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smtClean="0"/>
              <a:t>		2</a:t>
            </a:r>
            <a:r>
              <a:rPr lang="en-US" sz="2800" baseline="30000" smtClean="0"/>
              <a:t>nd</a:t>
            </a:r>
            <a:r>
              <a:rPr lang="en-US" sz="2800" smtClean="0"/>
              <a:t>  	 Amort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 2	ENTER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 2       ENTER</a:t>
            </a:r>
            <a:endParaRPr lang="en-US" sz="2800" smtClean="0"/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4419600" y="4267200"/>
            <a:ext cx="43434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u="sng">
                <a:solidFill>
                  <a:srgbClr val="000000"/>
                </a:solidFill>
              </a:rPr>
              <a:t>Results</a:t>
            </a:r>
            <a:r>
              <a:rPr lang="en-US" sz="2000">
                <a:solidFill>
                  <a:srgbClr val="000000"/>
                </a:solidFill>
              </a:rPr>
              <a:t>: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BAL = 	 6,662.91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PRN =	-1,763.99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INT = 	-1,011.11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</a:p>
        </p:txBody>
      </p:sp>
      <p:sp>
        <p:nvSpPr>
          <p:cNvPr id="87061" name="Oval 21"/>
          <p:cNvSpPr>
            <a:spLocks noChangeArrowheads="1"/>
          </p:cNvSpPr>
          <p:nvPr/>
        </p:nvSpPr>
        <p:spPr bwMode="auto">
          <a:xfrm>
            <a:off x="2286000" y="5867400"/>
            <a:ext cx="457200" cy="3810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4572000" y="6096000"/>
            <a:ext cx="3016250" cy="40957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Year 2 information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4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7467600" y="5105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7467600" y="5562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7467600" y="4724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239000" cy="1276350"/>
          </a:xfrm>
        </p:spPr>
        <p:txBody>
          <a:bodyPr/>
          <a:lstStyle/>
          <a:p>
            <a:pPr>
              <a:defRPr/>
            </a:pPr>
            <a:r>
              <a:rPr lang="en-US" sz="4200" b="1" smtClean="0"/>
              <a:t>Using the Amortization Functions of the Calculator</a:t>
            </a: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Oval 12"/>
          <p:cNvSpPr>
            <a:spLocks noChangeArrowheads="1"/>
          </p:cNvSpPr>
          <p:nvPr/>
        </p:nvSpPr>
        <p:spPr bwMode="auto">
          <a:xfrm>
            <a:off x="2286000" y="4343400"/>
            <a:ext cx="4572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5334000" y="37338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5334000" y="31242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5334000" y="2514600"/>
            <a:ext cx="685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6248400" y="3124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6248400" y="25146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2362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u="sng" smtClean="0"/>
              <a:t>Press</a:t>
            </a:r>
            <a:r>
              <a:rPr lang="en-US" sz="2800" smtClean="0"/>
              <a:t>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smtClean="0"/>
              <a:t>		2</a:t>
            </a:r>
            <a:r>
              <a:rPr lang="en-US" sz="2800" baseline="30000" smtClean="0"/>
              <a:t>nd</a:t>
            </a:r>
            <a:r>
              <a:rPr lang="en-US" sz="2800" smtClean="0"/>
              <a:t>  	 Amort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		 1	ENTER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ea typeface="Arial Unicode MS" pitchFamily="50" charset="-128"/>
                <a:cs typeface="Arial Unicode MS" pitchFamily="50" charset="-128"/>
              </a:rPr>
              <a:t>          5       ENTER</a:t>
            </a:r>
            <a:endParaRPr lang="en-US" sz="2800" smtClean="0"/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4419600" y="4267200"/>
            <a:ext cx="43434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u="sng">
                <a:solidFill>
                  <a:srgbClr val="000000"/>
                </a:solidFill>
              </a:rPr>
              <a:t>Results</a:t>
            </a:r>
            <a:r>
              <a:rPr lang="en-US" sz="2000">
                <a:solidFill>
                  <a:srgbClr val="000000"/>
                </a:solidFill>
              </a:rPr>
              <a:t>: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BAL = 	        0.00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PRN =-10,000.00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INT = 	-3,870.49              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</a:p>
        </p:txBody>
      </p:sp>
      <p:sp>
        <p:nvSpPr>
          <p:cNvPr id="88085" name="Oval 21"/>
          <p:cNvSpPr>
            <a:spLocks noChangeArrowheads="1"/>
          </p:cNvSpPr>
          <p:nvPr/>
        </p:nvSpPr>
        <p:spPr bwMode="auto">
          <a:xfrm>
            <a:off x="2286000" y="5867400"/>
            <a:ext cx="457200" cy="3810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4267200" y="6096000"/>
            <a:ext cx="4256088" cy="40957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Entire 5 Years of loan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2"/>
          <p:cNvSpPr>
            <a:spLocks noChangeShapeType="1"/>
          </p:cNvSpPr>
          <p:nvPr/>
        </p:nvSpPr>
        <p:spPr bwMode="auto">
          <a:xfrm>
            <a:off x="1905000" y="1652588"/>
            <a:ext cx="6858000" cy="23812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453313" cy="1276350"/>
          </a:xfrm>
        </p:spPr>
        <p:txBody>
          <a:bodyPr/>
          <a:lstStyle/>
          <a:p>
            <a:pPr>
              <a:defRPr/>
            </a:pPr>
            <a:r>
              <a:rPr lang="en-US" sz="4200" b="1" smtClean="0"/>
              <a:t>Usefulness of Amortization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2362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		Calculate Debt Outstanding </a:t>
            </a:r>
            <a:r>
              <a:rPr lang="en-US" sz="3200" smtClean="0"/>
              <a:t>-- The 	quantity of outstanding debt 		may be used in financing the 	day-to-day activities of the firm.</a:t>
            </a:r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	Determine Interest Expense </a:t>
            </a:r>
            <a:r>
              <a:rPr lang="en-US">
                <a:solidFill>
                  <a:srgbClr val="000000"/>
                </a:solidFill>
              </a:rPr>
              <a:t>-- 	Interest expenses may reduce 	taxable income of the firm.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1905000" y="1676400"/>
            <a:ext cx="5181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124200"/>
            <a:ext cx="7924800" cy="3505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000" smtClean="0"/>
              <a:t>		</a:t>
            </a:r>
            <a:r>
              <a:rPr lang="en-US" sz="3000" i="1" smtClean="0"/>
              <a:t>The </a:t>
            </a:r>
            <a:r>
              <a:rPr lang="en-US" sz="3000" i="1" smtClean="0">
                <a:solidFill>
                  <a:srgbClr val="42B200"/>
                </a:solidFill>
              </a:rPr>
              <a:t>Present Value </a:t>
            </a:r>
            <a:r>
              <a:rPr lang="en-US" sz="3000" i="1" smtClean="0"/>
              <a:t>is simply the 		</a:t>
            </a:r>
            <a:r>
              <a:rPr lang="en-US" sz="3000" i="1" smtClean="0">
                <a:solidFill>
                  <a:srgbClr val="42B200"/>
                </a:solidFill>
              </a:rPr>
              <a:t>$1,000</a:t>
            </a:r>
            <a:r>
              <a:rPr lang="en-US" sz="3000" i="1" smtClean="0"/>
              <a:t> you originally deposited.  		That is the value today!</a:t>
            </a:r>
            <a:endParaRPr lang="en-US" sz="3000" smtClean="0"/>
          </a:p>
          <a:p>
            <a:pPr>
              <a:defRPr/>
            </a:pPr>
            <a:r>
              <a:rPr lang="en-US" sz="3000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 Value</a:t>
            </a:r>
            <a:r>
              <a:rPr lang="en-US" sz="30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000" smtClean="0"/>
              <a:t>is the current value of a future amount of money, or a series of payments, evaluated at a given interest rate.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Simple Interest (PV)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828800" y="1600200"/>
            <a:ext cx="5181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8229600" cy="1219200"/>
          </a:xfrm>
        </p:spPr>
        <p:txBody>
          <a:bodyPr/>
          <a:lstStyle/>
          <a:p>
            <a:pPr>
              <a:defRPr/>
            </a:pPr>
            <a:r>
              <a:rPr lang="en-US" sz="3200" smtClean="0"/>
              <a:t>What is the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 Value </a:t>
            </a:r>
            <a:r>
              <a:rPr lang="en-US" sz="3200" smtClean="0"/>
              <a:t>(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PV</a:t>
            </a:r>
            <a:r>
              <a:rPr lang="en-US" sz="3200" smtClean="0"/>
              <a:t>) of the previous problem?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theme/theme1.xml><?xml version="1.0" encoding="utf-8"?>
<a:theme xmlns:a="http://schemas.openxmlformats.org/drawingml/2006/main" name="twinkles">
  <a:themeElements>
    <a:clrScheme name="">
      <a:dk1>
        <a:srgbClr val="003530"/>
      </a:dk1>
      <a:lt1>
        <a:srgbClr val="FFFFFF"/>
      </a:lt1>
      <a:dk2>
        <a:srgbClr val="114FFB"/>
      </a:dk2>
      <a:lt2>
        <a:srgbClr val="CECECE"/>
      </a:lt2>
      <a:accent1>
        <a:srgbClr val="FAFD00"/>
      </a:accent1>
      <a:accent2>
        <a:srgbClr val="FFA27C"/>
      </a:accent2>
      <a:accent3>
        <a:srgbClr val="FFFFFF"/>
      </a:accent3>
      <a:accent4>
        <a:srgbClr val="002C27"/>
      </a:accent4>
      <a:accent5>
        <a:srgbClr val="FCFEAA"/>
      </a:accent5>
      <a:accent6>
        <a:srgbClr val="E79270"/>
      </a:accent6>
      <a:hlink>
        <a:srgbClr val="E5405D"/>
      </a:hlink>
      <a:folHlink>
        <a:srgbClr val="DADADA"/>
      </a:folHlink>
    </a:clrScheme>
    <a:fontScheme name="twink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winkl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winkl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d:\msoffice\powerpnt\template\sldshow\twinkles.ppt</Template>
  <TotalTime>745</TotalTime>
  <Pages>57</Pages>
  <Words>2281</Words>
  <Application>Microsoft Office PowerPoint</Application>
  <PresentationFormat>On-screen Show (4:3)</PresentationFormat>
  <Paragraphs>615</Paragraphs>
  <Slides>86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 Unicode MS</vt:lpstr>
      <vt:lpstr>Arial</vt:lpstr>
      <vt:lpstr>Monotype Sorts</vt:lpstr>
      <vt:lpstr>Symbol</vt:lpstr>
      <vt:lpstr>Wingdings</vt:lpstr>
      <vt:lpstr>twinkles</vt:lpstr>
      <vt:lpstr>Chart</vt:lpstr>
      <vt:lpstr>Document</vt:lpstr>
      <vt:lpstr>Chapter 4</vt:lpstr>
      <vt:lpstr>The Time Value of Money</vt:lpstr>
      <vt:lpstr>The Interest Rate</vt:lpstr>
      <vt:lpstr>Why TIME?</vt:lpstr>
      <vt:lpstr>Types of Interest</vt:lpstr>
      <vt:lpstr>Simple Interest Formula</vt:lpstr>
      <vt:lpstr>Simple Interest Example</vt:lpstr>
      <vt:lpstr>Simple Interest (FV)</vt:lpstr>
      <vt:lpstr>Simple Interest (PV)</vt:lpstr>
      <vt:lpstr>Why Compound Interest?</vt:lpstr>
      <vt:lpstr>Future Value   Single Deposit (Graphic)</vt:lpstr>
      <vt:lpstr>Future Value   Single Deposit (Formula)</vt:lpstr>
      <vt:lpstr>PowerPoint Presentation</vt:lpstr>
      <vt:lpstr>General Future Value Formula</vt:lpstr>
      <vt:lpstr>Valuation Using Table I</vt:lpstr>
      <vt:lpstr>Using Future Value Tables</vt:lpstr>
      <vt:lpstr>TVM on the Calculator</vt:lpstr>
      <vt:lpstr>Using The TI BAII+ Calculator</vt:lpstr>
      <vt:lpstr>Entering the FV Problem</vt:lpstr>
      <vt:lpstr>Solving the FV Problem</vt:lpstr>
      <vt:lpstr>Story Problem Example</vt:lpstr>
      <vt:lpstr>Story Problem Solution</vt:lpstr>
      <vt:lpstr>Entering the FV Problem</vt:lpstr>
      <vt:lpstr>Solving the FV Problem</vt:lpstr>
      <vt:lpstr>Double Your Money!!!</vt:lpstr>
      <vt:lpstr>The “Rule-of-72”</vt:lpstr>
      <vt:lpstr>Solving the Period Problem</vt:lpstr>
      <vt:lpstr>Present Value     Single Deposit (Graphic)</vt:lpstr>
      <vt:lpstr>Present Value    Single Deposit (Formula)</vt:lpstr>
      <vt:lpstr>General Present Value Formula</vt:lpstr>
      <vt:lpstr>Valuation Using Table II</vt:lpstr>
      <vt:lpstr>Using Present Value Tables</vt:lpstr>
      <vt:lpstr>Solving the PV Problem</vt:lpstr>
      <vt:lpstr>Story Problem Example</vt:lpstr>
      <vt:lpstr>Story Problem Solution</vt:lpstr>
      <vt:lpstr>Solving the PV Problem</vt:lpstr>
      <vt:lpstr>Types of Annuities</vt:lpstr>
      <vt:lpstr>Examples of Annuities</vt:lpstr>
      <vt:lpstr>Parts of an Annuity</vt:lpstr>
      <vt:lpstr>Parts of an Annuity</vt:lpstr>
      <vt:lpstr>Overview of an  Ordinary Annuity -- FVA</vt:lpstr>
      <vt:lpstr>Example of an Ordinary Annuity -- FVA</vt:lpstr>
      <vt:lpstr>Hint on Annuity Valuation</vt:lpstr>
      <vt:lpstr>Valuation Using Table III</vt:lpstr>
      <vt:lpstr>Solving the FVA Problem</vt:lpstr>
      <vt:lpstr>Overview View of an Annuity Due -- FVAD</vt:lpstr>
      <vt:lpstr>Example of an Annuity Due -- FVAD</vt:lpstr>
      <vt:lpstr>Valuation Using Table III</vt:lpstr>
      <vt:lpstr>Solving the FVAD Problem</vt:lpstr>
      <vt:lpstr>Overview of an Ordinary Annuity -- PVA</vt:lpstr>
      <vt:lpstr>Example of an Ordinary Annuity -- PVA</vt:lpstr>
      <vt:lpstr>Hint on Annuity Valuation</vt:lpstr>
      <vt:lpstr>Valuation Using Table IV</vt:lpstr>
      <vt:lpstr>Solving the PVA Problem</vt:lpstr>
      <vt:lpstr>Overview of an Annuity Due -- PVAD</vt:lpstr>
      <vt:lpstr>Example of an Annuity Due -- PVAD</vt:lpstr>
      <vt:lpstr>Valuation Using Table IV</vt:lpstr>
      <vt:lpstr>Solving the PVAD Problem</vt:lpstr>
      <vt:lpstr>Steps to Solve Time Value of Money Problems</vt:lpstr>
      <vt:lpstr>Mixed Flows Example</vt:lpstr>
      <vt:lpstr>How to Solve?</vt:lpstr>
      <vt:lpstr>“Piece-At-A-Time”</vt:lpstr>
      <vt:lpstr>“Group-At-A-Time” (#1)</vt:lpstr>
      <vt:lpstr>“Group-At-A-Time”  (#2)</vt:lpstr>
      <vt:lpstr>Solving the Mixed Flows  Problem using CF Registry</vt:lpstr>
      <vt:lpstr>Solving the Mixed Flows  Problem using CF Registry</vt:lpstr>
      <vt:lpstr>Solving the Mixed Flows  Problem using CF Registry</vt:lpstr>
      <vt:lpstr>Solving the Mixed Flows  Problem using CF Registry</vt:lpstr>
      <vt:lpstr>Frequency of Compounding</vt:lpstr>
      <vt:lpstr>Impact of Frequency</vt:lpstr>
      <vt:lpstr>Impact of Frequency</vt:lpstr>
      <vt:lpstr>Solving the Frequency  Problem (Quarterly)</vt:lpstr>
      <vt:lpstr>PowerPoint Presentation</vt:lpstr>
      <vt:lpstr>Solving the Frequency  Problem (Daily)</vt:lpstr>
      <vt:lpstr>PowerPoint Presentation</vt:lpstr>
      <vt:lpstr>Effective Annual   Interest Rate</vt:lpstr>
      <vt:lpstr>BW’s Effective  Annual Interest Rate</vt:lpstr>
      <vt:lpstr>Converting to an EAR</vt:lpstr>
      <vt:lpstr>Steps to Amortizing a Loan</vt:lpstr>
      <vt:lpstr>Amortizing a Loan Example</vt:lpstr>
      <vt:lpstr>Amortizing a Loan Example</vt:lpstr>
      <vt:lpstr>Solving for the Payment</vt:lpstr>
      <vt:lpstr>Using the Amortization Functions of the Calculator</vt:lpstr>
      <vt:lpstr>Using the Amortization Functions of the Calculator</vt:lpstr>
      <vt:lpstr>Using the Amortization Functions of the Calculator</vt:lpstr>
      <vt:lpstr>Usefulness of Amortization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3 -- Time Value of Money</dc:title>
  <dc:subject>Van Horne / Wachowicz Tenth Edition</dc:subject>
  <dc:creator>Gregory A. Kuhlemeyer</dc:creator>
  <cp:lastModifiedBy>asim iqbal</cp:lastModifiedBy>
  <cp:revision>52</cp:revision>
  <cp:lastPrinted>1996-09-19T14:46:14Z</cp:lastPrinted>
  <dcterms:created xsi:type="dcterms:W3CDTF">1996-09-19T14:44:16Z</dcterms:created>
  <dcterms:modified xsi:type="dcterms:W3CDTF">2023-09-25T06:07:37Z</dcterms:modified>
</cp:coreProperties>
</file>